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6"/>
  </p:handoutMasterIdLst>
  <p:sldIdLst>
    <p:sldId id="278" r:id="rId3"/>
    <p:sldId id="427" r:id="rId4"/>
    <p:sldId id="446" r:id="rId6"/>
    <p:sldId id="268" r:id="rId7"/>
    <p:sldId id="668" r:id="rId8"/>
    <p:sldId id="669" r:id="rId9"/>
    <p:sldId id="271" r:id="rId10"/>
    <p:sldId id="670" r:id="rId11"/>
    <p:sldId id="567" r:id="rId12"/>
    <p:sldId id="429" r:id="rId13"/>
    <p:sldId id="430" r:id="rId14"/>
    <p:sldId id="431" r:id="rId15"/>
    <p:sldId id="433" r:id="rId16"/>
    <p:sldId id="436" r:id="rId17"/>
    <p:sldId id="617" r:id="rId18"/>
    <p:sldId id="435" r:id="rId19"/>
    <p:sldId id="437" r:id="rId20"/>
    <p:sldId id="439" r:id="rId21"/>
    <p:sldId id="342" r:id="rId22"/>
    <p:sldId id="643" r:id="rId23"/>
    <p:sldId id="706" r:id="rId24"/>
    <p:sldId id="644" r:id="rId25"/>
    <p:sldId id="650" r:id="rId26"/>
    <p:sldId id="651" r:id="rId27"/>
    <p:sldId id="652" r:id="rId28"/>
    <p:sldId id="653" r:id="rId29"/>
    <p:sldId id="654" r:id="rId30"/>
    <p:sldId id="604" r:id="rId31"/>
    <p:sldId id="479" r:id="rId32"/>
    <p:sldId id="704" r:id="rId33"/>
    <p:sldId id="705" r:id="rId34"/>
    <p:sldId id="441" r:id="rId35"/>
    <p:sldId id="475" r:id="rId36"/>
    <p:sldId id="642" r:id="rId37"/>
    <p:sldId id="442" r:id="rId38"/>
    <p:sldId id="477" r:id="rId39"/>
    <p:sldId id="473" r:id="rId40"/>
    <p:sldId id="444" r:id="rId41"/>
    <p:sldId id="350" r:id="rId42"/>
    <p:sldId id="471" r:id="rId43"/>
    <p:sldId id="445" r:id="rId44"/>
    <p:sldId id="393" r:id="rId45"/>
  </p:sldIdLst>
  <p:sldSz cx="9144000" cy="5143500" type="screen16x9"/>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用户" initials="W用" lastIdx="3" clrIdx="0"/>
  <p:cmAuthor id="1" name="user" initials="u" lastIdx="25" clrIdx="0"/>
  <p:cmAuthor id="2" name="leiyu" initials="l" lastIdx="12" clrIdx="1"/>
  <p:cmAuthor id="3" name="Leo"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A6A6A6"/>
    <a:srgbClr val="FF3300"/>
    <a:srgbClr val="000000"/>
    <a:srgbClr val="87D8FF"/>
    <a:srgbClr val="25C6FF"/>
    <a:srgbClr val="512373"/>
    <a:srgbClr val="33CCFF"/>
    <a:srgbClr val="0085B4"/>
    <a:srgbClr val="FE8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8" autoAdjust="0"/>
    <p:restoredTop sz="93966" autoAdjust="0"/>
  </p:normalViewPr>
  <p:slideViewPr>
    <p:cSldViewPr snapToObjects="1">
      <p:cViewPr varScale="1">
        <p:scale>
          <a:sx n="88" d="100"/>
          <a:sy n="88" d="100"/>
        </p:scale>
        <p:origin x="-1002" y="-102"/>
      </p:cViewPr>
      <p:guideLst>
        <p:guide orient="horz" pos="1488"/>
        <p:guide pos="2851"/>
      </p:guideLst>
    </p:cSldViewPr>
  </p:slideViewPr>
  <p:outlineViewPr>
    <p:cViewPr>
      <p:scale>
        <a:sx n="33" d="100"/>
        <a:sy n="33" d="100"/>
      </p:scale>
      <p:origin x="0" y="-7128"/>
    </p:cViewPr>
  </p:outlineViewPr>
  <p:notesTextViewPr>
    <p:cViewPr>
      <p:scale>
        <a:sx n="100" d="100"/>
        <a:sy n="100" d="100"/>
      </p:scale>
      <p:origin x="0" y="0"/>
    </p:cViewPr>
  </p:notesTextViewPr>
  <p:sorterViewPr>
    <p:cViewPr>
      <p:scale>
        <a:sx n="100" d="100"/>
        <a:sy n="100" d="100"/>
      </p:scale>
      <p:origin x="0" y="-4542"/>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commentAuthors" Target="commentAuthors.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41B4CDD-6966-4A4E-91B7-E3C89D68AB30}" type="doc">
      <dgm:prSet loTypeId="list" loCatId="list" qsTypeId="urn:microsoft.com/office/officeart/2005/8/quickstyle/simple2" qsCatId="simple" csTypeId="urn:microsoft.com/office/officeart/2005/8/colors/accent2_5" csCatId="accent1" phldr="1"/>
      <dgm:spPr/>
      <dgm:t>
        <a:bodyPr/>
        <a:lstStyle/>
        <a:p>
          <a:endParaRPr lang="zh-CN" altLang="en-US"/>
        </a:p>
      </dgm:t>
    </dgm:pt>
    <dgm:pt modelId="{EC989D85-7352-4DC4-A8A4-28A40B498F10}">
      <dgm:prSet phldrT="[文本]" phldr="0" custT="1"/>
      <dgm:spPr/>
      <dgm:t>
        <a:bodyPr vert="horz" wrap="square"/>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a:lnSpc>
              <a:spcPct val="100000"/>
            </a:lnSpc>
            <a:spcBef>
              <a:spcPct val="0"/>
            </a:spcBef>
            <a:spcAft>
              <a:spcPct val="35000"/>
            </a:spcAft>
          </a:pPr>
          <a:r>
            <a:rPr lang="en-US" sz="1800" dirty="0" smtClean="0">
              <a:ea typeface="微软雅黑" panose="020B0503020204020204" charset="-122"/>
            </a:rPr>
            <a:t>PDS</a:t>
          </a:r>
          <a:r>
            <a:rPr lang="en-US" sz="1800" dirty="0" smtClean="0">
              <a:ea typeface="微软雅黑" panose="020B0503020204020204" charset="-122"/>
            </a:rPr>
            <a:t/>
          </a:r>
          <a:endParaRPr lang="en-US" sz="1800" dirty="0" smtClean="0">
            <a:ea typeface="微软雅黑" panose="020B0503020204020204" charset="-122"/>
          </a:endParaRPr>
        </a:p>
      </dgm:t>
    </dgm:pt>
    <dgm:pt modelId="{CE03024D-4D32-4C72-BE9C-356831D13528}" cxnId="{F5AA9C68-0BEE-4649-901E-F5329F4DEFCA}" type="parTrans">
      <dgm:prSet/>
      <dgm:spPr/>
      <dgm:t>
        <a:bodyPr/>
        <a:lstStyle/>
        <a:p>
          <a:endParaRPr lang="zh-CN" altLang="en-US"/>
        </a:p>
      </dgm:t>
    </dgm:pt>
    <dgm:pt modelId="{5D27C9B1-05B4-43B8-A891-90178FE41AF3}" cxnId="{F5AA9C68-0BEE-4649-901E-F5329F4DEFCA}" type="sibTrans">
      <dgm:prSet/>
      <dgm:spPr/>
      <dgm:t>
        <a:bodyPr/>
        <a:lstStyle/>
        <a:p>
          <a:endParaRPr lang="zh-CN" altLang="en-US"/>
        </a:p>
      </dgm:t>
    </dgm:pt>
    <dgm:pt modelId="{34F17E83-69F5-45FE-9879-62D1356FF875}">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dirty="0" smtClean="0">
              <a:ea typeface="微软雅黑" panose="020B0503020204020204" charset="-122"/>
            </a:rPr>
            <a:t>Control center of the PTT voice service </a:t>
          </a:r>
          <a:r>
            <a:rPr lang="en-US" sz="1300" dirty="0" smtClean="0">
              <a:ea typeface="微软雅黑" panose="020B0503020204020204" charset="-122"/>
            </a:rPr>
            <a:t/>
          </a:r>
          <a:endParaRPr lang="en-US" sz="1300" dirty="0" smtClean="0">
            <a:ea typeface="微软雅黑" panose="020B0503020204020204" charset="-122"/>
          </a:endParaRPr>
        </a:p>
      </dgm:t>
    </dgm:pt>
    <dgm:pt modelId="{D7860F0A-F5FB-4280-8361-6A9BE87D4F24}" cxnId="{F12625A2-14A3-4502-8447-4C12D2F6E6EE}" type="parTrans">
      <dgm:prSet/>
      <dgm:spPr/>
      <dgm:t>
        <a:bodyPr/>
        <a:lstStyle/>
        <a:p>
          <a:endParaRPr lang="zh-CN" altLang="en-US"/>
        </a:p>
      </dgm:t>
    </dgm:pt>
    <dgm:pt modelId="{41839473-0670-4B93-A9ED-27C080A539F4}" cxnId="{F12625A2-14A3-4502-8447-4C12D2F6E6EE}" type="sibTrans">
      <dgm:prSet/>
      <dgm:spPr/>
      <dgm:t>
        <a:bodyPr/>
        <a:lstStyle/>
        <a:p>
          <a:endParaRPr lang="zh-CN" altLang="en-US"/>
        </a:p>
      </dgm:t>
    </dgm:pt>
    <dgm:pt modelId="{821D12B5-216E-4185-942F-BE51D674AC3E}">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800"/>
            <a:t>PHR</a:t>
          </a:r>
          <a:endParaRPr lang="en-US" sz="1800"/>
        </a:p>
      </dgm:t>
    </dgm:pt>
    <dgm:pt modelId="{65DD1378-5B2D-492C-96E5-BBB9AD651BEC}" cxnId="{16A0CF80-7C5A-4011-BF28-CA0E92F66A3E}" type="parTrans">
      <dgm:prSet/>
      <dgm:spPr/>
    </dgm:pt>
    <dgm:pt modelId="{86EBD13D-B589-4D71-9583-7ACC82099D59}" cxnId="{16A0CF80-7C5A-4011-BF28-CA0E92F66A3E}" type="sibTrans">
      <dgm:prSet/>
      <dgm:spPr/>
    </dgm:pt>
    <dgm:pt modelId="{7F032B25-B8F2-41DC-9111-EEC67E479C42}">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dirty="0" smtClean="0">
              <a:ea typeface="微软雅黑" panose="020B0503020204020204" charset="-122"/>
              <a:sym typeface="+mn-ea"/>
            </a:rPr>
            <a:t>Management of users and groups authentication</a:t>
          </a:r>
          <a:r>
            <a:rPr lang="en-US" sz="1300"/>
            <a:t/>
          </a:r>
          <a:endParaRPr lang="en-US" sz="1300"/>
        </a:p>
      </dgm:t>
    </dgm:pt>
    <dgm:pt modelId="{A7D83F67-B21B-4ED3-90FB-122E2D9BC171}" cxnId="{754C9F3C-7726-46A6-B02D-3B674E739118}" type="parTrans">
      <dgm:prSet/>
      <dgm:spPr/>
    </dgm:pt>
    <dgm:pt modelId="{0C9C324F-A632-46DE-9685-E2A5D717BCE0}" cxnId="{754C9F3C-7726-46A6-B02D-3B674E739118}" type="sibTrans">
      <dgm:prSet/>
      <dgm:spPr/>
    </dgm:pt>
    <dgm:pt modelId="{F98894D7-84B2-4B95-BE90-3328FA9E280A}">
      <dgm:prSet phldrT="[文本]" phldr="0" custT="1"/>
      <dgm:spPr/>
      <dgm:t>
        <a:bodyPr vert="horz" wrap="square"/>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a:lnSpc>
              <a:spcPct val="100000"/>
            </a:lnSpc>
            <a:spcBef>
              <a:spcPct val="0"/>
            </a:spcBef>
            <a:spcAft>
              <a:spcPct val="35000"/>
            </a:spcAft>
          </a:pPr>
          <a:r>
            <a:rPr lang="en-US" altLang="zh-CN" sz="1800" dirty="0">
              <a:ea typeface="微软雅黑" panose="020B0503020204020204" charset="-122"/>
            </a:rPr>
            <a:t>LDS</a:t>
          </a:r>
          <a:r>
            <a:rPr lang="en-US" altLang="zh-CN" sz="1800" dirty="0">
              <a:ea typeface="微软雅黑" panose="020B0503020204020204" charset="-122"/>
            </a:rPr>
            <a:t/>
          </a:r>
          <a:endParaRPr lang="en-US" altLang="zh-CN" sz="1800" dirty="0">
            <a:ea typeface="微软雅黑" panose="020B0503020204020204" charset="-122"/>
          </a:endParaRPr>
        </a:p>
      </dgm:t>
    </dgm:pt>
    <dgm:pt modelId="{54A7F9CE-45A7-492C-AF1D-A134B6C8CFC1}" cxnId="{35A90E46-30DB-4E86-87B5-75A55D79D62D}" type="parTrans">
      <dgm:prSet/>
      <dgm:spPr/>
      <dgm:t>
        <a:bodyPr/>
        <a:lstStyle/>
        <a:p>
          <a:endParaRPr lang="zh-CN" altLang="en-US"/>
        </a:p>
      </dgm:t>
    </dgm:pt>
    <dgm:pt modelId="{37866AD5-D4F0-477D-B52D-193AF2FEFD77}" cxnId="{35A90E46-30DB-4E86-87B5-75A55D79D62D}" type="sibTrans">
      <dgm:prSet/>
      <dgm:spPr/>
      <dgm:t>
        <a:bodyPr/>
        <a:lstStyle/>
        <a:p>
          <a:endParaRPr lang="zh-CN" altLang="en-US"/>
        </a:p>
      </dgm:t>
    </dgm:pt>
    <dgm:pt modelId="{1656E518-C4ED-4690-BAA7-FEBDCD367238}">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dirty="0" smtClean="0">
              <a:ea typeface="微软雅黑" panose="020B0503020204020204" charset="-122"/>
            </a:rPr>
            <a:t>Management of the users and groups location</a:t>
          </a:r>
          <a:r>
            <a:rPr lang="en-US" sz="1300" dirty="0" smtClean="0">
              <a:ea typeface="微软雅黑" panose="020B0503020204020204" charset="-122"/>
            </a:rPr>
            <a:t/>
          </a:r>
          <a:endParaRPr lang="en-US" sz="1300" dirty="0" smtClean="0">
            <a:ea typeface="微软雅黑" panose="020B0503020204020204" charset="-122"/>
          </a:endParaRPr>
        </a:p>
      </dgm:t>
    </dgm:pt>
    <dgm:pt modelId="{2E018A43-8530-4966-80C3-B79E7D8966A5}" cxnId="{55AA8C1D-AE25-48CE-87C5-7762C541AA44}" type="parTrans">
      <dgm:prSet/>
      <dgm:spPr/>
      <dgm:t>
        <a:bodyPr/>
        <a:lstStyle/>
        <a:p>
          <a:endParaRPr lang="zh-CN" altLang="en-US"/>
        </a:p>
      </dgm:t>
    </dgm:pt>
    <dgm:pt modelId="{105054BF-D89B-4FF3-AD54-2F3FA988581F}" cxnId="{55AA8C1D-AE25-48CE-87C5-7762C541AA44}" type="sibTrans">
      <dgm:prSet/>
      <dgm:spPr/>
      <dgm:t>
        <a:bodyPr/>
        <a:lstStyle/>
        <a:p>
          <a:endParaRPr lang="zh-CN" altLang="en-US"/>
        </a:p>
      </dgm:t>
    </dgm:pt>
    <dgm:pt modelId="{057AB080-F328-419F-ABB7-393F118076AD}">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800">
              <a:ea typeface="微软雅黑" panose="020B0503020204020204" charset="-122"/>
            </a:rPr>
            <a:t>MMS</a:t>
          </a:r>
          <a:r>
            <a:rPr lang="en-US" sz="1800">
              <a:ea typeface="微软雅黑" panose="020B0503020204020204" charset="-122"/>
            </a:rPr>
            <a:t/>
          </a:r>
          <a:endParaRPr lang="en-US" sz="1800">
            <a:ea typeface="微软雅黑" panose="020B0503020204020204" charset="-122"/>
          </a:endParaRPr>
        </a:p>
      </dgm:t>
    </dgm:pt>
    <dgm:pt modelId="{91B53F8F-B948-4014-A3BB-5DEF7E610C84}" cxnId="{A779CFAE-4B56-4845-9537-399B6DA26EF6}" type="parTrans">
      <dgm:prSet/>
      <dgm:spPr/>
    </dgm:pt>
    <dgm:pt modelId="{1DCC0F37-533A-44E6-A93E-8E2FFB60A665}" cxnId="{A779CFAE-4B56-4845-9537-399B6DA26EF6}" type="sibTrans">
      <dgm:prSet/>
      <dgm:spPr/>
    </dgm:pt>
    <dgm:pt modelId="{9DE2A001-961D-44BB-B7B3-CCF58D49F324}">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a:sym typeface="+mn-ea"/>
            </a:rPr>
            <a:t>Management of messages, images and multimedia files</a:t>
          </a:r>
          <a:r>
            <a:rPr lang="en-US" sz="1300">
              <a:ea typeface="微软雅黑" panose="020B0503020204020204" charset="-122"/>
            </a:rPr>
            <a:t/>
          </a:r>
          <a:endParaRPr lang="en-US" sz="1300">
            <a:ea typeface="微软雅黑" panose="020B0503020204020204" charset="-122"/>
          </a:endParaRPr>
        </a:p>
      </dgm:t>
    </dgm:pt>
    <dgm:pt modelId="{1D137C27-F5A4-4FC8-A2E9-882F1D5010B2}" cxnId="{773D14D5-8C7E-49D5-B975-E305453928D4}" type="parTrans">
      <dgm:prSet/>
      <dgm:spPr/>
    </dgm:pt>
    <dgm:pt modelId="{E3CD1C19-6857-4BCC-AEF8-B4746ABD8CAF}" cxnId="{773D14D5-8C7E-49D5-B975-E305453928D4}" type="sibTrans">
      <dgm:prSet/>
      <dgm:spPr/>
    </dgm:pt>
    <dgm:pt modelId="{1BA74B75-BEB6-4455-A2D4-CA5096EBE0B0}">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altLang="zh-CN" sz="1800" dirty="0" smtClean="0">
              <a:ea typeface="微软雅黑" panose="020B0503020204020204" charset="-122"/>
              <a:sym typeface="+mn-ea"/>
            </a:rPr>
            <a:t>LMS</a:t>
          </a:r>
          <a:r>
            <a:rPr lang="en-US" sz="1800"/>
            <a:t/>
          </a:r>
          <a:endParaRPr lang="en-US" sz="1800"/>
        </a:p>
      </dgm:t>
    </dgm:pt>
    <dgm:pt modelId="{C9701EC1-8400-4281-B088-F6EB564435D7}" cxnId="{CC45ADBD-1F7D-4495-97C7-FCE7CEC4AF53}" type="parTrans">
      <dgm:prSet/>
      <dgm:spPr/>
    </dgm:pt>
    <dgm:pt modelId="{FCB0E567-A6C0-451D-9997-E82B735DB7D6}" cxnId="{CC45ADBD-1F7D-4495-97C7-FCE7CEC4AF53}" type="sibTrans">
      <dgm:prSet/>
      <dgm:spPr/>
    </dgm:pt>
    <dgm:pt modelId="{5B320B1B-D031-4187-834B-88393287E7EF}">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altLang="zh-CN" sz="1300" dirty="0" smtClean="0">
              <a:ea typeface="微软雅黑" panose="020B0503020204020204" charset="-122"/>
              <a:sym typeface="+mn-ea"/>
            </a:rPr>
            <a:t>For the user login and registeration</a:t>
          </a:r>
          <a:r>
            <a:rPr lang="en-US" sz="1300"/>
            <a:t/>
          </a:r>
          <a:endParaRPr lang="en-US" sz="1300"/>
        </a:p>
      </dgm:t>
    </dgm:pt>
    <dgm:pt modelId="{1C0B7478-47AD-4955-8C7D-367A8B1D71A4}" cxnId="{53869F47-EE3D-49DA-9284-5C18C8D065A4}" type="parTrans">
      <dgm:prSet/>
      <dgm:spPr/>
    </dgm:pt>
    <dgm:pt modelId="{4698EEEC-990C-4312-87A5-F825138FC5C4}" cxnId="{53869F47-EE3D-49DA-9284-5C18C8D065A4}" type="sibTrans">
      <dgm:prSet/>
      <dgm:spPr/>
    </dgm:pt>
    <dgm:pt modelId="{9C3055EB-F325-40C1-9B6C-F1DAB88B918F}">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en-US" sz="1800">
              <a:sym typeface="+mn-ea"/>
            </a:rPr>
            <a:t>OTA</a:t>
          </a:r>
          <a:r>
            <a:rPr lang="en-US" sz="1800" dirty="0">
              <a:ea typeface="微软雅黑" panose="020B0503020204020204" charset="-122"/>
              <a:sym typeface="+mn-ea"/>
            </a:rPr>
            <a:t/>
          </a:r>
          <a:endParaRPr lang="en-US" sz="1800" dirty="0">
            <a:ea typeface="微软雅黑" panose="020B0503020204020204" charset="-122"/>
            <a:sym typeface="+mn-ea"/>
          </a:endParaRPr>
        </a:p>
      </dgm:t>
    </dgm:pt>
    <dgm:pt modelId="{AE92CDFA-A8B1-429C-932D-4C1951782B00}" cxnId="{56EF7B55-C1FB-4E49-B7BD-C65A9EA331F5}" type="parTrans">
      <dgm:prSet/>
      <dgm:spPr/>
    </dgm:pt>
    <dgm:pt modelId="{06FC2C87-9B9B-480E-A746-86A6CBF9D1D8}" cxnId="{56EF7B55-C1FB-4E49-B7BD-C65A9EA331F5}" type="sibTrans">
      <dgm:prSet/>
      <dgm:spPr/>
    </dgm:pt>
    <dgm:pt modelId="{155D7143-695D-4998-9FD3-6B371C3E49DA}">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dirty="0" smtClean="0">
              <a:ea typeface="微软雅黑" panose="020B0503020204020204" charset="-122"/>
              <a:sym typeface="+mn-ea"/>
            </a:rPr>
            <a:t>For the user remotely update APK</a:t>
          </a:r>
          <a:r>
            <a:rPr altLang="en-US" sz="1300"/>
            <a:t/>
          </a:r>
          <a:endParaRPr altLang="en-US" sz="1300"/>
        </a:p>
      </dgm:t>
    </dgm:pt>
    <dgm:pt modelId="{3E6229DD-ACE8-4376-8CDB-30458DDC3CFB}" cxnId="{E0FFBB9B-045D-4CFF-8849-04C2A95D38DC}" type="parTrans">
      <dgm:prSet/>
      <dgm:spPr/>
    </dgm:pt>
    <dgm:pt modelId="{679DD366-039A-45A6-98DF-A283B44A82D6}" cxnId="{E0FFBB9B-045D-4CFF-8849-04C2A95D38DC}" type="sibTrans">
      <dgm:prSet/>
      <dgm:spPr/>
    </dgm:pt>
    <dgm:pt modelId="{2133AE56-6CBE-472A-86FC-2C91894D90B3}">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sz="1800">
              <a:sym typeface="+mn-ea"/>
            </a:rPr>
            <a:t>V</a:t>
          </a:r>
          <a:r>
            <a:rPr lang="en-US" altLang="zh-CN" sz="1800" dirty="0">
              <a:ea typeface="微软雅黑" panose="020B0503020204020204" charset="-122"/>
              <a:sym typeface="+mn-ea"/>
            </a:rPr>
            <a:t>DS</a:t>
          </a:r>
          <a:r>
            <a:rPr lang="en-US" sz="1800" dirty="0">
              <a:ea typeface="微软雅黑" panose="020B0503020204020204" charset="-122"/>
            </a:rPr>
            <a:t/>
          </a:r>
          <a:endParaRPr lang="en-US" sz="1800" dirty="0">
            <a:ea typeface="微软雅黑" panose="020B0503020204020204" charset="-122"/>
          </a:endParaRPr>
        </a:p>
      </dgm:t>
    </dgm:pt>
    <dgm:pt modelId="{5D9C31E8-8FB4-4DDF-BE7B-52DE547A6395}" cxnId="{704506A3-5D3C-4B88-9882-CCE73EFD098B}" type="parTrans">
      <dgm:prSet/>
      <dgm:spPr/>
      <dgm:t>
        <a:bodyPr/>
        <a:lstStyle/>
        <a:p>
          <a:endParaRPr lang="zh-CN" altLang="en-US"/>
        </a:p>
      </dgm:t>
    </dgm:pt>
    <dgm:pt modelId="{7CDC91C9-9DAD-4DEE-8C47-355876E78B30}" cxnId="{704506A3-5D3C-4B88-9882-CCE73EFD098B}" type="sibTrans">
      <dgm:prSet/>
      <dgm:spPr/>
      <dgm:t>
        <a:bodyPr/>
        <a:lstStyle/>
        <a:p>
          <a:endParaRPr lang="zh-CN" altLang="en-US"/>
        </a:p>
      </dgm:t>
    </dgm:pt>
    <dgm:pt modelId="{776D24E5-E83F-49F4-8DA3-DE67184425E1}">
      <dgm:prSet phldrT="[文本]"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a:sym typeface="+mn-ea"/>
            </a:rPr>
            <a:t>Control center of the video service</a:t>
          </a:r>
          <a:r>
            <a:rPr lang="en-US" sz="1300" dirty="0" smtClean="0">
              <a:ea typeface="微软雅黑" panose="020B0503020204020204" charset="-122"/>
            </a:rPr>
            <a:t/>
          </a:r>
          <a:endParaRPr lang="en-US" sz="1300" dirty="0" smtClean="0">
            <a:ea typeface="微软雅黑" panose="020B0503020204020204" charset="-122"/>
          </a:endParaRPr>
        </a:p>
      </dgm:t>
    </dgm:pt>
    <dgm:pt modelId="{E9132286-0B15-46B5-A73D-BE4F13A35D28}" cxnId="{93C048BE-F7AC-4D1B-8319-A97052ACCD37}" type="parTrans">
      <dgm:prSet/>
      <dgm:spPr/>
      <dgm:t>
        <a:bodyPr/>
        <a:lstStyle/>
        <a:p>
          <a:endParaRPr lang="zh-CN" altLang="en-US"/>
        </a:p>
      </dgm:t>
    </dgm:pt>
    <dgm:pt modelId="{0BBADF03-BB94-432A-814C-842930D91619}" cxnId="{93C048BE-F7AC-4D1B-8319-A97052ACCD37}" type="sibTrans">
      <dgm:prSet/>
      <dgm:spPr/>
      <dgm:t>
        <a:bodyPr/>
        <a:lstStyle/>
        <a:p>
          <a:endParaRPr lang="zh-CN" altLang="en-US"/>
        </a:p>
      </dgm:t>
    </dgm:pt>
    <dgm:pt modelId="{B38BCF27-84CC-4D21-B220-F807E21959C7}">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sz="1800">
              <a:sym typeface="+mn-ea"/>
            </a:rPr>
            <a:t>D</a:t>
          </a:r>
          <a:r>
            <a:rPr lang="en-US" sz="1800">
              <a:ea typeface="微软雅黑" panose="020B0503020204020204" charset="-122"/>
              <a:sym typeface="+mn-ea"/>
            </a:rPr>
            <a:t>RS</a:t>
          </a:r>
          <a:r>
            <a:rPr lang="en-US" sz="1800">
              <a:ea typeface="微软雅黑" panose="020B0503020204020204" charset="-122"/>
              <a:sym typeface="+mn-ea"/>
            </a:rPr>
            <a:t/>
          </a:r>
          <a:endParaRPr lang="en-US" sz="1800">
            <a:ea typeface="微软雅黑" panose="020B0503020204020204" charset="-122"/>
            <a:sym typeface="+mn-ea"/>
          </a:endParaRPr>
        </a:p>
      </dgm:t>
    </dgm:pt>
    <dgm:pt modelId="{1C35F94B-68F3-49EA-9BFC-81DA54156600}" cxnId="{A4E09A11-2EE4-4CE4-B203-FFAF95DCBF73}" type="parTrans">
      <dgm:prSet/>
      <dgm:spPr/>
    </dgm:pt>
    <dgm:pt modelId="{50300261-5ABB-426A-A308-CD8005A6822B}" cxnId="{A4E09A11-2EE4-4CE4-B203-FFAF95DCBF73}" type="sibTrans">
      <dgm:prSet/>
      <dgm:spPr/>
    </dgm:pt>
    <dgm:pt modelId="{D5D18224-005D-4BA1-B1CE-71FA34D71E97}">
      <dgm:prSe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en-US" sz="1300">
              <a:ea typeface="微软雅黑" panose="020B0503020204020204" charset="-122"/>
              <a:sym typeface="+mn-ea"/>
            </a:rPr>
            <a:t>Storage of voice and video recording data</a:t>
          </a:r>
          <a:r>
            <a:rPr lang="en-US" sz="1300"/>
            <a:t/>
          </a:r>
          <a:endParaRPr lang="en-US" sz="1300"/>
        </a:p>
      </dgm:t>
    </dgm:pt>
    <dgm:pt modelId="{CBEF34F6-7270-40B3-BA90-4BDCDE051A14}" cxnId="{1F61686A-7422-4B7E-A2A0-B48C90871680}" type="parTrans">
      <dgm:prSet/>
      <dgm:spPr/>
    </dgm:pt>
    <dgm:pt modelId="{B11E8138-F081-4B9C-8261-2C8786080BC2}" cxnId="{1F61686A-7422-4B7E-A2A0-B48C90871680}" type="sibTrans">
      <dgm:prSet/>
      <dgm:spPr/>
    </dgm:pt>
    <dgm:pt modelId="{9444DFCD-2D7A-42A3-830B-66B7AAF4D601}" type="pres">
      <dgm:prSet presAssocID="{941B4CDD-6966-4A4E-91B7-E3C89D68AB30}" presName="Name0" presStyleCnt="0">
        <dgm:presLayoutVars>
          <dgm:dir/>
          <dgm:animLvl val="lvl"/>
          <dgm:resizeHandles val="exact"/>
        </dgm:presLayoutVars>
      </dgm:prSet>
      <dgm:spPr/>
      <dgm:t>
        <a:bodyPr/>
        <a:lstStyle/>
        <a:p>
          <a:endParaRPr lang="zh-CN" altLang="en-US"/>
        </a:p>
      </dgm:t>
    </dgm:pt>
    <dgm:pt modelId="{C453EECB-FA19-4ABC-A0CB-2D8CBEE9D702}" type="pres">
      <dgm:prSet presAssocID="{EC989D85-7352-4DC4-A8A4-28A40B498F10}" presName="linNode" presStyleCnt="0"/>
      <dgm:spPr/>
    </dgm:pt>
    <dgm:pt modelId="{33861030-E3AF-46D6-BA47-15B0BABD2666}" type="pres">
      <dgm:prSet presAssocID="{EC989D85-7352-4DC4-A8A4-28A40B498F10}" presName="parentText" presStyleLbl="node1" presStyleIdx="0" presStyleCnt="8">
        <dgm:presLayoutVars>
          <dgm:chMax val="1"/>
          <dgm:bulletEnabled val="1"/>
        </dgm:presLayoutVars>
      </dgm:prSet>
      <dgm:spPr/>
      <dgm:t>
        <a:bodyPr/>
        <a:lstStyle/>
        <a:p>
          <a:endParaRPr lang="zh-CN" altLang="en-US"/>
        </a:p>
      </dgm:t>
    </dgm:pt>
    <dgm:pt modelId="{8A7402CC-F58A-46CE-AC77-BE9FEF22EEBA}" type="pres">
      <dgm:prSet presAssocID="{EC989D85-7352-4DC4-A8A4-28A40B498F10}" presName="descendantText" presStyleLbl="alignAccFollowNode1" presStyleIdx="0" presStyleCnt="8">
        <dgm:presLayoutVars>
          <dgm:bulletEnabled val="1"/>
        </dgm:presLayoutVars>
      </dgm:prSet>
      <dgm:spPr/>
      <dgm:t>
        <a:bodyPr/>
        <a:lstStyle/>
        <a:p>
          <a:endParaRPr lang="zh-CN" altLang="en-US"/>
        </a:p>
      </dgm:t>
    </dgm:pt>
    <dgm:pt modelId="{EA4783BA-2B82-430D-AEB1-4D36B92E60E1}" type="pres">
      <dgm:prSet presAssocID="{5D27C9B1-05B4-43B8-A891-90178FE41AF3}" presName="sp" presStyleCnt="0"/>
      <dgm:spPr/>
    </dgm:pt>
    <dgm:pt modelId="{47A8BEF9-A99F-49A7-ADA3-A31C6527F21B}" type="pres">
      <dgm:prSet presAssocID="{821D12B5-216E-4185-942F-BE51D674AC3E}" presName="linNode" presStyleCnt="0"/>
      <dgm:spPr/>
    </dgm:pt>
    <dgm:pt modelId="{D3D60BDB-D4DD-48BC-BC88-FC49F364A613}" type="pres">
      <dgm:prSet presAssocID="{821D12B5-216E-4185-942F-BE51D674AC3E}" presName="parentText" presStyleLbl="node1" presStyleIdx="1" presStyleCnt="8">
        <dgm:presLayoutVars>
          <dgm:chMax val="1"/>
          <dgm:bulletEnabled val="1"/>
        </dgm:presLayoutVars>
      </dgm:prSet>
      <dgm:spPr/>
    </dgm:pt>
    <dgm:pt modelId="{AD9E60C8-B071-49D4-A061-804F17CFB779}" type="pres">
      <dgm:prSet presAssocID="{821D12B5-216E-4185-942F-BE51D674AC3E}" presName="descendantText" presStyleLbl="alignAccFollowNode1" presStyleIdx="1" presStyleCnt="8">
        <dgm:presLayoutVars>
          <dgm:bulletEnabled val="1"/>
        </dgm:presLayoutVars>
      </dgm:prSet>
      <dgm:spPr/>
    </dgm:pt>
    <dgm:pt modelId="{3698B45F-424E-4844-B296-4E7FF26F44A7}" type="pres">
      <dgm:prSet presAssocID="{86EBD13D-B589-4D71-9583-7ACC82099D59}" presName="sp" presStyleCnt="0"/>
      <dgm:spPr/>
    </dgm:pt>
    <dgm:pt modelId="{E9F3954B-2A08-4303-B86B-DA05333D7FC8}" type="pres">
      <dgm:prSet presAssocID="{F98894D7-84B2-4B95-BE90-3328FA9E280A}" presName="linNode" presStyleCnt="0"/>
      <dgm:spPr/>
    </dgm:pt>
    <dgm:pt modelId="{487FFE77-1E27-40A4-83B8-08FDA7CB20A6}" type="pres">
      <dgm:prSet presAssocID="{F98894D7-84B2-4B95-BE90-3328FA9E280A}" presName="parentText" presStyleLbl="node1" presStyleIdx="2" presStyleCnt="8">
        <dgm:presLayoutVars>
          <dgm:chMax val="1"/>
          <dgm:bulletEnabled val="1"/>
        </dgm:presLayoutVars>
      </dgm:prSet>
      <dgm:spPr/>
      <dgm:t>
        <a:bodyPr/>
        <a:lstStyle/>
        <a:p>
          <a:endParaRPr lang="zh-CN" altLang="en-US"/>
        </a:p>
      </dgm:t>
    </dgm:pt>
    <dgm:pt modelId="{C47AF0DA-F0FF-4B67-9D42-7472A1CD830A}" type="pres">
      <dgm:prSet presAssocID="{F98894D7-84B2-4B95-BE90-3328FA9E280A}" presName="descendantText" presStyleLbl="alignAccFollowNode1" presStyleIdx="2" presStyleCnt="8">
        <dgm:presLayoutVars>
          <dgm:bulletEnabled val="1"/>
        </dgm:presLayoutVars>
      </dgm:prSet>
      <dgm:spPr/>
    </dgm:pt>
    <dgm:pt modelId="{52A8D2F5-0459-4AAE-8925-DF8CCF66D3B1}" type="pres">
      <dgm:prSet presAssocID="{37866AD5-D4F0-477D-B52D-193AF2FEFD77}" presName="sp" presStyleCnt="0"/>
      <dgm:spPr/>
    </dgm:pt>
    <dgm:pt modelId="{AE69791C-FD41-4F45-8C73-2D564F9D86FC}" type="pres">
      <dgm:prSet presAssocID="{057AB080-F328-419F-ABB7-393F118076AD}" presName="linNode" presStyleCnt="0"/>
      <dgm:spPr/>
    </dgm:pt>
    <dgm:pt modelId="{53DB4064-655F-4250-BC50-57ECC4FC58CA}" type="pres">
      <dgm:prSet presAssocID="{057AB080-F328-419F-ABB7-393F118076AD}" presName="parentText" presStyleLbl="node1" presStyleIdx="3" presStyleCnt="8">
        <dgm:presLayoutVars>
          <dgm:chMax val="1"/>
          <dgm:bulletEnabled val="1"/>
        </dgm:presLayoutVars>
      </dgm:prSet>
      <dgm:spPr/>
    </dgm:pt>
    <dgm:pt modelId="{D438DB06-4139-41E3-8AD8-188517C2FA96}" type="pres">
      <dgm:prSet presAssocID="{057AB080-F328-419F-ABB7-393F118076AD}" presName="descendantText" presStyleLbl="alignAccFollowNode1" presStyleIdx="3" presStyleCnt="8">
        <dgm:presLayoutVars>
          <dgm:bulletEnabled val="1"/>
        </dgm:presLayoutVars>
      </dgm:prSet>
      <dgm:spPr/>
    </dgm:pt>
    <dgm:pt modelId="{1C04F01A-A644-46E2-8820-050F77D7EF74}" type="pres">
      <dgm:prSet presAssocID="{1DCC0F37-533A-44E6-A93E-8E2FFB60A665}" presName="sp" presStyleCnt="0"/>
      <dgm:spPr/>
    </dgm:pt>
    <dgm:pt modelId="{CE4C13F0-F8C3-4FB5-B5A1-C210B9DD331E}" type="pres">
      <dgm:prSet presAssocID="{1BA74B75-BEB6-4455-A2D4-CA5096EBE0B0}" presName="linNode" presStyleCnt="0"/>
      <dgm:spPr/>
    </dgm:pt>
    <dgm:pt modelId="{8A0A18AA-AC43-4DF3-9009-44AB1AD81C22}" type="pres">
      <dgm:prSet presAssocID="{1BA74B75-BEB6-4455-A2D4-CA5096EBE0B0}" presName="parentText" presStyleLbl="node1" presStyleIdx="4" presStyleCnt="8">
        <dgm:presLayoutVars>
          <dgm:chMax val="1"/>
          <dgm:bulletEnabled val="1"/>
        </dgm:presLayoutVars>
      </dgm:prSet>
      <dgm:spPr/>
    </dgm:pt>
    <dgm:pt modelId="{C37D206D-B37E-45C7-9A33-B50A7AF80C29}" type="pres">
      <dgm:prSet presAssocID="{1BA74B75-BEB6-4455-A2D4-CA5096EBE0B0}" presName="descendantText" presStyleLbl="alignAccFollowNode1" presStyleIdx="4" presStyleCnt="8">
        <dgm:presLayoutVars>
          <dgm:bulletEnabled val="1"/>
        </dgm:presLayoutVars>
      </dgm:prSet>
      <dgm:spPr/>
    </dgm:pt>
    <dgm:pt modelId="{BA9950E6-8BCB-458B-8649-BA9779EBB19D}" type="pres">
      <dgm:prSet presAssocID="{FCB0E567-A6C0-451D-9997-E82B735DB7D6}" presName="sp" presStyleCnt="0"/>
      <dgm:spPr/>
    </dgm:pt>
    <dgm:pt modelId="{3E6270DC-0CD4-4C0F-BA77-D33B2B0E71D2}" type="pres">
      <dgm:prSet presAssocID="{9C3055EB-F325-40C1-9B6C-F1DAB88B918F}" presName="linNode" presStyleCnt="0"/>
      <dgm:spPr/>
    </dgm:pt>
    <dgm:pt modelId="{E58AE222-0168-45A3-9FE2-143EA299E123}" type="pres">
      <dgm:prSet presAssocID="{9C3055EB-F325-40C1-9B6C-F1DAB88B918F}" presName="parentText" presStyleLbl="node1" presStyleIdx="5" presStyleCnt="8">
        <dgm:presLayoutVars>
          <dgm:chMax val="1"/>
          <dgm:bulletEnabled val="1"/>
        </dgm:presLayoutVars>
      </dgm:prSet>
      <dgm:spPr/>
    </dgm:pt>
    <dgm:pt modelId="{111035FA-A89B-4AE2-897B-F47749F7F550}" type="pres">
      <dgm:prSet presAssocID="{9C3055EB-F325-40C1-9B6C-F1DAB88B918F}" presName="descendantText" presStyleLbl="alignAccFollowNode1" presStyleIdx="5" presStyleCnt="8">
        <dgm:presLayoutVars>
          <dgm:bulletEnabled val="1"/>
        </dgm:presLayoutVars>
      </dgm:prSet>
      <dgm:spPr/>
    </dgm:pt>
    <dgm:pt modelId="{4D9C5673-5EA7-48A5-9C74-6F97555DE243}" type="pres">
      <dgm:prSet presAssocID="{06FC2C87-9B9B-480E-A746-86A6CBF9D1D8}" presName="sp" presStyleCnt="0"/>
      <dgm:spPr/>
    </dgm:pt>
    <dgm:pt modelId="{F870C059-FB67-49F5-8241-4D7A7E3B8FBF}" type="pres">
      <dgm:prSet presAssocID="{2133AE56-6CBE-472A-86FC-2C91894D90B3}" presName="linNode" presStyleCnt="0"/>
      <dgm:spPr/>
    </dgm:pt>
    <dgm:pt modelId="{7D030CD9-9D83-42DA-B053-28842645F501}" type="pres">
      <dgm:prSet presAssocID="{2133AE56-6CBE-472A-86FC-2C91894D90B3}" presName="parentText" presStyleLbl="node1" presStyleIdx="6" presStyleCnt="8">
        <dgm:presLayoutVars>
          <dgm:chMax val="1"/>
          <dgm:bulletEnabled val="1"/>
        </dgm:presLayoutVars>
      </dgm:prSet>
      <dgm:spPr/>
      <dgm:t>
        <a:bodyPr/>
        <a:lstStyle/>
        <a:p>
          <a:endParaRPr lang="zh-CN" altLang="en-US"/>
        </a:p>
      </dgm:t>
    </dgm:pt>
    <dgm:pt modelId="{DC7F1905-1A79-4FBA-98C9-775F893F4690}" type="pres">
      <dgm:prSet presAssocID="{2133AE56-6CBE-472A-86FC-2C91894D90B3}" presName="descendantText" presStyleLbl="alignAccFollowNode1" presStyleIdx="6" presStyleCnt="8" custLinFactNeighborX="47247" custLinFactNeighborY="5597">
        <dgm:presLayoutVars>
          <dgm:bulletEnabled val="1"/>
        </dgm:presLayoutVars>
      </dgm:prSet>
      <dgm:spPr/>
      <dgm:t>
        <a:bodyPr/>
        <a:lstStyle/>
        <a:p>
          <a:endParaRPr lang="zh-CN" altLang="en-US"/>
        </a:p>
      </dgm:t>
    </dgm:pt>
    <dgm:pt modelId="{8A781BB2-F395-41D2-8585-6529A48413ED}" type="pres">
      <dgm:prSet presAssocID="{7CDC91C9-9DAD-4DEE-8C47-355876E78B30}" presName="sp" presStyleCnt="0"/>
      <dgm:spPr/>
    </dgm:pt>
    <dgm:pt modelId="{5FD9FE35-AC6E-4022-9EE8-22616507D498}" type="pres">
      <dgm:prSet presAssocID="{B38BCF27-84CC-4D21-B220-F807E21959C7}" presName="linNode" presStyleCnt="0"/>
      <dgm:spPr/>
    </dgm:pt>
    <dgm:pt modelId="{204343BF-D026-47E3-927C-4D3158B08647}" type="pres">
      <dgm:prSet presAssocID="{B38BCF27-84CC-4D21-B220-F807E21959C7}" presName="parentText" presStyleLbl="node1" presStyleIdx="7" presStyleCnt="8">
        <dgm:presLayoutVars>
          <dgm:chMax val="1"/>
          <dgm:bulletEnabled val="1"/>
        </dgm:presLayoutVars>
      </dgm:prSet>
      <dgm:spPr/>
    </dgm:pt>
    <dgm:pt modelId="{50AB3F91-6743-416B-B7CD-A3AF4B396A91}" type="pres">
      <dgm:prSet presAssocID="{B38BCF27-84CC-4D21-B220-F807E21959C7}" presName="descendantText" presStyleLbl="alignAccFollowNode1" presStyleIdx="7" presStyleCnt="8">
        <dgm:presLayoutVars>
          <dgm:bulletEnabled val="1"/>
        </dgm:presLayoutVars>
      </dgm:prSet>
      <dgm:spPr/>
    </dgm:pt>
  </dgm:ptLst>
  <dgm:cxnLst>
    <dgm:cxn modelId="{F5AA9C68-0BEE-4649-901E-F5329F4DEFCA}" srcId="{941B4CDD-6966-4A4E-91B7-E3C89D68AB30}" destId="{EC989D85-7352-4DC4-A8A4-28A40B498F10}" srcOrd="0" destOrd="0" parTransId="{CE03024D-4D32-4C72-BE9C-356831D13528}" sibTransId="{5D27C9B1-05B4-43B8-A891-90178FE41AF3}"/>
    <dgm:cxn modelId="{F12625A2-14A3-4502-8447-4C12D2F6E6EE}" srcId="{EC989D85-7352-4DC4-A8A4-28A40B498F10}" destId="{34F17E83-69F5-45FE-9879-62D1356FF875}" srcOrd="0" destOrd="0" parTransId="{D7860F0A-F5FB-4280-8361-6A9BE87D4F24}" sibTransId="{41839473-0670-4B93-A9ED-27C080A539F4}"/>
    <dgm:cxn modelId="{16A0CF80-7C5A-4011-BF28-CA0E92F66A3E}" srcId="{941B4CDD-6966-4A4E-91B7-E3C89D68AB30}" destId="{821D12B5-216E-4185-942F-BE51D674AC3E}" srcOrd="1" destOrd="0" parTransId="{65DD1378-5B2D-492C-96E5-BBB9AD651BEC}" sibTransId="{86EBD13D-B589-4D71-9583-7ACC82099D59}"/>
    <dgm:cxn modelId="{754C9F3C-7726-46A6-B02D-3B674E739118}" srcId="{821D12B5-216E-4185-942F-BE51D674AC3E}" destId="{7F032B25-B8F2-41DC-9111-EEC67E479C42}" srcOrd="0" destOrd="1" parTransId="{A7D83F67-B21B-4ED3-90FB-122E2D9BC171}" sibTransId="{0C9C324F-A632-46DE-9685-E2A5D717BCE0}"/>
    <dgm:cxn modelId="{35A90E46-30DB-4E86-87B5-75A55D79D62D}" srcId="{941B4CDD-6966-4A4E-91B7-E3C89D68AB30}" destId="{F98894D7-84B2-4B95-BE90-3328FA9E280A}" srcOrd="2" destOrd="0" parTransId="{54A7F9CE-45A7-492C-AF1D-A134B6C8CFC1}" sibTransId="{37866AD5-D4F0-477D-B52D-193AF2FEFD77}"/>
    <dgm:cxn modelId="{55AA8C1D-AE25-48CE-87C5-7762C541AA44}" srcId="{F98894D7-84B2-4B95-BE90-3328FA9E280A}" destId="{1656E518-C4ED-4690-BAA7-FEBDCD367238}" srcOrd="0" destOrd="2" parTransId="{2E018A43-8530-4966-80C3-B79E7D8966A5}" sibTransId="{105054BF-D89B-4FF3-AD54-2F3FA988581F}"/>
    <dgm:cxn modelId="{A779CFAE-4B56-4845-9537-399B6DA26EF6}" srcId="{941B4CDD-6966-4A4E-91B7-E3C89D68AB30}" destId="{057AB080-F328-419F-ABB7-393F118076AD}" srcOrd="3" destOrd="0" parTransId="{91B53F8F-B948-4014-A3BB-5DEF7E610C84}" sibTransId="{1DCC0F37-533A-44E6-A93E-8E2FFB60A665}"/>
    <dgm:cxn modelId="{773D14D5-8C7E-49D5-B975-E305453928D4}" srcId="{057AB080-F328-419F-ABB7-393F118076AD}" destId="{9DE2A001-961D-44BB-B7B3-CCF58D49F324}" srcOrd="0" destOrd="3" parTransId="{1D137C27-F5A4-4FC8-A2E9-882F1D5010B2}" sibTransId="{E3CD1C19-6857-4BCC-AEF8-B4746ABD8CAF}"/>
    <dgm:cxn modelId="{CC45ADBD-1F7D-4495-97C7-FCE7CEC4AF53}" srcId="{941B4CDD-6966-4A4E-91B7-E3C89D68AB30}" destId="{1BA74B75-BEB6-4455-A2D4-CA5096EBE0B0}" srcOrd="4" destOrd="0" parTransId="{C9701EC1-8400-4281-B088-F6EB564435D7}" sibTransId="{FCB0E567-A6C0-451D-9997-E82B735DB7D6}"/>
    <dgm:cxn modelId="{53869F47-EE3D-49DA-9284-5C18C8D065A4}" srcId="{1BA74B75-BEB6-4455-A2D4-CA5096EBE0B0}" destId="{5B320B1B-D031-4187-834B-88393287E7EF}" srcOrd="0" destOrd="4" parTransId="{1C0B7478-47AD-4955-8C7D-367A8B1D71A4}" sibTransId="{4698EEEC-990C-4312-87A5-F825138FC5C4}"/>
    <dgm:cxn modelId="{56EF7B55-C1FB-4E49-B7BD-C65A9EA331F5}" srcId="{941B4CDD-6966-4A4E-91B7-E3C89D68AB30}" destId="{9C3055EB-F325-40C1-9B6C-F1DAB88B918F}" srcOrd="5" destOrd="0" parTransId="{AE92CDFA-A8B1-429C-932D-4C1951782B00}" sibTransId="{06FC2C87-9B9B-480E-A746-86A6CBF9D1D8}"/>
    <dgm:cxn modelId="{E0FFBB9B-045D-4CFF-8849-04C2A95D38DC}" srcId="{9C3055EB-F325-40C1-9B6C-F1DAB88B918F}" destId="{155D7143-695D-4998-9FD3-6B371C3E49DA}" srcOrd="0" destOrd="5" parTransId="{3E6229DD-ACE8-4376-8CDB-30458DDC3CFB}" sibTransId="{679DD366-039A-45A6-98DF-A283B44A82D6}"/>
    <dgm:cxn modelId="{704506A3-5D3C-4B88-9882-CCE73EFD098B}" srcId="{941B4CDD-6966-4A4E-91B7-E3C89D68AB30}" destId="{2133AE56-6CBE-472A-86FC-2C91894D90B3}" srcOrd="6" destOrd="0" parTransId="{5D9C31E8-8FB4-4DDF-BE7B-52DE547A6395}" sibTransId="{7CDC91C9-9DAD-4DEE-8C47-355876E78B30}"/>
    <dgm:cxn modelId="{93C048BE-F7AC-4D1B-8319-A97052ACCD37}" srcId="{2133AE56-6CBE-472A-86FC-2C91894D90B3}" destId="{776D24E5-E83F-49F4-8DA3-DE67184425E1}" srcOrd="0" destOrd="6" parTransId="{E9132286-0B15-46B5-A73D-BE4F13A35D28}" sibTransId="{0BBADF03-BB94-432A-814C-842930D91619}"/>
    <dgm:cxn modelId="{A4E09A11-2EE4-4CE4-B203-FFAF95DCBF73}" srcId="{941B4CDD-6966-4A4E-91B7-E3C89D68AB30}" destId="{B38BCF27-84CC-4D21-B220-F807E21959C7}" srcOrd="7" destOrd="0" parTransId="{1C35F94B-68F3-49EA-9BFC-81DA54156600}" sibTransId="{50300261-5ABB-426A-A308-CD8005A6822B}"/>
    <dgm:cxn modelId="{1F61686A-7422-4B7E-A2A0-B48C90871680}" srcId="{B38BCF27-84CC-4D21-B220-F807E21959C7}" destId="{D5D18224-005D-4BA1-B1CE-71FA34D71E97}" srcOrd="0" destOrd="7" parTransId="{CBEF34F6-7270-40B3-BA90-4BDCDE051A14}" sibTransId="{B11E8138-F081-4B9C-8261-2C8786080BC2}"/>
    <dgm:cxn modelId="{5FE46547-6D15-401D-831B-BCEFEB6E76D5}" type="presOf" srcId="{941B4CDD-6966-4A4E-91B7-E3C89D68AB30}" destId="{9444DFCD-2D7A-42A3-830B-66B7AAF4D601}" srcOrd="0" destOrd="0" presId="urn:microsoft.com/office/officeart/2005/8/layout/vList5"/>
    <dgm:cxn modelId="{9F8DE548-8709-4AFA-956B-BD095975393A}" type="presParOf" srcId="{9444DFCD-2D7A-42A3-830B-66B7AAF4D601}" destId="{C453EECB-FA19-4ABC-A0CB-2D8CBEE9D702}" srcOrd="0" destOrd="0" presId="urn:microsoft.com/office/officeart/2005/8/layout/vList5"/>
    <dgm:cxn modelId="{729304E7-2A1F-4C95-873D-A0D5ED88F299}" type="presParOf" srcId="{C453EECB-FA19-4ABC-A0CB-2D8CBEE9D702}" destId="{33861030-E3AF-46D6-BA47-15B0BABD2666}" srcOrd="0" destOrd="0" presId="urn:microsoft.com/office/officeart/2005/8/layout/vList5"/>
    <dgm:cxn modelId="{D2DBEB0F-7D9B-49BF-B29C-53CE3217904C}" type="presOf" srcId="{EC989D85-7352-4DC4-A8A4-28A40B498F10}" destId="{33861030-E3AF-46D6-BA47-15B0BABD2666}" srcOrd="0" destOrd="0" presId="urn:microsoft.com/office/officeart/2005/8/layout/vList5"/>
    <dgm:cxn modelId="{9709EF72-7BA2-4C29-8C38-3A24E52B3F04}" type="presParOf" srcId="{C453EECB-FA19-4ABC-A0CB-2D8CBEE9D702}" destId="{8A7402CC-F58A-46CE-AC77-BE9FEF22EEBA}" srcOrd="1" destOrd="0" presId="urn:microsoft.com/office/officeart/2005/8/layout/vList5"/>
    <dgm:cxn modelId="{65BA08EA-3B0F-4070-9B25-F1CA21378A6B}" type="presOf" srcId="{34F17E83-69F5-45FE-9879-62D1356FF875}" destId="{8A7402CC-F58A-46CE-AC77-BE9FEF22EEBA}" srcOrd="0" destOrd="0" presId="urn:microsoft.com/office/officeart/2005/8/layout/vList5"/>
    <dgm:cxn modelId="{726AFAF0-19C6-4BC4-96D6-50AC2FA91BD7}" type="presParOf" srcId="{9444DFCD-2D7A-42A3-830B-66B7AAF4D601}" destId="{EA4783BA-2B82-430D-AEB1-4D36B92E60E1}" srcOrd="1" destOrd="0" presId="urn:microsoft.com/office/officeart/2005/8/layout/vList5"/>
    <dgm:cxn modelId="{7E887DD7-AD8A-4559-89A2-65AB75702329}" type="presParOf" srcId="{9444DFCD-2D7A-42A3-830B-66B7AAF4D601}" destId="{47A8BEF9-A99F-49A7-ADA3-A31C6527F21B}" srcOrd="2" destOrd="0" presId="urn:microsoft.com/office/officeart/2005/8/layout/vList5"/>
    <dgm:cxn modelId="{83460A98-662C-41D3-97FD-70084243BD86}" type="presParOf" srcId="{47A8BEF9-A99F-49A7-ADA3-A31C6527F21B}" destId="{D3D60BDB-D4DD-48BC-BC88-FC49F364A613}" srcOrd="0" destOrd="2" presId="urn:microsoft.com/office/officeart/2005/8/layout/vList5"/>
    <dgm:cxn modelId="{3D1CFD4E-5098-4A7B-B95B-4CE3A7CEB8DC}" type="presOf" srcId="{821D12B5-216E-4185-942F-BE51D674AC3E}" destId="{D3D60BDB-D4DD-48BC-BC88-FC49F364A613}" srcOrd="0" destOrd="0" presId="urn:microsoft.com/office/officeart/2005/8/layout/vList5"/>
    <dgm:cxn modelId="{4B55CBA7-05BB-4DF1-B713-B5A5D0854713}" type="presParOf" srcId="{47A8BEF9-A99F-49A7-ADA3-A31C6527F21B}" destId="{AD9E60C8-B071-49D4-A061-804F17CFB779}" srcOrd="1" destOrd="2" presId="urn:microsoft.com/office/officeart/2005/8/layout/vList5"/>
    <dgm:cxn modelId="{33319072-3A37-4A89-BE97-2F0AD285390A}" type="presOf" srcId="{7F032B25-B8F2-41DC-9111-EEC67E479C42}" destId="{AD9E60C8-B071-49D4-A061-804F17CFB779}" srcOrd="0" destOrd="0" presId="urn:microsoft.com/office/officeart/2005/8/layout/vList5"/>
    <dgm:cxn modelId="{F0327DA6-F1D4-4314-85BA-1D59277E0FA3}" type="presParOf" srcId="{9444DFCD-2D7A-42A3-830B-66B7AAF4D601}" destId="{3698B45F-424E-4844-B296-4E7FF26F44A7}" srcOrd="3" destOrd="0" presId="urn:microsoft.com/office/officeart/2005/8/layout/vList5"/>
    <dgm:cxn modelId="{E2212AE4-FBEC-413B-A805-FAA013B46367}" type="presParOf" srcId="{9444DFCD-2D7A-42A3-830B-66B7AAF4D601}" destId="{E9F3954B-2A08-4303-B86B-DA05333D7FC8}" srcOrd="4" destOrd="0" presId="urn:microsoft.com/office/officeart/2005/8/layout/vList5"/>
    <dgm:cxn modelId="{F9809D7E-CBDA-4C72-8B87-447FB34EF8FE}" type="presParOf" srcId="{E9F3954B-2A08-4303-B86B-DA05333D7FC8}" destId="{487FFE77-1E27-40A4-83B8-08FDA7CB20A6}" srcOrd="0" destOrd="4" presId="urn:microsoft.com/office/officeart/2005/8/layout/vList5"/>
    <dgm:cxn modelId="{12ACA752-0849-4A6F-B9AC-E3FF28789ED9}" type="presOf" srcId="{F98894D7-84B2-4B95-BE90-3328FA9E280A}" destId="{487FFE77-1E27-40A4-83B8-08FDA7CB20A6}" srcOrd="0" destOrd="0" presId="urn:microsoft.com/office/officeart/2005/8/layout/vList5"/>
    <dgm:cxn modelId="{8EA148C8-0FCF-45A8-ACE1-E008F085F152}" type="presParOf" srcId="{E9F3954B-2A08-4303-B86B-DA05333D7FC8}" destId="{C47AF0DA-F0FF-4B67-9D42-7472A1CD830A}" srcOrd="1" destOrd="4" presId="urn:microsoft.com/office/officeart/2005/8/layout/vList5"/>
    <dgm:cxn modelId="{D2798A53-38AB-489B-B55E-1F1B3AE58FBE}" type="presOf" srcId="{1656E518-C4ED-4690-BAA7-FEBDCD367238}" destId="{C47AF0DA-F0FF-4B67-9D42-7472A1CD830A}" srcOrd="0" destOrd="0" presId="urn:microsoft.com/office/officeart/2005/8/layout/vList5"/>
    <dgm:cxn modelId="{FEC8F4AA-3F87-4B99-AE92-9FDB804E10E6}" type="presParOf" srcId="{9444DFCD-2D7A-42A3-830B-66B7AAF4D601}" destId="{52A8D2F5-0459-4AAE-8925-DF8CCF66D3B1}" srcOrd="5" destOrd="0" presId="urn:microsoft.com/office/officeart/2005/8/layout/vList5"/>
    <dgm:cxn modelId="{AEAEBC53-EE3A-425C-8707-E68E90BCB82C}" type="presParOf" srcId="{9444DFCD-2D7A-42A3-830B-66B7AAF4D601}" destId="{AE69791C-FD41-4F45-8C73-2D564F9D86FC}" srcOrd="6" destOrd="0" presId="urn:microsoft.com/office/officeart/2005/8/layout/vList5"/>
    <dgm:cxn modelId="{8F62002F-1FB8-44C4-9B3A-01AA620D7FB7}" type="presParOf" srcId="{AE69791C-FD41-4F45-8C73-2D564F9D86FC}" destId="{53DB4064-655F-4250-BC50-57ECC4FC58CA}" srcOrd="0" destOrd="6" presId="urn:microsoft.com/office/officeart/2005/8/layout/vList5"/>
    <dgm:cxn modelId="{2F4D4EA0-EC1A-48AC-95DA-57D9129977F8}" type="presOf" srcId="{057AB080-F328-419F-ABB7-393F118076AD}" destId="{53DB4064-655F-4250-BC50-57ECC4FC58CA}" srcOrd="0" destOrd="0" presId="urn:microsoft.com/office/officeart/2005/8/layout/vList5"/>
    <dgm:cxn modelId="{C896F1CA-9978-416D-BEDC-E41C8CD72B45}" type="presParOf" srcId="{AE69791C-FD41-4F45-8C73-2D564F9D86FC}" destId="{D438DB06-4139-41E3-8AD8-188517C2FA96}" srcOrd="1" destOrd="6" presId="urn:microsoft.com/office/officeart/2005/8/layout/vList5"/>
    <dgm:cxn modelId="{D6724C24-DF6D-4340-9E60-CE1E977D5DB3}" type="presOf" srcId="{9DE2A001-961D-44BB-B7B3-CCF58D49F324}" destId="{D438DB06-4139-41E3-8AD8-188517C2FA96}" srcOrd="0" destOrd="0" presId="urn:microsoft.com/office/officeart/2005/8/layout/vList5"/>
    <dgm:cxn modelId="{F84AFA9F-2191-46E2-9F2C-6052D21D8D68}" type="presParOf" srcId="{9444DFCD-2D7A-42A3-830B-66B7AAF4D601}" destId="{1C04F01A-A644-46E2-8820-050F77D7EF74}" srcOrd="7" destOrd="0" presId="urn:microsoft.com/office/officeart/2005/8/layout/vList5"/>
    <dgm:cxn modelId="{4EFDECEB-2A3D-4C99-9BD0-A477D2883E38}" type="presParOf" srcId="{9444DFCD-2D7A-42A3-830B-66B7AAF4D601}" destId="{CE4C13F0-F8C3-4FB5-B5A1-C210B9DD331E}" srcOrd="8" destOrd="0" presId="urn:microsoft.com/office/officeart/2005/8/layout/vList5"/>
    <dgm:cxn modelId="{B6B2F7A7-0175-48A4-89E3-87C50B329CA9}" type="presParOf" srcId="{CE4C13F0-F8C3-4FB5-B5A1-C210B9DD331E}" destId="{8A0A18AA-AC43-4DF3-9009-44AB1AD81C22}" srcOrd="0" destOrd="8" presId="urn:microsoft.com/office/officeart/2005/8/layout/vList5"/>
    <dgm:cxn modelId="{23877766-1368-4006-AC0C-49F540DD1888}" type="presOf" srcId="{1BA74B75-BEB6-4455-A2D4-CA5096EBE0B0}" destId="{8A0A18AA-AC43-4DF3-9009-44AB1AD81C22}" srcOrd="0" destOrd="0" presId="urn:microsoft.com/office/officeart/2005/8/layout/vList5"/>
    <dgm:cxn modelId="{078CE52A-341B-4429-A0D2-14ED341152BF}" type="presParOf" srcId="{CE4C13F0-F8C3-4FB5-B5A1-C210B9DD331E}" destId="{C37D206D-B37E-45C7-9A33-B50A7AF80C29}" srcOrd="1" destOrd="8" presId="urn:microsoft.com/office/officeart/2005/8/layout/vList5"/>
    <dgm:cxn modelId="{23772893-3784-4A18-A8A1-5E18ADBD5DBC}" type="presOf" srcId="{5B320B1B-D031-4187-834B-88393287E7EF}" destId="{C37D206D-B37E-45C7-9A33-B50A7AF80C29}" srcOrd="0" destOrd="0" presId="urn:microsoft.com/office/officeart/2005/8/layout/vList5"/>
    <dgm:cxn modelId="{CBEDC1FF-A40A-47BD-946D-3DE56711DEAF}" type="presParOf" srcId="{9444DFCD-2D7A-42A3-830B-66B7AAF4D601}" destId="{BA9950E6-8BCB-458B-8649-BA9779EBB19D}" srcOrd="9" destOrd="0" presId="urn:microsoft.com/office/officeart/2005/8/layout/vList5"/>
    <dgm:cxn modelId="{4C5B2EAA-9547-4F08-BAA6-2C15DF87AC79}" type="presParOf" srcId="{9444DFCD-2D7A-42A3-830B-66B7AAF4D601}" destId="{3E6270DC-0CD4-4C0F-BA77-D33B2B0E71D2}" srcOrd="10" destOrd="0" presId="urn:microsoft.com/office/officeart/2005/8/layout/vList5"/>
    <dgm:cxn modelId="{26AF4870-CBCD-4E7A-A84C-056AA4C5B549}" type="presParOf" srcId="{3E6270DC-0CD4-4C0F-BA77-D33B2B0E71D2}" destId="{E58AE222-0168-45A3-9FE2-143EA299E123}" srcOrd="0" destOrd="10" presId="urn:microsoft.com/office/officeart/2005/8/layout/vList5"/>
    <dgm:cxn modelId="{55FE4376-A814-4CD9-82E1-7BA14A07145F}" type="presOf" srcId="{9C3055EB-F325-40C1-9B6C-F1DAB88B918F}" destId="{E58AE222-0168-45A3-9FE2-143EA299E123}" srcOrd="0" destOrd="0" presId="urn:microsoft.com/office/officeart/2005/8/layout/vList5"/>
    <dgm:cxn modelId="{DF3F77D1-A13C-4295-8B8B-035CE0AB9E32}" type="presParOf" srcId="{3E6270DC-0CD4-4C0F-BA77-D33B2B0E71D2}" destId="{111035FA-A89B-4AE2-897B-F47749F7F550}" srcOrd="1" destOrd="10" presId="urn:microsoft.com/office/officeart/2005/8/layout/vList5"/>
    <dgm:cxn modelId="{1C8EF85F-79A6-4C05-A6F2-DE9671969DA6}" type="presOf" srcId="{155D7143-695D-4998-9FD3-6B371C3E49DA}" destId="{111035FA-A89B-4AE2-897B-F47749F7F550}" srcOrd="0" destOrd="0" presId="urn:microsoft.com/office/officeart/2005/8/layout/vList5"/>
    <dgm:cxn modelId="{E8F6E69A-FD35-44F6-B090-474A25395F8E}" type="presParOf" srcId="{9444DFCD-2D7A-42A3-830B-66B7AAF4D601}" destId="{4D9C5673-5EA7-48A5-9C74-6F97555DE243}" srcOrd="11" destOrd="0" presId="urn:microsoft.com/office/officeart/2005/8/layout/vList5"/>
    <dgm:cxn modelId="{7EBBF124-74A0-4564-8889-AD4759ED4687}" type="presParOf" srcId="{9444DFCD-2D7A-42A3-830B-66B7AAF4D601}" destId="{F870C059-FB67-49F5-8241-4D7A7E3B8FBF}" srcOrd="12" destOrd="0" presId="urn:microsoft.com/office/officeart/2005/8/layout/vList5"/>
    <dgm:cxn modelId="{EC901C5E-D4C1-4AA8-950B-F7E64D0BF194}" type="presParOf" srcId="{F870C059-FB67-49F5-8241-4D7A7E3B8FBF}" destId="{7D030CD9-9D83-42DA-B053-28842645F501}" srcOrd="0" destOrd="12" presId="urn:microsoft.com/office/officeart/2005/8/layout/vList5"/>
    <dgm:cxn modelId="{AEBE5B83-8F27-4ECE-B026-224EDCFFD29F}" type="presOf" srcId="{2133AE56-6CBE-472A-86FC-2C91894D90B3}" destId="{7D030CD9-9D83-42DA-B053-28842645F501}" srcOrd="0" destOrd="0" presId="urn:microsoft.com/office/officeart/2005/8/layout/vList5"/>
    <dgm:cxn modelId="{5FDE576D-8E42-4695-8F35-9103EED5B44A}" type="presParOf" srcId="{F870C059-FB67-49F5-8241-4D7A7E3B8FBF}" destId="{DC7F1905-1A79-4FBA-98C9-775F893F4690}" srcOrd="1" destOrd="12" presId="urn:microsoft.com/office/officeart/2005/8/layout/vList5"/>
    <dgm:cxn modelId="{A68B1D0A-CDB3-4428-8BAF-11A75841AEF8}" type="presOf" srcId="{776D24E5-E83F-49F4-8DA3-DE67184425E1}" destId="{DC7F1905-1A79-4FBA-98C9-775F893F4690}" srcOrd="0" destOrd="0" presId="urn:microsoft.com/office/officeart/2005/8/layout/vList5"/>
    <dgm:cxn modelId="{45AB1F71-2C1E-4546-9FC4-445EF8FE1140}" type="presParOf" srcId="{9444DFCD-2D7A-42A3-830B-66B7AAF4D601}" destId="{8A781BB2-F395-41D2-8585-6529A48413ED}" srcOrd="13" destOrd="0" presId="urn:microsoft.com/office/officeart/2005/8/layout/vList5"/>
    <dgm:cxn modelId="{5793DE65-3541-483D-A7BB-21F3A945A540}" type="presParOf" srcId="{9444DFCD-2D7A-42A3-830B-66B7AAF4D601}" destId="{5FD9FE35-AC6E-4022-9EE8-22616507D498}" srcOrd="14" destOrd="0" presId="urn:microsoft.com/office/officeart/2005/8/layout/vList5"/>
    <dgm:cxn modelId="{F8DA6807-2B6F-4C18-8563-3C32FC9A0C22}" type="presParOf" srcId="{5FD9FE35-AC6E-4022-9EE8-22616507D498}" destId="{204343BF-D026-47E3-927C-4D3158B08647}" srcOrd="0" destOrd="14" presId="urn:microsoft.com/office/officeart/2005/8/layout/vList5"/>
    <dgm:cxn modelId="{7F4BDC59-1EB3-4D62-8123-2ED2CAFF8548}" type="presOf" srcId="{B38BCF27-84CC-4D21-B220-F807E21959C7}" destId="{204343BF-D026-47E3-927C-4D3158B08647}" srcOrd="0" destOrd="0" presId="urn:microsoft.com/office/officeart/2005/8/layout/vList5"/>
    <dgm:cxn modelId="{D940E352-AB78-415A-BBC6-AA145C1CF76F}" type="presParOf" srcId="{5FD9FE35-AC6E-4022-9EE8-22616507D498}" destId="{50AB3F91-6743-416B-B7CD-A3AF4B396A91}" srcOrd="1" destOrd="14" presId="urn:microsoft.com/office/officeart/2005/8/layout/vList5"/>
    <dgm:cxn modelId="{F74EA8AA-EC48-4F35-BBF3-642F033E316F}" type="presOf" srcId="{D5D18224-005D-4BA1-B1CE-71FA34D71E97}" destId="{50AB3F91-6743-416B-B7CD-A3AF4B396A91}"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3EF29-69A7-4D61-8F0F-A8AFDDDAEF87}">
      <dsp:nvSpPr>
        <dsp:cNvPr id="0" name=""/>
        <dsp:cNvSpPr/>
      </dsp:nvSpPr>
      <dsp:spPr>
        <a:xfrm rot="5400000">
          <a:off x="5860556" y="-2486273"/>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Acts as the service processing center of the MCPTT system.</a:t>
          </a:r>
          <a:endParaRPr lang="zh-CN" altLang="en-US" sz="1300" kern="1200" dirty="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Provides services such as MCPTT, </a:t>
          </a:r>
          <a:r>
            <a:rPr lang="en-US" altLang="zh-CN" sz="1300" kern="1200" dirty="0" err="1" smtClean="0">
              <a:latin typeface="微软雅黑" pitchFamily="34" charset="-122"/>
              <a:ea typeface="微软雅黑" pitchFamily="34" charset="-122"/>
            </a:rPr>
            <a:t>MCVideo</a:t>
          </a:r>
          <a:r>
            <a:rPr lang="en-US" altLang="zh-CN" sz="1300" kern="1200" dirty="0" smtClean="0">
              <a:latin typeface="微软雅黑" pitchFamily="34" charset="-122"/>
              <a:ea typeface="微软雅黑" pitchFamily="34" charset="-122"/>
            </a:rPr>
            <a:t>, and </a:t>
          </a:r>
          <a:r>
            <a:rPr lang="en-US" altLang="zh-CN" sz="1300" kern="1200" dirty="0" err="1" smtClean="0">
              <a:latin typeface="微软雅黑" pitchFamily="34" charset="-122"/>
              <a:ea typeface="微软雅黑" pitchFamily="34" charset="-122"/>
            </a:rPr>
            <a:t>MCData</a:t>
          </a:r>
          <a:r>
            <a:rPr lang="en-US" altLang="zh-CN" sz="1300" kern="1200" dirty="0" smtClean="0">
              <a:latin typeface="微软雅黑" pitchFamily="34" charset="-122"/>
              <a:ea typeface="微软雅黑" pitchFamily="34" charset="-122"/>
            </a:rPr>
            <a:t>.</a:t>
          </a:r>
          <a:endParaRPr lang="zh-CN" altLang="en-US" sz="1300" kern="1200" dirty="0">
            <a:latin typeface="微软雅黑" pitchFamily="34" charset="-122"/>
            <a:ea typeface="微软雅黑" pitchFamily="34" charset="-122"/>
          </a:endParaRPr>
        </a:p>
      </dsp:txBody>
      <dsp:txXfrm rot="5400000">
        <a:off x="5860556" y="-2486273"/>
        <a:ext cx="693208" cy="5842033"/>
      </dsp:txXfrm>
    </dsp:sp>
    <dsp:sp modelId="{34D94062-1A5B-4FA9-9CCA-FA50DFB8F8E1}">
      <dsp:nvSpPr>
        <dsp:cNvPr id="0" name=""/>
        <dsp:cNvSpPr/>
      </dsp:nvSpPr>
      <dsp:spPr>
        <a:xfrm>
          <a:off x="0" y="1488"/>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微软雅黑" pitchFamily="34" charset="-122"/>
              <a:ea typeface="微软雅黑" pitchFamily="34" charset="-122"/>
            </a:rPr>
            <a:t>Service Server</a:t>
          </a:r>
          <a:endParaRPr lang="zh-CN" altLang="en-US" sz="1800" kern="1200" dirty="0">
            <a:latin typeface="微软雅黑" pitchFamily="34" charset="-122"/>
            <a:ea typeface="微软雅黑" pitchFamily="34" charset="-122"/>
          </a:endParaRPr>
        </a:p>
      </dsp:txBody>
      <dsp:txXfrm>
        <a:off x="0" y="1488"/>
        <a:ext cx="3286144" cy="866510"/>
      </dsp:txXfrm>
    </dsp:sp>
    <dsp:sp modelId="{8A7402CC-F58A-46CE-AC77-BE9FEF22EEBA}">
      <dsp:nvSpPr>
        <dsp:cNvPr id="0" name=""/>
        <dsp:cNvSpPr/>
      </dsp:nvSpPr>
      <dsp:spPr>
        <a:xfrm rot="5400000">
          <a:off x="5860556" y="-1576437"/>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Acts as the storage platform of the MCPTT system.</a:t>
          </a:r>
          <a:endParaRPr lang="zh-CN" altLang="en-US" sz="130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Provides audio &amp; video recording and management functions.</a:t>
          </a:r>
          <a:endParaRPr lang="zh-CN" altLang="en-US" sz="1300" kern="1200" dirty="0" smtClean="0">
            <a:latin typeface="微软雅黑" pitchFamily="34" charset="-122"/>
            <a:ea typeface="微软雅黑" pitchFamily="34" charset="-122"/>
          </a:endParaRPr>
        </a:p>
      </dsp:txBody>
      <dsp:txXfrm rot="5400000">
        <a:off x="5860556" y="-1576437"/>
        <a:ext cx="693208" cy="5842033"/>
      </dsp:txXfrm>
    </dsp:sp>
    <dsp:sp modelId="{33861030-E3AF-46D6-BA47-15B0BABD2666}">
      <dsp:nvSpPr>
        <dsp:cNvPr id="0" name=""/>
        <dsp:cNvSpPr/>
      </dsp:nvSpPr>
      <dsp:spPr>
        <a:xfrm>
          <a:off x="0" y="911324"/>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微软雅黑" pitchFamily="34" charset="-122"/>
              <a:ea typeface="微软雅黑" pitchFamily="34" charset="-122"/>
            </a:rPr>
            <a:t>Unified Storage Server</a:t>
          </a:r>
          <a:endParaRPr lang="zh-CN" altLang="en-US" sz="1800" kern="1200" dirty="0" smtClean="0">
            <a:latin typeface="微软雅黑" pitchFamily="34" charset="-122"/>
            <a:ea typeface="微软雅黑" pitchFamily="34" charset="-122"/>
          </a:endParaRPr>
        </a:p>
      </dsp:txBody>
      <dsp:txXfrm>
        <a:off x="0" y="911324"/>
        <a:ext cx="3286144" cy="866510"/>
      </dsp:txXfrm>
    </dsp:sp>
    <dsp:sp modelId="{CB95E9D7-6736-406B-8612-53EE29043195}">
      <dsp:nvSpPr>
        <dsp:cNvPr id="0" name=""/>
        <dsp:cNvSpPr/>
      </dsp:nvSpPr>
      <dsp:spPr>
        <a:xfrm rot="5400000">
          <a:off x="5860556" y="-666601"/>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Provides operation management and maintenance functions.</a:t>
          </a:r>
          <a:endParaRPr lang="zh-CN" altLang="en-US" sz="1300" kern="1200" dirty="0" smtClean="0">
            <a:latin typeface="微软雅黑" pitchFamily="34" charset="-122"/>
            <a:ea typeface="微软雅黑" pitchFamily="34" charset="-122"/>
          </a:endParaRPr>
        </a:p>
      </dsp:txBody>
      <dsp:txXfrm rot="5400000">
        <a:off x="5860556" y="-666601"/>
        <a:ext cx="693208" cy="5842033"/>
      </dsp:txXfrm>
    </dsp:sp>
    <dsp:sp modelId="{487FFE77-1E27-40A4-83B8-08FDA7CB20A6}">
      <dsp:nvSpPr>
        <dsp:cNvPr id="0" name=""/>
        <dsp:cNvSpPr/>
      </dsp:nvSpPr>
      <dsp:spPr>
        <a:xfrm>
          <a:off x="0" y="1821160"/>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ea typeface="微软雅黑" panose="020B0503020204020204" pitchFamily="34" charset="-122"/>
            </a:rPr>
            <a:t>Management Console</a:t>
          </a:r>
          <a:endParaRPr lang="zh-CN" altLang="en-US" sz="1800" kern="1200" dirty="0">
            <a:latin typeface="微软雅黑" pitchFamily="34" charset="-122"/>
            <a:ea typeface="微软雅黑" pitchFamily="34" charset="-122"/>
          </a:endParaRPr>
        </a:p>
      </dsp:txBody>
      <dsp:txXfrm>
        <a:off x="0" y="1821160"/>
        <a:ext cx="3286144" cy="866510"/>
      </dsp:txXfrm>
    </dsp:sp>
    <dsp:sp modelId="{DC7F1905-1A79-4FBA-98C9-775F893F4690}">
      <dsp:nvSpPr>
        <dsp:cNvPr id="0" name=""/>
        <dsp:cNvSpPr/>
      </dsp:nvSpPr>
      <dsp:spPr>
        <a:xfrm rot="5400000">
          <a:off x="5860556" y="282033"/>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Dispatches voice data, videos, SMSs, GIS positioning, etc.</a:t>
          </a:r>
          <a:endParaRPr lang="zh-CN" altLang="en-US" sz="130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Supports floor management, group management, and alarm maintenance.</a:t>
          </a:r>
          <a:endParaRPr lang="zh-CN" altLang="en-US" sz="1300" kern="1200" dirty="0" smtClean="0">
            <a:latin typeface="微软雅黑" pitchFamily="34" charset="-122"/>
            <a:ea typeface="微软雅黑" pitchFamily="34" charset="-122"/>
          </a:endParaRPr>
        </a:p>
      </dsp:txBody>
      <dsp:txXfrm rot="5400000">
        <a:off x="5860556" y="282033"/>
        <a:ext cx="693208" cy="5842033"/>
      </dsp:txXfrm>
    </dsp:sp>
    <dsp:sp modelId="{7D030CD9-9D83-42DA-B053-28842645F501}">
      <dsp:nvSpPr>
        <dsp:cNvPr id="0" name=""/>
        <dsp:cNvSpPr/>
      </dsp:nvSpPr>
      <dsp:spPr>
        <a:xfrm>
          <a:off x="0" y="2730996"/>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Arial" panose="020B0604020202020204" pitchFamily="34" charset="0"/>
              <a:ea typeface="微软雅黑" panose="020B0503020204020204" pitchFamily="34" charset="-122"/>
            </a:rPr>
            <a:t>Dispatching Console</a:t>
          </a:r>
          <a:endParaRPr lang="zh-CN" altLang="en-US" sz="1800" kern="1200" dirty="0">
            <a:latin typeface="微软雅黑" pitchFamily="34" charset="-122"/>
            <a:ea typeface="微软雅黑" pitchFamily="34" charset="-122"/>
          </a:endParaRPr>
        </a:p>
      </dsp:txBody>
      <dsp:txXfrm>
        <a:off x="0" y="2730996"/>
        <a:ext cx="3286144" cy="866510"/>
      </dsp:txXfrm>
    </dsp:sp>
    <dsp:sp modelId="{E263C45F-567C-4AAF-85C6-5271619E57AB}">
      <dsp:nvSpPr>
        <dsp:cNvPr id="0" name=""/>
        <dsp:cNvSpPr/>
      </dsp:nvSpPr>
      <dsp:spPr>
        <a:xfrm rot="5400000">
          <a:off x="5860556" y="1153070"/>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Supports voice-based interconnection with networks such as </a:t>
          </a:r>
          <a:r>
            <a:rPr lang="en-US" altLang="en-US" sz="1300" kern="1200" dirty="0" smtClean="0">
              <a:latin typeface="微软雅黑" pitchFamily="34" charset="-122"/>
              <a:ea typeface="微软雅黑" pitchFamily="34" charset="-122"/>
            </a:rPr>
            <a:t>PDT, DMR, and B-</a:t>
          </a:r>
          <a:r>
            <a:rPr lang="en-US" altLang="en-US" sz="1300" kern="1200" dirty="0" err="1" smtClean="0">
              <a:latin typeface="微软雅黑" pitchFamily="34" charset="-122"/>
              <a:ea typeface="微软雅黑" pitchFamily="34" charset="-122"/>
            </a:rPr>
            <a:t>TrunC</a:t>
          </a:r>
          <a:r>
            <a:rPr lang="en-US" altLang="en-US" sz="1300" kern="1200" dirty="0" smtClean="0">
              <a:latin typeface="微软雅黑" pitchFamily="34" charset="-122"/>
              <a:ea typeface="微软雅黑" pitchFamily="34" charset="-122"/>
            </a:rPr>
            <a:t>.</a:t>
          </a:r>
          <a:endParaRPr lang="zh-CN" altLang="en-US" sz="1300" kern="1200" dirty="0" smtClean="0">
            <a:latin typeface="微软雅黑" pitchFamily="34" charset="-122"/>
            <a:ea typeface="微软雅黑" pitchFamily="34" charset="-122"/>
          </a:endParaRPr>
        </a:p>
      </dsp:txBody>
      <dsp:txXfrm rot="5400000">
        <a:off x="5860556" y="1153070"/>
        <a:ext cx="693208" cy="5842033"/>
      </dsp:txXfrm>
    </dsp:sp>
    <dsp:sp modelId="{18E642D8-8FF8-45AE-BAAF-4CBB6DAAEFFB}">
      <dsp:nvSpPr>
        <dsp:cNvPr id="0" name=""/>
        <dsp:cNvSpPr/>
      </dsp:nvSpPr>
      <dsp:spPr>
        <a:xfrm>
          <a:off x="0" y="3640832"/>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微软雅黑" pitchFamily="34" charset="-122"/>
              <a:ea typeface="微软雅黑" pitchFamily="34" charset="-122"/>
            </a:rPr>
            <a:t>Access Gateway</a:t>
          </a:r>
          <a:endParaRPr lang="zh-CN" altLang="en-US" sz="1800" kern="1200" dirty="0">
            <a:latin typeface="微软雅黑" pitchFamily="34" charset="-122"/>
            <a:ea typeface="微软雅黑" pitchFamily="34" charset="-122"/>
          </a:endParaRPr>
        </a:p>
      </dsp:txBody>
      <dsp:txXfrm>
        <a:off x="0" y="3640832"/>
        <a:ext cx="3286144" cy="866510"/>
      </dsp:txXfrm>
    </dsp:sp>
    <dsp:sp modelId="{8B2C44C8-AD2B-42C0-9C3F-B84F21B8720A}">
      <dsp:nvSpPr>
        <dsp:cNvPr id="0" name=""/>
        <dsp:cNvSpPr/>
      </dsp:nvSpPr>
      <dsp:spPr>
        <a:xfrm rot="5400000">
          <a:off x="5860556" y="2062906"/>
          <a:ext cx="693208" cy="584203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Supports services such as MCPTT, </a:t>
          </a:r>
          <a:r>
            <a:rPr lang="en-US" altLang="zh-CN" sz="1300" kern="1200" dirty="0" err="1" smtClean="0">
              <a:latin typeface="微软雅黑" pitchFamily="34" charset="-122"/>
              <a:ea typeface="微软雅黑" pitchFamily="34" charset="-122"/>
            </a:rPr>
            <a:t>MCVideo</a:t>
          </a:r>
          <a:r>
            <a:rPr lang="en-US" altLang="zh-CN" sz="1300" kern="1200" dirty="0" smtClean="0">
              <a:latin typeface="微软雅黑" pitchFamily="34" charset="-122"/>
              <a:ea typeface="微软雅黑" pitchFamily="34" charset="-122"/>
            </a:rPr>
            <a:t>, and </a:t>
          </a:r>
          <a:r>
            <a:rPr lang="en-US" altLang="zh-CN" sz="1300" kern="1200" dirty="0" err="1" smtClean="0">
              <a:latin typeface="微软雅黑" pitchFamily="34" charset="-122"/>
              <a:ea typeface="微软雅黑" pitchFamily="34" charset="-122"/>
            </a:rPr>
            <a:t>MCData</a:t>
          </a:r>
          <a:r>
            <a:rPr lang="en-US" altLang="zh-CN" sz="1300" kern="1200" dirty="0" smtClean="0">
              <a:latin typeface="微软雅黑" pitchFamily="34" charset="-122"/>
              <a:ea typeface="微软雅黑" pitchFamily="34" charset="-122"/>
            </a:rPr>
            <a:t>.</a:t>
          </a:r>
          <a:endParaRPr lang="zh-CN" altLang="en-US" sz="130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en-US" altLang="zh-CN" sz="1300" kern="1200" dirty="0" smtClean="0">
              <a:latin typeface="微软雅黑" pitchFamily="34" charset="-122"/>
              <a:ea typeface="微软雅黑" pitchFamily="34" charset="-122"/>
            </a:rPr>
            <a:t>Provides various types of terminals such as handheld terminal, vehicle terminal, and data module.</a:t>
          </a:r>
          <a:endParaRPr lang="zh-CN" altLang="en-US" sz="1300" kern="1200" dirty="0" smtClean="0">
            <a:latin typeface="微软雅黑" pitchFamily="34" charset="-122"/>
            <a:ea typeface="微软雅黑" pitchFamily="34" charset="-122"/>
          </a:endParaRPr>
        </a:p>
      </dsp:txBody>
      <dsp:txXfrm rot="5400000">
        <a:off x="5860556" y="2062906"/>
        <a:ext cx="693208" cy="5842033"/>
      </dsp:txXfrm>
    </dsp:sp>
    <dsp:sp modelId="{CC8BFD94-0D65-4C80-BF63-753ED1B79E8A}">
      <dsp:nvSpPr>
        <dsp:cNvPr id="0" name=""/>
        <dsp:cNvSpPr/>
      </dsp:nvSpPr>
      <dsp:spPr>
        <a:xfrm>
          <a:off x="0" y="4550668"/>
          <a:ext cx="3286144" cy="866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kern="1200" dirty="0" smtClean="0">
              <a:latin typeface="微软雅黑" pitchFamily="34" charset="-122"/>
              <a:ea typeface="微软雅黑" pitchFamily="34" charset="-122"/>
            </a:rPr>
            <a:t>Access Terminal</a:t>
          </a:r>
          <a:endParaRPr lang="zh-CN" altLang="en-US" sz="1800" kern="1200" dirty="0">
            <a:latin typeface="微软雅黑" pitchFamily="34" charset="-122"/>
            <a:ea typeface="微软雅黑" pitchFamily="34" charset="-122"/>
          </a:endParaRPr>
        </a:p>
      </dsp:txBody>
      <dsp:txXfrm>
        <a:off x="0" y="4550668"/>
        <a:ext cx="3286144" cy="8665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1" sz="1200" noProof="1">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1" sz="1200" noProof="1">
                <a:latin typeface="+mn-lt"/>
                <a:ea typeface="+mn-ea"/>
                <a:cs typeface="+mn-cs"/>
              </a:defRPr>
            </a:lvl1pPr>
          </a:lstStyle>
          <a:p>
            <a:pPr>
              <a:defRPr/>
            </a:pPr>
            <a:fld id="{F2FAECFD-CC53-4182-9FDD-29AABDA331A7}"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1" sz="1200" noProof="1">
                <a:latin typeface="+mn-lt"/>
                <a:ea typeface="+mn-ea"/>
                <a:cs typeface="+mn-cs"/>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1" sz="1200" noProof="1">
                <a:latin typeface="+mn-lt"/>
                <a:ea typeface="+mn-ea"/>
                <a:cs typeface="+mn-cs"/>
              </a:defRPr>
            </a:lvl1pPr>
          </a:lstStyle>
          <a:p>
            <a:pPr>
              <a:defRPr/>
            </a:pPr>
            <a:fld id="{F1239A8A-F423-4465-AE5A-4A2DE336714D}"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fld id="{D2A48B96-639E-45A3-A0BA-2464DFDB1FAA}" type="datetimeFigureOut">
              <a:rPr lang="zh-CN" altLang="en-US"/>
            </a:fld>
            <a:endParaRPr lang="zh-CN" altLang="en-US"/>
          </a:p>
        </p:txBody>
      </p:sp>
      <p:sp>
        <p:nvSpPr>
          <p:cNvPr id="717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717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noProof="1" smtClean="0"/>
            </a:lvl1pPr>
          </a:lstStyle>
          <a:p>
            <a:fld id="{1ECC6DA2-B92D-4A49-A400-F9A342D9565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p:cNvSpPr>
          <p:nvPr>
            <p:ph type="sldImg" idx="4294967295"/>
          </p:nvPr>
        </p:nvSpPr>
        <p:spPr>
          <a:ln>
            <a:miter lim="800000"/>
          </a:ln>
        </p:spPr>
      </p:sp>
      <p:sp>
        <p:nvSpPr>
          <p:cNvPr id="28674"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FEE3754-F29B-4D60-B739-E99E3214AE4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90EB40B-5A14-47C4-A6B3-D086356358A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90EB40B-5A14-47C4-A6B3-D086356358A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4DCE3B8-E554-904A-896A-44DF9E3C7B3D}"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4DCE3B8-E554-904A-896A-44DF9E3C7B3D}"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4DCE3B8-E554-904A-896A-44DF9E3C7B3D}"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4DCE3B8-E554-904A-896A-44DF9E3C7B3D}"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p:cNvSpPr>
          <p:nvPr>
            <p:ph type="sldImg" idx="4294967295"/>
          </p:nvPr>
        </p:nvSpPr>
        <p:spPr>
          <a:ln>
            <a:miter lim="800000"/>
          </a:ln>
        </p:spPr>
      </p:sp>
      <p:sp>
        <p:nvSpPr>
          <p:cNvPr id="24578"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u="sng"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pPr marL="114300" lvl="1" indent="-114300">
              <a:lnSpc>
                <a:spcPct val="100000"/>
              </a:lnSpc>
              <a:spcBef>
                <a:spcPct val="0"/>
              </a:spcBef>
              <a:spcAft>
                <a:spcPct val="15000"/>
              </a:spcAft>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文本占位符 2"/>
          <p:cNvSpPr>
            <a:spLocks noGrp="1"/>
          </p:cNvSpPr>
          <p:nvPr>
            <p:ph type="body"/>
          </p:nvPr>
        </p:nvSpPr>
        <p:spPr/>
        <p:txBody>
          <a:bodyPr wrap="square" lIns="91440" tIns="45720" rIns="91440" bIns="45720" anchor="t"/>
          <a:p>
            <a:pPr marL="114300" lvl="1" indent="-114300">
              <a:lnSpc>
                <a:spcPct val="100000"/>
              </a:lnSpc>
              <a:spcAft>
                <a:spcPct val="15000"/>
              </a:spcAft>
            </a:pP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p:cNvSpPr>
          <p:nvPr>
            <p:ph type="sldImg"/>
          </p:nvPr>
        </p:nvSpPr>
        <p:spPr/>
      </p:sp>
      <p:sp>
        <p:nvSpPr>
          <p:cNvPr id="3" name="文本占位符 2"/>
          <p:cNvSpPr>
            <a:spLocks noGrp="1"/>
          </p:cNvSpPr>
          <p:nvPr>
            <p:ph type="body" idx="9"/>
          </p:nvPr>
        </p:nvSpPr>
        <p:spPr/>
        <p:txBody>
          <a:bodyPr wrap="square" lIns="91440" tIns="45720" rIns="91440" bIns="45720" numCol="1" anchor="t" anchorCtr="0" compatLnSpc="1"/>
          <a:lstStyle/>
          <a:p>
            <a:pPr marL="114300" lvl="1" indent="-114300" fontAlgn="base">
              <a:lnSpc>
                <a:spcPct val="100000"/>
              </a:lnSpc>
              <a:spcBef>
                <a:spcPct val="0"/>
              </a:spcBef>
              <a:spcAft>
                <a:spcPct val="15000"/>
              </a:spcAft>
            </a:pPr>
            <a:endParaRPr lang="en-US" altLang="zh-CN" strike="noStrike" noProof="1"/>
          </a:p>
          <a:p>
            <a:pPr marL="114300" lvl="1" indent="-114300" fontAlgn="base">
              <a:lnSpc>
                <a:spcPct val="100000"/>
              </a:lnSpc>
              <a:spcBef>
                <a:spcPct val="0"/>
              </a:spcBef>
              <a:spcAft>
                <a:spcPct val="15000"/>
              </a:spcAft>
            </a:pPr>
            <a:r>
              <a:rPr lang="en-US" altLang="zh-CN" strike="noStrike" noProof="1"/>
              <a:t>PDS-PTT Dispatching server</a:t>
            </a:r>
            <a:endParaRPr lang="en-US" altLang="zh-CN" strike="noStrike" noProof="1"/>
          </a:p>
          <a:p>
            <a:pPr marL="114300" lvl="1" indent="-114300" fontAlgn="base">
              <a:lnSpc>
                <a:spcPct val="100000"/>
              </a:lnSpc>
              <a:spcBef>
                <a:spcPct val="0"/>
              </a:spcBef>
              <a:spcAft>
                <a:spcPct val="15000"/>
              </a:spcAft>
            </a:pPr>
            <a:r>
              <a:rPr lang="en-US" altLang="zh-CN" strike="noStrike" noProof="1"/>
              <a:t>PHR-PTT Home Register</a:t>
            </a:r>
            <a:endParaRPr lang="en-US" altLang="zh-CN" strike="noStrike" noProof="1"/>
          </a:p>
          <a:p>
            <a:pPr marL="114300" lvl="1" indent="-114300" fontAlgn="base">
              <a:lnSpc>
                <a:spcPct val="100000"/>
              </a:lnSpc>
              <a:spcBef>
                <a:spcPct val="0"/>
              </a:spcBef>
              <a:spcAft>
                <a:spcPct val="15000"/>
              </a:spcAft>
            </a:pPr>
            <a:r>
              <a:rPr lang="en-US" altLang="zh-CN" strike="noStrike" noProof="1"/>
              <a:t>LDS-Location Dispatching server</a:t>
            </a:r>
            <a:endParaRPr lang="en-US" altLang="zh-CN" strike="noStrike" noProof="1"/>
          </a:p>
          <a:p>
            <a:pPr marL="114300" lvl="1" indent="-114300" fontAlgn="base">
              <a:lnSpc>
                <a:spcPct val="100000"/>
              </a:lnSpc>
              <a:spcBef>
                <a:spcPct val="0"/>
              </a:spcBef>
              <a:spcAft>
                <a:spcPct val="15000"/>
              </a:spcAft>
            </a:pPr>
            <a:r>
              <a:rPr lang="en-US" altLang="zh-CN" strike="noStrike" noProof="1"/>
              <a:t>MMS-Multimedia message server</a:t>
            </a:r>
            <a:endParaRPr lang="en-US" altLang="zh-CN" strike="noStrike" noProof="1"/>
          </a:p>
          <a:p>
            <a:pPr marL="114300" lvl="1" indent="-114300" fontAlgn="base">
              <a:lnSpc>
                <a:spcPct val="100000"/>
              </a:lnSpc>
              <a:spcBef>
                <a:spcPct val="0"/>
              </a:spcBef>
              <a:spcAft>
                <a:spcPct val="15000"/>
              </a:spcAft>
            </a:pPr>
            <a:r>
              <a:rPr lang="en-US" altLang="zh-CN" strike="noStrike" noProof="1"/>
              <a:t>LMS-Local maintenance server</a:t>
            </a:r>
            <a:endParaRPr lang="en-US" altLang="zh-CN" strike="noStrike" noProof="1"/>
          </a:p>
          <a:p>
            <a:pPr marL="114300" lvl="1" indent="-114300" fontAlgn="base">
              <a:lnSpc>
                <a:spcPct val="100000"/>
              </a:lnSpc>
              <a:spcBef>
                <a:spcPct val="0"/>
              </a:spcBef>
              <a:spcAft>
                <a:spcPct val="15000"/>
              </a:spcAft>
            </a:pPr>
            <a:r>
              <a:rPr lang="en-US" altLang="zh-CN" strike="noStrike" noProof="1"/>
              <a:t>OTA-Over the air</a:t>
            </a:r>
            <a:endParaRPr lang="en-US" altLang="zh-CN" strike="noStrike" noProof="1"/>
          </a:p>
          <a:p>
            <a:pPr marL="0" lvl="1" indent="-114300" fontAlgn="base">
              <a:lnSpc>
                <a:spcPct val="100000"/>
              </a:lnSpc>
              <a:spcBef>
                <a:spcPct val="0"/>
              </a:spcBef>
              <a:spcAft>
                <a:spcPct val="15000"/>
              </a:spcAft>
            </a:pPr>
            <a:r>
              <a:rPr lang="en-US" altLang="zh-CN" strike="noStrike" noProof="1"/>
              <a:t>VDS-Video </a:t>
            </a:r>
            <a:r>
              <a:rPr lang="en-US" altLang="zh-CN" strike="noStrike" noProof="1">
                <a:sym typeface="+mn-ea"/>
              </a:rPr>
              <a:t>Dispatching server</a:t>
            </a:r>
            <a:endParaRPr lang="en-US" altLang="zh-CN" strike="noStrike" noProof="1"/>
          </a:p>
          <a:p>
            <a:pPr marL="114300" lvl="1" indent="-114300" fontAlgn="base">
              <a:lnSpc>
                <a:spcPct val="100000"/>
              </a:lnSpc>
              <a:spcBef>
                <a:spcPct val="0"/>
              </a:spcBef>
              <a:spcAft>
                <a:spcPct val="15000"/>
              </a:spcAft>
            </a:pPr>
            <a:r>
              <a:rPr lang="en-US" altLang="zh-CN" strike="noStrike" noProof="1"/>
              <a:t>DRS-Data recording server</a:t>
            </a:r>
            <a:endParaRPr lang="en-US" altLang="zh-CN" strike="noStrike"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文本占位符 2"/>
          <p:cNvSpPr>
            <a:spLocks noGrp="1"/>
          </p:cNvSpPr>
          <p:nvPr>
            <p:ph type="body"/>
          </p:nvPr>
        </p:nvSpPr>
        <p:spPr/>
        <p:txBody>
          <a:bodyPr wrap="square" lIns="91440" tIns="45720" rIns="91440" bIns="45720" anchor="t"/>
          <a:p>
            <a:pPr lvl="0"/>
            <a:r>
              <a:rPr lang="en-US" altLang="zh-CN">
                <a:solidFill>
                  <a:srgbClr val="FF3300"/>
                </a:solidFill>
                <a:sym typeface="+mn-ea"/>
              </a:rPr>
              <a:t>White: Basic Features/Yellow: Advanced Features/Orange: Customized Features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9"/>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FEE3754-F29B-4D60-B739-E99E3214AE4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FEE3754-F29B-4D60-B739-E99E3214AE4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9236075" y="2563813"/>
            <a:ext cx="13604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2" tIns="46725" rIns="93442" bIns="46725" anchor="b" anchorCtr="1">
            <a:spAutoFit/>
          </a:bodyPr>
          <a:lstStyle>
            <a:lvl1pPr defTabSz="934720">
              <a:defRPr>
                <a:solidFill>
                  <a:schemeClr val="tx1"/>
                </a:solidFill>
                <a:latin typeface="Calibri" panose="020F0502020204030204" pitchFamily="34" charset="0"/>
                <a:ea typeface="宋体" panose="02010600030101010101" pitchFamily="2" charset="-122"/>
              </a:defRPr>
            </a:lvl1pPr>
            <a:lvl2pPr defTabSz="934720">
              <a:defRPr>
                <a:solidFill>
                  <a:schemeClr val="tx1"/>
                </a:solidFill>
                <a:latin typeface="Calibri" panose="020F0502020204030204" pitchFamily="34" charset="0"/>
                <a:ea typeface="宋体" panose="02010600030101010101" pitchFamily="2" charset="-122"/>
              </a:defRPr>
            </a:lvl2pPr>
            <a:lvl3pPr defTabSz="934720">
              <a:defRPr>
                <a:solidFill>
                  <a:schemeClr val="tx1"/>
                </a:solidFill>
                <a:latin typeface="Calibri" panose="020F0502020204030204" pitchFamily="34" charset="0"/>
                <a:ea typeface="宋体" panose="02010600030101010101" pitchFamily="2" charset="-122"/>
              </a:defRPr>
            </a:lvl3pPr>
            <a:lvl4pPr defTabSz="934720">
              <a:defRPr>
                <a:solidFill>
                  <a:schemeClr val="tx1"/>
                </a:solidFill>
                <a:latin typeface="Calibri" panose="020F0502020204030204" pitchFamily="34" charset="0"/>
                <a:ea typeface="宋体" panose="02010600030101010101" pitchFamily="2" charset="-122"/>
              </a:defRPr>
            </a:lvl4pPr>
            <a:lvl5pPr defTabSz="934720">
              <a:defRPr>
                <a:solidFill>
                  <a:schemeClr val="tx1"/>
                </a:solidFill>
                <a:latin typeface="Calibri" panose="020F0502020204030204" pitchFamily="34" charset="0"/>
                <a:ea typeface="宋体" panose="02010600030101010101" pitchFamily="2" charset="-122"/>
              </a:defRPr>
            </a:lvl5pPr>
            <a:lvl6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00" dirty="0">
                <a:solidFill>
                  <a:schemeClr val="bg1"/>
                </a:solidFill>
                <a:latin typeface="Arial" panose="020B0604020202020204" pitchFamily="34" charset="0"/>
                <a:ea typeface="Heiti SC Light"/>
                <a:cs typeface="Heiti SC Light"/>
              </a:rPr>
              <a:t>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a:t>
            </a:r>
            <a:r>
              <a:rPr lang="en-US" altLang="ja-JP" sz="800" dirty="0">
                <a:solidFill>
                  <a:schemeClr val="bg1"/>
                </a:solidFill>
                <a:latin typeface="Arial" panose="020B0604020202020204" pitchFamily="34" charset="0"/>
                <a:ea typeface="Heiti SC Light"/>
                <a:cs typeface="Heiti SC Light"/>
              </a:rPr>
              <a:t>: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ndParaRPr>
          </a:p>
          <a:p>
            <a:r>
              <a:rPr lang="en-US" altLang="zh-CN" sz="800" dirty="0">
                <a:solidFill>
                  <a:schemeClr val="bg1"/>
                </a:solidFill>
                <a:latin typeface="Arial" panose="020B0604020202020204" pitchFamily="34" charset="0"/>
                <a:ea typeface="Heiti SC Light"/>
                <a:cs typeface="Heiti SC Light"/>
              </a:rPr>
              <a:t>Size：32-</a:t>
            </a:r>
            <a:r>
              <a:rPr lang="en-US" altLang="ja-JP" sz="800" dirty="0">
                <a:solidFill>
                  <a:schemeClr val="bg1"/>
                </a:solidFill>
                <a:latin typeface="Arial" panose="020B0604020202020204" pitchFamily="34" charset="0"/>
                <a:ea typeface="Heiti SC Light"/>
                <a:cs typeface="Heiti SC Light"/>
              </a:rPr>
              <a:t>24-</a:t>
            </a:r>
            <a:r>
              <a:rPr lang="en-US" altLang="zh-CN" sz="800" dirty="0">
                <a:solidFill>
                  <a:schemeClr val="bg1"/>
                </a:solidFill>
                <a:latin typeface="Arial" panose="020B0604020202020204" pitchFamily="34" charset="0"/>
                <a:ea typeface="Heiti SC Light"/>
                <a:cs typeface="Heiti SC Light"/>
              </a:rPr>
              <a:t>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Color：The ZTE blue</a:t>
            </a:r>
            <a:r>
              <a:rPr lang="en-US" altLang="ja-JP" sz="800" dirty="0">
                <a:solidFill>
                  <a:schemeClr val="bg1"/>
                </a:solidFill>
                <a:latin typeface="Arial" panose="020B0604020202020204" pitchFamily="34" charset="0"/>
                <a:ea typeface="Heiti SC Light"/>
                <a:cs typeface="Heiti SC Light"/>
              </a:rPr>
              <a:t> </a:t>
            </a:r>
            <a:endParaRPr lang="en-US" altLang="ja-JP" sz="800" dirty="0">
              <a:solidFill>
                <a:schemeClr val="bg1"/>
              </a:solidFill>
              <a:latin typeface="Arial" panose="020B0604020202020204" pitchFamily="34" charset="0"/>
              <a:ea typeface="Heiti SC Light"/>
              <a:cs typeface="Heiti SC Light"/>
            </a:endParaRPr>
          </a:p>
          <a:p>
            <a:endParaRPr lang="en-US" altLang="zh-CN" sz="900" dirty="0">
              <a:solidFill>
                <a:schemeClr val="bg1"/>
              </a:solidFill>
              <a:latin typeface="Arial" panose="020B0604020202020204" pitchFamily="34" charset="0"/>
              <a:ea typeface="Heiti SC Light"/>
              <a:cs typeface="Heiti SC Light"/>
            </a:endParaRPr>
          </a:p>
          <a:p>
            <a:r>
              <a:rPr lang="en-US" altLang="zh-CN" sz="900" dirty="0">
                <a:solidFill>
                  <a:schemeClr val="bg1"/>
                </a:solidFill>
                <a:latin typeface="Arial" panose="020B0604020202020204" pitchFamily="34" charset="0"/>
                <a:ea typeface="Heiti SC Light"/>
                <a:cs typeface="Heiti SC Light"/>
              </a:rPr>
              <a:t>Subtitle: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ndParaRPr>
          </a:p>
          <a:p>
            <a:r>
              <a:rPr lang="en-US" altLang="zh-CN" sz="800" dirty="0">
                <a:solidFill>
                  <a:schemeClr val="bg1"/>
                </a:solidFill>
                <a:latin typeface="Arial" panose="020B0604020202020204" pitchFamily="34" charset="0"/>
                <a:ea typeface="Heiti SC Light"/>
                <a:cs typeface="Heiti SC Light"/>
              </a:rPr>
              <a:t>Size：</a:t>
            </a:r>
            <a:r>
              <a:rPr lang="en-US" altLang="ja-JP" sz="800" dirty="0">
                <a:solidFill>
                  <a:schemeClr val="bg1"/>
                </a:solidFill>
                <a:latin typeface="Arial" panose="020B0604020202020204" pitchFamily="34" charset="0"/>
                <a:ea typeface="Heiti SC Light"/>
                <a:cs typeface="Heiti SC Light"/>
              </a:rPr>
              <a:t>20pt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 The ZTE green</a:t>
            </a:r>
            <a:endParaRPr lang="en-US" altLang="ja-JP" sz="800" dirty="0">
              <a:solidFill>
                <a:schemeClr val="bg1"/>
              </a:solidFill>
              <a:latin typeface="Arial" panose="020B0604020202020204" pitchFamily="34" charset="0"/>
              <a:ea typeface="Heiti SC Light"/>
              <a:cs typeface="Heiti SC Light"/>
            </a:endParaRPr>
          </a:p>
        </p:txBody>
      </p:sp>
      <p:grpSp>
        <p:nvGrpSpPr>
          <p:cNvPr id="6" name="组 5"/>
          <p:cNvGrpSpPr/>
          <p:nvPr/>
        </p:nvGrpSpPr>
        <p:grpSpPr bwMode="auto">
          <a:xfrm>
            <a:off x="9364663" y="3851275"/>
            <a:ext cx="1392237" cy="989013"/>
            <a:chOff x="9286278" y="1725515"/>
            <a:chExt cx="1392554" cy="989008"/>
          </a:xfrm>
        </p:grpSpPr>
        <p:grpSp>
          <p:nvGrpSpPr>
            <p:cNvPr id="7" name="组 6"/>
            <p:cNvGrpSpPr/>
            <p:nvPr/>
          </p:nvGrpSpPr>
          <p:grpSpPr bwMode="auto">
            <a:xfrm>
              <a:off x="9286278" y="1725515"/>
              <a:ext cx="935158" cy="254390"/>
              <a:chOff x="9286278" y="1725515"/>
              <a:chExt cx="935158" cy="254390"/>
            </a:xfrm>
          </p:grpSpPr>
          <p:sp>
            <p:nvSpPr>
              <p:cNvPr id="15"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6" name="文本框 19"/>
              <p:cNvSpPr txBox="1">
                <a:spLocks noChangeArrowheads="1"/>
              </p:cNvSpPr>
              <p:nvPr/>
            </p:nvSpPr>
            <p:spPr bwMode="auto">
              <a:xfrm>
                <a:off x="9503815" y="1757265"/>
                <a:ext cx="717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G143, </a:t>
                </a:r>
                <a:r>
                  <a:rPr lang="en-US" altLang="zh-CN" sz="700" i="1" dirty="0" err="1">
                    <a:solidFill>
                      <a:schemeClr val="bg1"/>
                    </a:solidFill>
                    <a:latin typeface="Arial" panose="020B0604020202020204" pitchFamily="34" charset="0"/>
                  </a:rPr>
                  <a:t>B212</a:t>
                </a:r>
                <a:endParaRPr lang="zh-CN" altLang="en-US" sz="700" i="1" dirty="0">
                  <a:solidFill>
                    <a:schemeClr val="bg1"/>
                  </a:solidFill>
                  <a:latin typeface="Arial" panose="020B0604020202020204" pitchFamily="34" charset="0"/>
                </a:endParaRPr>
              </a:p>
            </p:txBody>
          </p:sp>
        </p:grpSp>
        <p:grpSp>
          <p:nvGrpSpPr>
            <p:cNvPr id="10" name="组 9"/>
            <p:cNvGrpSpPr/>
            <p:nvPr/>
          </p:nvGrpSpPr>
          <p:grpSpPr bwMode="auto">
            <a:xfrm>
              <a:off x="9286278" y="2098975"/>
              <a:ext cx="1199362" cy="254390"/>
              <a:chOff x="9286278" y="2098975"/>
              <a:chExt cx="1199362" cy="254390"/>
            </a:xfrm>
          </p:grpSpPr>
          <p:sp>
            <p:nvSpPr>
              <p:cNvPr id="13" name="矩形 15"/>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4" name="文本框 15"/>
              <p:cNvSpPr txBox="1">
                <a:spLocks noChangeArrowheads="1"/>
              </p:cNvSpPr>
              <p:nvPr/>
            </p:nvSpPr>
            <p:spPr bwMode="auto">
              <a:xfrm>
                <a:off x="9503815" y="2130326"/>
                <a:ext cx="981298" cy="1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R140,G198, </a:t>
                </a:r>
                <a:r>
                  <a:rPr lang="en-US" altLang="zh-CN" sz="700" i="1" dirty="0" err="1">
                    <a:solidFill>
                      <a:schemeClr val="bg1"/>
                    </a:solidFill>
                    <a:latin typeface="Arial" panose="020B0604020202020204" pitchFamily="34" charset="0"/>
                  </a:rPr>
                  <a:t>B62</a:t>
                </a:r>
                <a:endParaRPr lang="zh-CN" altLang="en-US" sz="700" i="1" dirty="0">
                  <a:solidFill>
                    <a:schemeClr val="bg1"/>
                  </a:solidFill>
                  <a:latin typeface="Arial" panose="020B0604020202020204" pitchFamily="34" charset="0"/>
                </a:endParaRPr>
              </a:p>
            </p:txBody>
          </p:sp>
        </p:grpSp>
        <p:sp>
          <p:nvSpPr>
            <p:cNvPr id="11" name="矩形 13"/>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2" name="文本框 12"/>
            <p:cNvSpPr txBox="1">
              <a:spLocks noChangeArrowheads="1"/>
            </p:cNvSpPr>
            <p:nvPr/>
          </p:nvSpPr>
          <p:spPr bwMode="auto">
            <a:xfrm>
              <a:off x="9503815" y="2490686"/>
              <a:ext cx="1175017" cy="2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R90,G203, </a:t>
              </a:r>
              <a:r>
                <a:rPr lang="en-US" altLang="zh-CN" sz="700" i="1" dirty="0" err="1">
                  <a:solidFill>
                    <a:schemeClr val="bg1"/>
                  </a:solidFill>
                  <a:latin typeface="Arial" panose="020B0604020202020204" pitchFamily="34" charset="0"/>
                </a:rPr>
                <a:t>B245</a:t>
              </a:r>
              <a:endParaRPr lang="zh-CN" altLang="en-US" sz="700" i="1" dirty="0">
                <a:solidFill>
                  <a:schemeClr val="bg1"/>
                </a:solidFill>
                <a:latin typeface="Arial" panose="020B0604020202020204" pitchFamily="34" charset="0"/>
              </a:endParaRPr>
            </a:p>
          </p:txBody>
        </p:sp>
      </p:grpSp>
      <p:sp>
        <p:nvSpPr>
          <p:cNvPr id="17" name="TextBox 18"/>
          <p:cNvSpPr txBox="1">
            <a:spLocks noChangeArrowheads="1"/>
          </p:cNvSpPr>
          <p:nvPr/>
        </p:nvSpPr>
        <p:spPr bwMode="auto">
          <a:xfrm>
            <a:off x="8153400" y="1016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endParaRPr lang="en-US" altLang="zh-CN" dirty="0">
              <a:latin typeface="Arial" panose="020B0604020202020204" pitchFamily="34" charset="0"/>
            </a:endParaRPr>
          </a:p>
        </p:txBody>
      </p:sp>
      <p:sp>
        <p:nvSpPr>
          <p:cNvPr id="9" name="副标题 2"/>
          <p:cNvSpPr>
            <a:spLocks noGrp="1"/>
          </p:cNvSpPr>
          <p:nvPr>
            <p:ph type="subTitle" idx="1"/>
          </p:nvPr>
        </p:nvSpPr>
        <p:spPr>
          <a:xfrm>
            <a:off x="685849" y="2300172"/>
            <a:ext cx="6400800" cy="562760"/>
          </a:xfrm>
        </p:spPr>
        <p:txBody>
          <a:bodyPr>
            <a:normAutofit/>
          </a:bodyPr>
          <a:lstStyle>
            <a:lvl1pPr marL="0" indent="0" algn="l">
              <a:lnSpc>
                <a:spcPct val="100000"/>
              </a:lnSpc>
              <a:buNone/>
              <a:defRPr kumimoji="1" lang="zh-CN" altLang="en-US" sz="2200" b="0" i="0" kern="1200" dirty="0">
                <a:solidFill>
                  <a:srgbClr val="FFC000"/>
                </a:solidFill>
                <a:latin typeface="Arial" panose="020B0604020202020204" pitchFamily="34" charset="0"/>
                <a:ea typeface="微软雅黑" panose="020B0503020204020204" charset="-122"/>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zh-CN" altLang="en-US" noProof="1"/>
              <a:t>单击此处编辑母版副标题样式</a:t>
            </a:r>
            <a:endParaRPr lang="en-US" noProof="1"/>
          </a:p>
        </p:txBody>
      </p:sp>
      <p:sp>
        <p:nvSpPr>
          <p:cNvPr id="35" name="Text Placeholder 34"/>
          <p:cNvSpPr>
            <a:spLocks noGrp="1"/>
          </p:cNvSpPr>
          <p:nvPr>
            <p:ph type="body" sz="quarter" idx="10"/>
          </p:nvPr>
        </p:nvSpPr>
        <p:spPr>
          <a:xfrm>
            <a:off x="686261" y="3347864"/>
            <a:ext cx="4478338" cy="1006822"/>
          </a:xfrm>
        </p:spPr>
        <p:txBody>
          <a:bodyPr>
            <a:normAutofit/>
          </a:bodyPr>
          <a:lstStyle>
            <a:lvl1pPr marL="0" indent="0">
              <a:buNone/>
              <a:defRPr sz="1400">
                <a:solidFill>
                  <a:srgbClr val="FFFFFF"/>
                </a:solidFill>
                <a:latin typeface="Arial" panose="020B0604020202020204" pitchFamily="34" charset="0"/>
                <a:ea typeface="Arial" panose="020B0604020202020204" pitchFamily="34" charset="0"/>
                <a:cs typeface="Arial" panose="020B0604020202020204" pitchFamily="34" charset="0"/>
              </a:defRPr>
            </a:lvl1pPr>
          </a:lstStyle>
          <a:p>
            <a:pPr lvl="0"/>
            <a:r>
              <a:rPr lang="zh-CN" altLang="en-US" noProof="1"/>
              <a:t>单击此处编辑母版文本样式</a:t>
            </a:r>
            <a:endParaRPr lang="zh-CN" altLang="en-US" noProof="1"/>
          </a:p>
        </p:txBody>
      </p:sp>
      <p:sp>
        <p:nvSpPr>
          <p:cNvPr id="8" name="标题 1"/>
          <p:cNvSpPr>
            <a:spLocks noGrp="1"/>
          </p:cNvSpPr>
          <p:nvPr>
            <p:ph type="ctrTitle"/>
          </p:nvPr>
        </p:nvSpPr>
        <p:spPr>
          <a:xfrm>
            <a:off x="685849" y="1817590"/>
            <a:ext cx="6400800" cy="444238"/>
          </a:xfrm>
        </p:spPr>
        <p:txBody>
          <a:bodyPr>
            <a:noAutofit/>
          </a:bodyPr>
          <a:lstStyle>
            <a:lvl1pPr algn="l">
              <a:defRPr kumimoji="1" lang="zh-CN" altLang="en-US" sz="2800" b="1" i="0" kern="1200" dirty="0">
                <a:solidFill>
                  <a:schemeClr val="bg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noProof="1"/>
              <a:t>单击此处编辑母版标题样式</a:t>
            </a:r>
            <a:endParaRPr 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spTree>
      <p:nvGrpSpPr>
        <p:cNvPr id="1" name=""/>
        <p:cNvGrpSpPr/>
        <p:nvPr/>
      </p:nvGrpSpPr>
      <p:grpSpPr>
        <a:xfrm>
          <a:off x="0" y="0"/>
          <a:ext cx="0" cy="0"/>
          <a:chOff x="0" y="0"/>
          <a:chExt cx="0" cy="0"/>
        </a:xfrm>
      </p:grpSpPr>
      <p:sp>
        <p:nvSpPr>
          <p:cNvPr id="4" name="Rectangle 8"/>
          <p:cNvSpPr>
            <a:spLocks noChangeArrowheads="1"/>
          </p:cNvSpPr>
          <p:nvPr/>
        </p:nvSpPr>
        <p:spPr bwMode="auto">
          <a:xfrm>
            <a:off x="9236075" y="2563813"/>
            <a:ext cx="13604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2" tIns="46725" rIns="93442" bIns="46725" anchor="b" anchorCtr="1">
            <a:spAutoFit/>
          </a:bodyPr>
          <a:lstStyle>
            <a:lvl1pPr defTabSz="934720">
              <a:defRPr>
                <a:solidFill>
                  <a:schemeClr val="tx1"/>
                </a:solidFill>
                <a:latin typeface="Calibri" panose="020F0502020204030204" pitchFamily="34" charset="0"/>
                <a:ea typeface="宋体" panose="02010600030101010101" pitchFamily="2" charset="-122"/>
              </a:defRPr>
            </a:lvl1pPr>
            <a:lvl2pPr defTabSz="934720">
              <a:defRPr>
                <a:solidFill>
                  <a:schemeClr val="tx1"/>
                </a:solidFill>
                <a:latin typeface="Calibri" panose="020F0502020204030204" pitchFamily="34" charset="0"/>
                <a:ea typeface="宋体" panose="02010600030101010101" pitchFamily="2" charset="-122"/>
              </a:defRPr>
            </a:lvl2pPr>
            <a:lvl3pPr defTabSz="934720">
              <a:defRPr>
                <a:solidFill>
                  <a:schemeClr val="tx1"/>
                </a:solidFill>
                <a:latin typeface="Calibri" panose="020F0502020204030204" pitchFamily="34" charset="0"/>
                <a:ea typeface="宋体" panose="02010600030101010101" pitchFamily="2" charset="-122"/>
              </a:defRPr>
            </a:lvl3pPr>
            <a:lvl4pPr defTabSz="934720">
              <a:defRPr>
                <a:solidFill>
                  <a:schemeClr val="tx1"/>
                </a:solidFill>
                <a:latin typeface="Calibri" panose="020F0502020204030204" pitchFamily="34" charset="0"/>
                <a:ea typeface="宋体" panose="02010600030101010101" pitchFamily="2" charset="-122"/>
              </a:defRPr>
            </a:lvl4pPr>
            <a:lvl5pPr defTabSz="934720">
              <a:defRPr>
                <a:solidFill>
                  <a:schemeClr val="tx1"/>
                </a:solidFill>
                <a:latin typeface="Calibri" panose="020F0502020204030204" pitchFamily="34" charset="0"/>
                <a:ea typeface="宋体" panose="02010600030101010101" pitchFamily="2" charset="-122"/>
              </a:defRPr>
            </a:lvl5pPr>
            <a:lvl6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00" dirty="0">
                <a:solidFill>
                  <a:schemeClr val="bg1"/>
                </a:solidFill>
                <a:latin typeface="Arial" panose="020B0604020202020204" pitchFamily="34" charset="0"/>
                <a:ea typeface="Heiti SC Light"/>
                <a:cs typeface="Heiti SC Light"/>
              </a:rPr>
              <a:t>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a:t>
            </a:r>
            <a:r>
              <a:rPr lang="en-US" altLang="ja-JP" sz="800" dirty="0">
                <a:solidFill>
                  <a:schemeClr val="bg1"/>
                </a:solidFill>
                <a:latin typeface="Arial" panose="020B0604020202020204" pitchFamily="34" charset="0"/>
                <a:ea typeface="Heiti SC Light"/>
                <a:cs typeface="Heiti SC Light"/>
              </a:rPr>
              <a:t>: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Size：</a:t>
            </a:r>
            <a:r>
              <a:rPr lang="en-US" altLang="ja-JP" sz="800" dirty="0">
                <a:solidFill>
                  <a:schemeClr val="bg1"/>
                </a:solidFill>
                <a:latin typeface="Arial" panose="020B0604020202020204" pitchFamily="34" charset="0"/>
                <a:ea typeface="Heiti SC Light"/>
                <a:cs typeface="Heiti SC Light"/>
              </a:rPr>
              <a:t>24</a:t>
            </a:r>
            <a:r>
              <a:rPr lang="en-US" altLang="zh-CN" sz="800" dirty="0">
                <a:solidFill>
                  <a:schemeClr val="bg1"/>
                </a:solidFill>
                <a:latin typeface="Arial" panose="020B0604020202020204" pitchFamily="34" charset="0"/>
                <a:ea typeface="Heiti SC Light"/>
                <a:cs typeface="Heiti SC Light"/>
              </a:rPr>
              <a:t>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Color：The ZTE blue</a:t>
            </a:r>
            <a:r>
              <a:rPr lang="en-US" altLang="ja-JP" sz="800" dirty="0">
                <a:solidFill>
                  <a:schemeClr val="bg1"/>
                </a:solidFill>
                <a:latin typeface="Arial" panose="020B0604020202020204" pitchFamily="34" charset="0"/>
                <a:ea typeface="Heiti SC Light"/>
                <a:cs typeface="Heiti SC Light"/>
              </a:rPr>
              <a:t> </a:t>
            </a:r>
            <a:endParaRPr lang="en-US" altLang="ja-JP" sz="800" dirty="0">
              <a:solidFill>
                <a:schemeClr val="bg1"/>
              </a:solidFill>
              <a:latin typeface="Arial" panose="020B0604020202020204" pitchFamily="34" charset="0"/>
              <a:ea typeface="Heiti SC Light"/>
              <a:cs typeface="Heiti SC Light"/>
            </a:endParaRPr>
          </a:p>
          <a:p>
            <a:endParaRPr lang="en-US" altLang="zh-CN" sz="900" dirty="0">
              <a:solidFill>
                <a:schemeClr val="bg1"/>
              </a:solidFill>
              <a:latin typeface="Arial" panose="020B0604020202020204" pitchFamily="34" charset="0"/>
              <a:ea typeface="Heiti SC Light"/>
              <a:cs typeface="Heiti SC Light"/>
            </a:endParaRPr>
          </a:p>
          <a:p>
            <a:r>
              <a:rPr lang="en-US" altLang="zh-CN" sz="900" dirty="0">
                <a:solidFill>
                  <a:schemeClr val="bg1"/>
                </a:solidFill>
                <a:latin typeface="Arial" panose="020B0604020202020204" pitchFamily="34" charset="0"/>
                <a:ea typeface="Heiti SC Light"/>
                <a:cs typeface="Heiti SC Light"/>
              </a:rPr>
              <a:t>Subtitle: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ndParaRPr>
          </a:p>
          <a:p>
            <a:r>
              <a:rPr lang="en-US" altLang="zh-CN" sz="800" dirty="0">
                <a:solidFill>
                  <a:schemeClr val="bg1"/>
                </a:solidFill>
                <a:latin typeface="Arial" panose="020B0604020202020204" pitchFamily="34" charset="0"/>
                <a:ea typeface="Heiti SC Light"/>
                <a:cs typeface="Heiti SC Light"/>
              </a:rPr>
              <a:t>Size：16-</a:t>
            </a:r>
            <a:r>
              <a:rPr lang="en-US" altLang="ja-JP" sz="800" dirty="0">
                <a:solidFill>
                  <a:schemeClr val="bg1"/>
                </a:solidFill>
                <a:latin typeface="Arial" panose="020B0604020202020204" pitchFamily="34" charset="0"/>
                <a:ea typeface="Heiti SC Light"/>
                <a:cs typeface="Heiti SC Light"/>
              </a:rPr>
              <a:t>20pt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 The ZTE green</a:t>
            </a:r>
            <a:endParaRPr lang="en-US" altLang="ja-JP" sz="800" dirty="0">
              <a:solidFill>
                <a:schemeClr val="bg1"/>
              </a:solidFill>
              <a:latin typeface="Arial" panose="020B0604020202020204" pitchFamily="34" charset="0"/>
              <a:ea typeface="Heiti SC Light"/>
              <a:cs typeface="Heiti SC Light"/>
            </a:endParaRPr>
          </a:p>
        </p:txBody>
      </p:sp>
      <p:grpSp>
        <p:nvGrpSpPr>
          <p:cNvPr id="5" name="组 5"/>
          <p:cNvGrpSpPr/>
          <p:nvPr/>
        </p:nvGrpSpPr>
        <p:grpSpPr bwMode="auto">
          <a:xfrm>
            <a:off x="9364663" y="3851275"/>
            <a:ext cx="1392237" cy="989013"/>
            <a:chOff x="9286278" y="1725515"/>
            <a:chExt cx="1392554" cy="989008"/>
          </a:xfrm>
        </p:grpSpPr>
        <p:grpSp>
          <p:nvGrpSpPr>
            <p:cNvPr id="6" name="组 6"/>
            <p:cNvGrpSpPr/>
            <p:nvPr/>
          </p:nvGrpSpPr>
          <p:grpSpPr bwMode="auto">
            <a:xfrm>
              <a:off x="9286278" y="1725515"/>
              <a:ext cx="935158" cy="254390"/>
              <a:chOff x="9286278" y="1725515"/>
              <a:chExt cx="935158" cy="254390"/>
            </a:xfrm>
          </p:grpSpPr>
          <p:sp>
            <p:nvSpPr>
              <p:cNvPr id="12"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3" name="文本框 19"/>
              <p:cNvSpPr txBox="1">
                <a:spLocks noChangeArrowheads="1"/>
              </p:cNvSpPr>
              <p:nvPr/>
            </p:nvSpPr>
            <p:spPr bwMode="auto">
              <a:xfrm>
                <a:off x="9503815" y="1757265"/>
                <a:ext cx="717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G143, B212</a:t>
                </a:r>
                <a:endParaRPr lang="zh-CN" altLang="en-US" sz="700" i="1">
                  <a:solidFill>
                    <a:schemeClr val="bg1"/>
                  </a:solidFill>
                  <a:latin typeface="Arial" panose="020B0604020202020204" pitchFamily="34" charset="0"/>
                </a:endParaRPr>
              </a:p>
            </p:txBody>
          </p:sp>
        </p:grpSp>
        <p:grpSp>
          <p:nvGrpSpPr>
            <p:cNvPr id="7" name="组 9"/>
            <p:cNvGrpSpPr/>
            <p:nvPr/>
          </p:nvGrpSpPr>
          <p:grpSpPr bwMode="auto">
            <a:xfrm>
              <a:off x="9286278" y="2098975"/>
              <a:ext cx="1199362" cy="254390"/>
              <a:chOff x="9286278" y="2098975"/>
              <a:chExt cx="1199362" cy="254390"/>
            </a:xfrm>
          </p:grpSpPr>
          <p:sp>
            <p:nvSpPr>
              <p:cNvPr id="10" name="矩形 14"/>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1" name="文本框 15"/>
              <p:cNvSpPr txBox="1">
                <a:spLocks noChangeArrowheads="1"/>
              </p:cNvSpPr>
              <p:nvPr/>
            </p:nvSpPr>
            <p:spPr bwMode="auto">
              <a:xfrm>
                <a:off x="9503815" y="2130326"/>
                <a:ext cx="981298" cy="1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R140,G198, B62</a:t>
                </a:r>
                <a:endParaRPr lang="zh-CN" altLang="en-US" sz="700" i="1">
                  <a:solidFill>
                    <a:schemeClr val="bg1"/>
                  </a:solidFill>
                  <a:latin typeface="Arial" panose="020B0604020202020204" pitchFamily="34" charset="0"/>
                </a:endParaRPr>
              </a:p>
            </p:txBody>
          </p:sp>
        </p:grpSp>
        <p:sp>
          <p:nvSpPr>
            <p:cNvPr id="8" name="矩形 10"/>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9" name="文本框 12"/>
            <p:cNvSpPr txBox="1">
              <a:spLocks noChangeArrowheads="1"/>
            </p:cNvSpPr>
            <p:nvPr/>
          </p:nvSpPr>
          <p:spPr bwMode="auto">
            <a:xfrm>
              <a:off x="9503815" y="2490686"/>
              <a:ext cx="1175017" cy="2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R90,G203, B245</a:t>
              </a:r>
              <a:endParaRPr lang="zh-CN" altLang="en-US" sz="700" i="1">
                <a:solidFill>
                  <a:schemeClr val="bg1"/>
                </a:solidFill>
                <a:latin typeface="Arial" panose="020B0604020202020204" pitchFamily="34" charset="0"/>
              </a:endParaRPr>
            </a:p>
          </p:txBody>
        </p:sp>
      </p:grpSp>
      <p:sp>
        <p:nvSpPr>
          <p:cNvPr id="24" name="标题 1"/>
          <p:cNvSpPr>
            <a:spLocks noGrp="1"/>
          </p:cNvSpPr>
          <p:nvPr>
            <p:ph type="ctrTitle"/>
          </p:nvPr>
        </p:nvSpPr>
        <p:spPr>
          <a:xfrm>
            <a:off x="2443714" y="1025796"/>
            <a:ext cx="6297163" cy="718293"/>
          </a:xfrm>
        </p:spPr>
        <p:txBody>
          <a:bodyPr rtlCol="0">
            <a:normAutofit/>
          </a:bodyPr>
          <a:lstStyle>
            <a:lvl1pPr>
              <a:defRPr lang="en-US" altLang="zh-CN" sz="2400" dirty="0" smtClean="0">
                <a:solidFill>
                  <a:srgbClr val="008FD4"/>
                </a:solidFill>
                <a:latin typeface="Arial" panose="020B0604020202020204" pitchFamily="34" charset="0"/>
                <a:cs typeface="Arial" panose="020B0604020202020204" pitchFamily="34" charset="0"/>
              </a:defRPr>
            </a:lvl1pPr>
          </a:lstStyle>
          <a:p>
            <a:pPr lvl="0"/>
            <a:r>
              <a:rPr lang="zh-CN" altLang="en-US" noProof="1"/>
              <a:t>单击此处编辑母版标题样式</a:t>
            </a:r>
            <a:endParaRPr lang="en-US" altLang="zh-CN" noProof="1"/>
          </a:p>
        </p:txBody>
      </p:sp>
      <p:sp>
        <p:nvSpPr>
          <p:cNvPr id="36" name="Rectangle 3"/>
          <p:cNvSpPr>
            <a:spLocks noGrp="1" noChangeArrowheads="1"/>
          </p:cNvSpPr>
          <p:nvPr>
            <p:ph idx="10"/>
          </p:nvPr>
        </p:nvSpPr>
        <p:spPr bwMode="auto">
          <a:xfrm>
            <a:off x="2443714" y="1790980"/>
            <a:ext cx="6297163" cy="3044499"/>
          </a:xfrm>
          <a:prstGeom prst="rect">
            <a:avLst/>
          </a:prstGeom>
        </p:spPr>
        <p:txBody>
          <a:bodyPr rtlCol="0">
            <a:normAutofit/>
          </a:bodyPr>
          <a:lstStyle>
            <a:lvl1pPr>
              <a:defRPr kumimoji="1" lang="zh-CN" altLang="en-US" sz="2000" dirty="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800" b="0" i="0" kern="1200" baseline="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vl3pPr>
              <a:defRPr kumimoji="1" lang="zh-CN" altLang="en-US" sz="16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3pPr>
            <a:lvl4pPr>
              <a:defRPr kumimoji="1" lang="zh-CN" altLang="en-US" sz="14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4pPr>
            <a:lvl5pPr>
              <a:defRPr kumimoji="1" lang="zh-CN" altLang="en-US" sz="1200" b="0" i="0" kern="1200" dirty="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内容">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9236075" y="2563813"/>
            <a:ext cx="136048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42" tIns="46725" rIns="93442" bIns="46725" anchor="b" anchorCtr="1">
            <a:spAutoFit/>
          </a:bodyPr>
          <a:lstStyle>
            <a:lvl1pPr defTabSz="934720">
              <a:defRPr>
                <a:solidFill>
                  <a:schemeClr val="tx1"/>
                </a:solidFill>
                <a:latin typeface="Calibri" panose="020F0502020204030204" pitchFamily="34" charset="0"/>
                <a:ea typeface="宋体" panose="02010600030101010101" pitchFamily="2" charset="-122"/>
              </a:defRPr>
            </a:lvl1pPr>
            <a:lvl2pPr defTabSz="934720">
              <a:defRPr>
                <a:solidFill>
                  <a:schemeClr val="tx1"/>
                </a:solidFill>
                <a:latin typeface="Calibri" panose="020F0502020204030204" pitchFamily="34" charset="0"/>
                <a:ea typeface="宋体" panose="02010600030101010101" pitchFamily="2" charset="-122"/>
              </a:defRPr>
            </a:lvl2pPr>
            <a:lvl3pPr defTabSz="934720">
              <a:defRPr>
                <a:solidFill>
                  <a:schemeClr val="tx1"/>
                </a:solidFill>
                <a:latin typeface="Calibri" panose="020F0502020204030204" pitchFamily="34" charset="0"/>
                <a:ea typeface="宋体" panose="02010600030101010101" pitchFamily="2" charset="-122"/>
              </a:defRPr>
            </a:lvl3pPr>
            <a:lvl4pPr defTabSz="934720">
              <a:defRPr>
                <a:solidFill>
                  <a:schemeClr val="tx1"/>
                </a:solidFill>
                <a:latin typeface="Calibri" panose="020F0502020204030204" pitchFamily="34" charset="0"/>
                <a:ea typeface="宋体" panose="02010600030101010101" pitchFamily="2" charset="-122"/>
              </a:defRPr>
            </a:lvl4pPr>
            <a:lvl5pPr defTabSz="934720">
              <a:defRPr>
                <a:solidFill>
                  <a:schemeClr val="tx1"/>
                </a:solidFill>
                <a:latin typeface="Calibri" panose="020F0502020204030204" pitchFamily="34" charset="0"/>
                <a:ea typeface="宋体" panose="02010600030101010101" pitchFamily="2" charset="-122"/>
              </a:defRPr>
            </a:lvl5pPr>
            <a:lvl6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93472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900" dirty="0">
                <a:solidFill>
                  <a:schemeClr val="bg1"/>
                </a:solidFill>
                <a:latin typeface="Arial" panose="020B0604020202020204" pitchFamily="34" charset="0"/>
                <a:ea typeface="Heiti SC Light"/>
                <a:cs typeface="Heiti SC Light"/>
              </a:rPr>
              <a:t>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a:t>
            </a:r>
            <a:r>
              <a:rPr lang="en-US" altLang="ja-JP" sz="800" dirty="0">
                <a:solidFill>
                  <a:schemeClr val="bg1"/>
                </a:solidFill>
                <a:latin typeface="Arial" panose="020B0604020202020204" pitchFamily="34" charset="0"/>
                <a:ea typeface="Heiti SC Light"/>
                <a:cs typeface="Heiti SC Light"/>
              </a:rPr>
              <a:t>: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Size：</a:t>
            </a:r>
            <a:r>
              <a:rPr lang="en-US" altLang="ja-JP" sz="800" dirty="0">
                <a:solidFill>
                  <a:schemeClr val="bg1"/>
                </a:solidFill>
                <a:latin typeface="Arial" panose="020B0604020202020204" pitchFamily="34" charset="0"/>
                <a:ea typeface="Heiti SC Light"/>
                <a:cs typeface="Heiti SC Light"/>
              </a:rPr>
              <a:t>22-24</a:t>
            </a:r>
            <a:r>
              <a:rPr lang="en-US" altLang="zh-CN" sz="800" dirty="0">
                <a:solidFill>
                  <a:schemeClr val="bg1"/>
                </a:solidFill>
                <a:latin typeface="Arial" panose="020B0604020202020204" pitchFamily="34" charset="0"/>
                <a:ea typeface="Heiti SC Light"/>
                <a:cs typeface="Heiti SC Light"/>
              </a:rPr>
              <a:t>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Color：The ZTE blue</a:t>
            </a:r>
            <a:r>
              <a:rPr lang="en-US" altLang="ja-JP" sz="800" dirty="0">
                <a:solidFill>
                  <a:schemeClr val="bg1"/>
                </a:solidFill>
                <a:latin typeface="Arial" panose="020B0604020202020204" pitchFamily="34" charset="0"/>
                <a:ea typeface="Heiti SC Light"/>
                <a:cs typeface="Heiti SC Light"/>
              </a:rPr>
              <a:t> </a:t>
            </a:r>
            <a:endParaRPr lang="en-US" altLang="ja-JP" sz="800" dirty="0">
              <a:solidFill>
                <a:schemeClr val="bg1"/>
              </a:solidFill>
              <a:latin typeface="Arial" panose="020B0604020202020204" pitchFamily="34" charset="0"/>
              <a:ea typeface="Heiti SC Light"/>
              <a:cs typeface="Heiti SC Light"/>
            </a:endParaRPr>
          </a:p>
          <a:p>
            <a:endParaRPr lang="en-US" altLang="zh-CN" sz="900" dirty="0">
              <a:solidFill>
                <a:schemeClr val="bg1"/>
              </a:solidFill>
              <a:latin typeface="Arial" panose="020B0604020202020204" pitchFamily="34" charset="0"/>
              <a:ea typeface="Heiti SC Light"/>
              <a:cs typeface="Heiti SC Light"/>
            </a:endParaRPr>
          </a:p>
          <a:p>
            <a:r>
              <a:rPr lang="en-US" altLang="zh-CN" sz="900" dirty="0">
                <a:solidFill>
                  <a:schemeClr val="bg1"/>
                </a:solidFill>
                <a:latin typeface="Arial" panose="020B0604020202020204" pitchFamily="34" charset="0"/>
                <a:ea typeface="Heiti SC Light"/>
                <a:cs typeface="Heiti SC Light"/>
              </a:rPr>
              <a:t>Subtitle:</a:t>
            </a:r>
            <a:endParaRPr lang="en-US" altLang="ja-JP" sz="9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Type: </a:t>
            </a:r>
            <a:r>
              <a:rPr lang="en-US" altLang="ja-JP" sz="800" dirty="0">
                <a:solidFill>
                  <a:schemeClr val="bg1"/>
                </a:solidFill>
                <a:latin typeface="Arial" panose="020B0604020202020204" pitchFamily="34" charset="0"/>
                <a:ea typeface="MS PGothic" panose="020B0600070205080204" pitchFamily="34" charset="-128"/>
              </a:rPr>
              <a:t>Arial</a:t>
            </a:r>
            <a:endParaRPr lang="en-US" altLang="zh-CN" sz="800" dirty="0">
              <a:solidFill>
                <a:schemeClr val="bg1"/>
              </a:solidFill>
              <a:latin typeface="Arial" panose="020B0604020202020204" pitchFamily="34" charset="0"/>
            </a:endParaRPr>
          </a:p>
          <a:p>
            <a:r>
              <a:rPr lang="en-US" altLang="zh-CN" sz="800" dirty="0">
                <a:solidFill>
                  <a:schemeClr val="bg1"/>
                </a:solidFill>
                <a:latin typeface="Arial" panose="020B0604020202020204" pitchFamily="34" charset="0"/>
                <a:ea typeface="Heiti SC Light"/>
                <a:cs typeface="Heiti SC Light"/>
              </a:rPr>
              <a:t>Size：14-</a:t>
            </a:r>
            <a:r>
              <a:rPr lang="en-US" altLang="ja-JP" sz="800" dirty="0">
                <a:solidFill>
                  <a:schemeClr val="bg1"/>
                </a:solidFill>
                <a:latin typeface="Arial" panose="020B0604020202020204" pitchFamily="34" charset="0"/>
                <a:ea typeface="Heiti SC Light"/>
                <a:cs typeface="Heiti SC Light"/>
              </a:rPr>
              <a:t>18pt</a:t>
            </a:r>
            <a:endParaRPr lang="en-US" altLang="ja-JP" sz="800" dirty="0">
              <a:solidFill>
                <a:schemeClr val="bg1"/>
              </a:solidFill>
              <a:latin typeface="Arial" panose="020B0604020202020204" pitchFamily="34" charset="0"/>
              <a:ea typeface="Heiti SC Light"/>
              <a:cs typeface="Heiti SC Light"/>
            </a:endParaRPr>
          </a:p>
          <a:p>
            <a:r>
              <a:rPr lang="en-US" altLang="zh-CN" sz="800" dirty="0">
                <a:solidFill>
                  <a:schemeClr val="bg1"/>
                </a:solidFill>
                <a:latin typeface="Arial" panose="020B0604020202020204" pitchFamily="34" charset="0"/>
                <a:ea typeface="Heiti SC Light"/>
                <a:cs typeface="Heiti SC Light"/>
              </a:rPr>
              <a:t>Color: The ZTE green</a:t>
            </a:r>
            <a:endParaRPr lang="en-US" altLang="ja-JP" sz="800" dirty="0">
              <a:solidFill>
                <a:schemeClr val="bg1"/>
              </a:solidFill>
              <a:latin typeface="Arial" panose="020B0604020202020204" pitchFamily="34" charset="0"/>
              <a:ea typeface="Heiti SC Light"/>
              <a:cs typeface="Heiti SC Light"/>
            </a:endParaRPr>
          </a:p>
        </p:txBody>
      </p:sp>
      <p:grpSp>
        <p:nvGrpSpPr>
          <p:cNvPr id="5" name="组 5"/>
          <p:cNvGrpSpPr/>
          <p:nvPr/>
        </p:nvGrpSpPr>
        <p:grpSpPr bwMode="auto">
          <a:xfrm>
            <a:off x="9364663" y="3851275"/>
            <a:ext cx="1392237" cy="989013"/>
            <a:chOff x="9286278" y="1725515"/>
            <a:chExt cx="1392554" cy="989008"/>
          </a:xfrm>
        </p:grpSpPr>
        <p:grpSp>
          <p:nvGrpSpPr>
            <p:cNvPr id="6" name="组 6"/>
            <p:cNvGrpSpPr/>
            <p:nvPr/>
          </p:nvGrpSpPr>
          <p:grpSpPr bwMode="auto">
            <a:xfrm>
              <a:off x="9286278" y="1725515"/>
              <a:ext cx="935158" cy="254390"/>
              <a:chOff x="9286278" y="1725515"/>
              <a:chExt cx="935158" cy="254390"/>
            </a:xfrm>
          </p:grpSpPr>
          <p:sp>
            <p:nvSpPr>
              <p:cNvPr id="12" name="矩形 18"/>
              <p:cNvSpPr/>
              <p:nvPr/>
            </p:nvSpPr>
            <p:spPr>
              <a:xfrm>
                <a:off x="9286278" y="1725515"/>
                <a:ext cx="254058" cy="253999"/>
              </a:xfrm>
              <a:prstGeom prst="rect">
                <a:avLst/>
              </a:prstGeom>
              <a:solidFill>
                <a:srgbClr val="008F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3" name="文本框 19"/>
              <p:cNvSpPr txBox="1">
                <a:spLocks noChangeArrowheads="1"/>
              </p:cNvSpPr>
              <p:nvPr/>
            </p:nvSpPr>
            <p:spPr bwMode="auto">
              <a:xfrm>
                <a:off x="9503815" y="1757265"/>
                <a:ext cx="7177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G143, B212</a:t>
                </a:r>
                <a:endParaRPr lang="zh-CN" altLang="en-US" sz="700" i="1">
                  <a:solidFill>
                    <a:schemeClr val="bg1"/>
                  </a:solidFill>
                  <a:latin typeface="Arial" panose="020B0604020202020204" pitchFamily="34" charset="0"/>
                </a:endParaRPr>
              </a:p>
            </p:txBody>
          </p:sp>
        </p:grpSp>
        <p:grpSp>
          <p:nvGrpSpPr>
            <p:cNvPr id="7" name="组 9"/>
            <p:cNvGrpSpPr/>
            <p:nvPr/>
          </p:nvGrpSpPr>
          <p:grpSpPr bwMode="auto">
            <a:xfrm>
              <a:off x="9286278" y="2098975"/>
              <a:ext cx="1199362" cy="254390"/>
              <a:chOff x="9286278" y="2098975"/>
              <a:chExt cx="1199362" cy="254390"/>
            </a:xfrm>
          </p:grpSpPr>
          <p:sp>
            <p:nvSpPr>
              <p:cNvPr id="10" name="矩形 14"/>
              <p:cNvSpPr/>
              <p:nvPr/>
            </p:nvSpPr>
            <p:spPr>
              <a:xfrm>
                <a:off x="9286278" y="2098576"/>
                <a:ext cx="254058" cy="253999"/>
              </a:xfrm>
              <a:prstGeom prst="rect">
                <a:avLst/>
              </a:prstGeom>
              <a:solidFill>
                <a:srgbClr val="8CC6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11" name="文本框 15"/>
              <p:cNvSpPr txBox="1">
                <a:spLocks noChangeArrowheads="1"/>
              </p:cNvSpPr>
              <p:nvPr/>
            </p:nvSpPr>
            <p:spPr bwMode="auto">
              <a:xfrm>
                <a:off x="9503815" y="2130326"/>
                <a:ext cx="981298" cy="1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R140,G198, B62</a:t>
                </a:r>
                <a:endParaRPr lang="zh-CN" altLang="en-US" sz="700" i="1">
                  <a:solidFill>
                    <a:schemeClr val="bg1"/>
                  </a:solidFill>
                  <a:latin typeface="Arial" panose="020B0604020202020204" pitchFamily="34" charset="0"/>
                </a:endParaRPr>
              </a:p>
            </p:txBody>
          </p:sp>
        </p:grpSp>
        <p:sp>
          <p:nvSpPr>
            <p:cNvPr id="8" name="矩形 10"/>
            <p:cNvSpPr/>
            <p:nvPr/>
          </p:nvSpPr>
          <p:spPr>
            <a:xfrm>
              <a:off x="9286278" y="2460524"/>
              <a:ext cx="254058" cy="253999"/>
            </a:xfrm>
            <a:prstGeom prst="rect">
              <a:avLst/>
            </a:prstGeom>
            <a:solidFill>
              <a:srgbClr val="5ACBF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noProof="1">
                <a:latin typeface="Arial" panose="020B0604020202020204" pitchFamily="34" charset="0"/>
                <a:cs typeface="Arial" panose="020B0604020202020204" pitchFamily="34" charset="0"/>
              </a:endParaRPr>
            </a:p>
          </p:txBody>
        </p:sp>
        <p:sp>
          <p:nvSpPr>
            <p:cNvPr id="9" name="文本框 12"/>
            <p:cNvSpPr txBox="1">
              <a:spLocks noChangeArrowheads="1"/>
            </p:cNvSpPr>
            <p:nvPr/>
          </p:nvSpPr>
          <p:spPr bwMode="auto">
            <a:xfrm>
              <a:off x="9503815" y="2490686"/>
              <a:ext cx="1175017" cy="20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i="1" dirty="0">
                  <a:solidFill>
                    <a:schemeClr val="bg1"/>
                  </a:solidFill>
                  <a:latin typeface="Arial" panose="020B0604020202020204" pitchFamily="34" charset="0"/>
                </a:rPr>
                <a:t>R90,G203, B245</a:t>
              </a:r>
              <a:endParaRPr lang="zh-CN" altLang="en-US" sz="700" i="1">
                <a:solidFill>
                  <a:schemeClr val="bg1"/>
                </a:solidFill>
                <a:latin typeface="Arial" panose="020B0604020202020204" pitchFamily="34" charset="0"/>
              </a:endParaRPr>
            </a:p>
          </p:txBody>
        </p:sp>
      </p:grpSp>
      <p:sp>
        <p:nvSpPr>
          <p:cNvPr id="14" name="Slide Number Placeholder 5"/>
          <p:cNvSpPr>
            <a:spLocks noGrp="1" noChangeArrowheads="1"/>
          </p:cNvSpPr>
          <p:nvPr/>
        </p:nvSpPr>
        <p:spPr bwMode="auto">
          <a:xfrm>
            <a:off x="8816975" y="4849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fld id="{41295F57-19CC-4FF7-ABCC-E8FB8994B631}" type="slidenum">
              <a:rPr lang="en-US" altLang="zh-CN" sz="800">
                <a:solidFill>
                  <a:srgbClr val="BCBCBE"/>
                </a:solidFill>
                <a:latin typeface="Arial" panose="020B0604020202020204" pitchFamily="34" charset="0"/>
              </a:rPr>
            </a:fld>
            <a:endParaRPr lang="en-US" altLang="zh-CN" sz="800" dirty="0">
              <a:solidFill>
                <a:srgbClr val="BCBCBE"/>
              </a:solidFill>
              <a:latin typeface="Arial" panose="020B0604020202020204" pitchFamily="34" charset="0"/>
            </a:endParaRPr>
          </a:p>
        </p:txBody>
      </p:sp>
      <p:sp>
        <p:nvSpPr>
          <p:cNvPr id="32" name="文本占位符 2"/>
          <p:cNvSpPr>
            <a:spLocks noGrp="1"/>
          </p:cNvSpPr>
          <p:nvPr>
            <p:ph idx="12"/>
          </p:nvPr>
        </p:nvSpPr>
        <p:spPr>
          <a:xfrm>
            <a:off x="336136" y="1270076"/>
            <a:ext cx="8513763" cy="3346880"/>
          </a:xfrm>
          <a:prstGeom prst="rect">
            <a:avLst/>
          </a:prstGeom>
        </p:spPr>
        <p:txBody>
          <a:bodyPr rtlCol="0">
            <a:noAutofit/>
          </a:bodyPr>
          <a:lstStyle>
            <a:lvl1pPr>
              <a:defRPr kumimoji="1" lang="zh-CN" altLang="en-US" sz="1800" baseline="0" dirty="0" smtClean="0">
                <a:solidFill>
                  <a:schemeClr val="tx1">
                    <a:lumMod val="75000"/>
                    <a:lumOff val="25000"/>
                  </a:schemeClr>
                </a:solidFill>
                <a:latin typeface="Arial" panose="020B0604020202020204" pitchFamily="34" charset="0"/>
                <a:cs typeface="Arial" panose="020B0604020202020204" pitchFamily="34" charset="0"/>
              </a:defRPr>
            </a:lvl1pPr>
            <a:lvl2pPr>
              <a:defRPr kumimoji="1" lang="zh-CN" altLang="en-US" sz="1400" b="0" i="0" kern="1200" dirty="0" smtClean="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defRPr>
            </a:lvl2pPr>
          </a:lstStyle>
          <a:p>
            <a:pPr lvl="0"/>
            <a:r>
              <a:rPr lang="zh-CN" altLang="en-US" noProof="1"/>
              <a:t>单击此处编辑母版文本样式</a:t>
            </a:r>
            <a:endParaRPr lang="zh-CN" altLang="en-US" noProof="1"/>
          </a:p>
          <a:p>
            <a:pPr lvl="1"/>
            <a:r>
              <a:rPr lang="zh-CN" altLang="en-US" noProof="1"/>
              <a:t>第二级</a:t>
            </a:r>
            <a:endParaRPr lang="zh-CN" altLang="en-US" noProof="1"/>
          </a:p>
        </p:txBody>
      </p:sp>
      <p:sp>
        <p:nvSpPr>
          <p:cNvPr id="33" name="标题 13"/>
          <p:cNvSpPr>
            <a:spLocks noGrp="1"/>
          </p:cNvSpPr>
          <p:nvPr>
            <p:ph type="title"/>
          </p:nvPr>
        </p:nvSpPr>
        <p:spPr>
          <a:xfrm>
            <a:off x="336137" y="411131"/>
            <a:ext cx="8513762" cy="723727"/>
          </a:xfrm>
        </p:spPr>
        <p:txBody>
          <a:bodyPr rtlCol="0">
            <a:noAutofit/>
          </a:bodyPr>
          <a:lstStyle>
            <a:lvl1pPr>
              <a:defRPr lang="zh-CN" altLang="en-US" sz="2300" b="0" dirty="0">
                <a:solidFill>
                  <a:schemeClr val="tx1">
                    <a:lumMod val="40000"/>
                    <a:lumOff val="60000"/>
                  </a:schemeClr>
                </a:solidFill>
                <a:latin typeface="Arial" panose="020B0604020202020204" pitchFamily="34" charset="0"/>
                <a:cs typeface="Arial" panose="020B0604020202020204" pitchFamily="34" charset="0"/>
              </a:defRPr>
            </a:lvl1pPr>
          </a:lstStyle>
          <a:p>
            <a:pPr lvl="0"/>
            <a:r>
              <a:rPr lang="zh-CN" altLang="en-US" noProof="1"/>
              <a:t>单击此处编辑母版标题样式</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感谢">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96858" y="1493618"/>
            <a:ext cx="6144216" cy="1115297"/>
          </a:xfrm>
        </p:spPr>
        <p:txBody>
          <a:bodyPr rtlCol="0">
            <a:noAutofit/>
          </a:bodyPr>
          <a:lstStyle>
            <a:lvl1pPr>
              <a:defRPr lang="en-US" sz="4000" baseline="0" dirty="0">
                <a:solidFill>
                  <a:schemeClr val="bg1"/>
                </a:solidFill>
                <a:latin typeface="Arial" panose="020B0604020202020204" pitchFamily="34" charset="0"/>
                <a:cs typeface="Arial" panose="020B0604020202020204" pitchFamily="34" charset="0"/>
              </a:defRPr>
            </a:lvl1pPr>
          </a:lstStyle>
          <a:p>
            <a:pPr lvl="0"/>
            <a:r>
              <a:rPr lang="zh-CN" altLang="en-US" noProof="1"/>
              <a:t>单击此处编辑母版标题样式</a:t>
            </a:r>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2700">
                <a:latin typeface="Heiti SC Light"/>
              </a:defRPr>
            </a:lvl1pPr>
          </a:lstStyle>
          <a:p>
            <a:r>
              <a:rPr lang="zh-CN" altLang="en-US" dirty="0" smtClean="0"/>
              <a:t>单击此处编辑母版标题样式</a:t>
            </a:r>
            <a:endParaRPr lang="en-US" dirty="0"/>
          </a:p>
        </p:txBody>
      </p:sp>
      <p:sp>
        <p:nvSpPr>
          <p:cNvPr id="3" name="KSO_BC1"/>
          <p:cNvSpPr>
            <a:spLocks noGrp="1"/>
          </p:cNvSpPr>
          <p:nvPr>
            <p:ph idx="1"/>
          </p:nvPr>
        </p:nvSpPr>
        <p:spPr/>
        <p:txBody>
          <a:bodyPr>
            <a:normAutofit/>
          </a:bodyPr>
          <a:lstStyle>
            <a:lvl1pPr>
              <a:defRPr sz="2100">
                <a:solidFill>
                  <a:schemeClr val="accent1"/>
                </a:solidFill>
              </a:defRPr>
            </a:lvl1pPr>
            <a:lvl2pPr>
              <a:defRPr sz="1350"/>
            </a:lvl2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
        <p:nvSpPr>
          <p:cNvPr id="4" name="KSO_FD"/>
          <p:cNvSpPr>
            <a:spLocks noGrp="1"/>
          </p:cNvSpPr>
          <p:nvPr>
            <p:ph type="dt" sz="half" idx="10"/>
          </p:nvPr>
        </p:nvSpPr>
        <p:spPr>
          <a:xfrm>
            <a:off x="628650" y="4767266"/>
            <a:ext cx="2057400" cy="273844"/>
          </a:xfrm>
        </p:spPr>
        <p:txBody>
          <a:bodyPr/>
          <a:lstStyle/>
          <a:p>
            <a:fld id="{13D0CE79-49FB-443D-BEF8-6B709DE8FD0C}" type="datetimeFigureOut">
              <a:rPr lang="zh-CN" altLang="en-US" smtClean="0"/>
            </a:fld>
            <a:endParaRPr lang="zh-CN" altLang="en-US"/>
          </a:p>
        </p:txBody>
      </p:sp>
      <p:sp>
        <p:nvSpPr>
          <p:cNvPr id="5" name="KSO_FT"/>
          <p:cNvSpPr>
            <a:spLocks noGrp="1"/>
          </p:cNvSpPr>
          <p:nvPr>
            <p:ph type="ftr" sz="quarter" idx="11"/>
          </p:nvPr>
        </p:nvSpPr>
        <p:spPr>
          <a:xfrm>
            <a:off x="3028950" y="4767266"/>
            <a:ext cx="3086100" cy="273844"/>
          </a:xfrm>
        </p:spPr>
        <p:txBody>
          <a:bodyPr/>
          <a:lstStyle/>
          <a:p>
            <a:r>
              <a:rPr lang="en-US" altLang="zh-CN" dirty="0" smtClean="0"/>
              <a:t>-1-</a:t>
            </a:r>
            <a:endParaRPr lang="zh-CN" altLang="en-US" dirty="0"/>
          </a:p>
        </p:txBody>
      </p:sp>
      <p:sp>
        <p:nvSpPr>
          <p:cNvPr id="6" name="KSO_FN"/>
          <p:cNvSpPr>
            <a:spLocks noGrp="1"/>
          </p:cNvSpPr>
          <p:nvPr>
            <p:ph type="sldNum" sz="quarter" idx="12"/>
          </p:nvPr>
        </p:nvSpPr>
        <p:spPr>
          <a:xfrm>
            <a:off x="6457950" y="4767266"/>
            <a:ext cx="2057400" cy="273844"/>
          </a:xfrm>
        </p:spPr>
        <p:txBody>
          <a:bodyPr/>
          <a:lstStyle/>
          <a:p>
            <a:fld id="{EF906490-237C-474C-BA2E-D98840BC1F8F}" type="slidenum">
              <a:rPr lang="zh-CN" altLang="en-US" smtClean="0"/>
            </a:fld>
            <a:endParaRPr lang="zh-CN" altLang="en-US"/>
          </a:p>
        </p:txBody>
      </p:sp>
      <p:pic>
        <p:nvPicPr>
          <p:cNvPr id="104450" name="Picture 2" descr="C:\Users\Administrator.ZTE-20140709UEW\Desktop\高达标志-反白.png"/>
          <p:cNvPicPr>
            <a:picLocks noChangeAspect="1" noChangeArrowheads="1"/>
          </p:cNvPicPr>
          <p:nvPr userDrawn="1"/>
        </p:nvPicPr>
        <p:blipFill>
          <a:blip r:embed="rId2" cstate="email"/>
          <a:srcRect/>
          <a:stretch>
            <a:fillRect/>
          </a:stretch>
        </p:blipFill>
        <p:spPr bwMode="auto">
          <a:xfrm>
            <a:off x="7947446" y="267875"/>
            <a:ext cx="857256" cy="273714"/>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a:xfrm>
            <a:off x="628650" y="4767266"/>
            <a:ext cx="2057400" cy="273844"/>
          </a:xfrm>
        </p:spPr>
        <p:txBody>
          <a:bodyPr/>
          <a:lstStyle/>
          <a:p>
            <a:fld id="{13D0CE79-49FB-443D-BEF8-6B709DE8FD0C}" type="datetimeFigureOut">
              <a:rPr lang="zh-CN" altLang="en-US" smtClean="0"/>
            </a:fld>
            <a:endParaRPr lang="zh-CN" altLang="en-US"/>
          </a:p>
        </p:txBody>
      </p:sp>
      <p:sp>
        <p:nvSpPr>
          <p:cNvPr id="4" name="KSO_FT"/>
          <p:cNvSpPr>
            <a:spLocks noGrp="1"/>
          </p:cNvSpPr>
          <p:nvPr>
            <p:ph type="ftr" sz="quarter" idx="11"/>
          </p:nvPr>
        </p:nvSpPr>
        <p:spPr>
          <a:xfrm>
            <a:off x="3028950" y="4767266"/>
            <a:ext cx="3086100" cy="273844"/>
          </a:xfrm>
        </p:spPr>
        <p:txBody>
          <a:bodyPr/>
          <a:lstStyle/>
          <a:p>
            <a:endParaRPr lang="zh-CN" altLang="en-US"/>
          </a:p>
        </p:txBody>
      </p:sp>
      <p:sp>
        <p:nvSpPr>
          <p:cNvPr id="5" name="KSO_FN"/>
          <p:cNvSpPr>
            <a:spLocks noGrp="1"/>
          </p:cNvSpPr>
          <p:nvPr>
            <p:ph type="sldNum" sz="quarter" idx="12"/>
          </p:nvPr>
        </p:nvSpPr>
        <p:spPr>
          <a:xfrm>
            <a:off x="6457950" y="4767266"/>
            <a:ext cx="2057400" cy="273844"/>
          </a:xfrm>
        </p:spPr>
        <p:txBody>
          <a:bodyPr/>
          <a:lstStyle/>
          <a:p>
            <a:pPr algn="ctr"/>
            <a:fld id="{C1B65B15-32B3-482A-9ADF-F2EA24D4B7E8}"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2"/>
            <a:ext cx="3810000"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4889501" y="933452"/>
            <a:ext cx="3820587"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a:xfrm>
            <a:off x="628650" y="4767266"/>
            <a:ext cx="2057400" cy="273844"/>
          </a:xfrm>
        </p:spPr>
        <p:txBody>
          <a:bodyPr/>
          <a:lstStyle/>
          <a:p>
            <a:fld id="{13D0CE79-49FB-443D-BEF8-6B709DE8FD0C}" type="datetimeFigureOut">
              <a:rPr lang="zh-CN" altLang="en-US" smtClean="0"/>
            </a:fld>
            <a:endParaRPr lang="zh-CN" altLang="en-US"/>
          </a:p>
        </p:txBody>
      </p:sp>
      <p:sp>
        <p:nvSpPr>
          <p:cNvPr id="6" name="KSO_FT"/>
          <p:cNvSpPr>
            <a:spLocks noGrp="1"/>
          </p:cNvSpPr>
          <p:nvPr>
            <p:ph type="ftr" sz="quarter" idx="11"/>
          </p:nvPr>
        </p:nvSpPr>
        <p:spPr>
          <a:xfrm>
            <a:off x="3028950" y="4767266"/>
            <a:ext cx="3086100" cy="273844"/>
          </a:xfrm>
        </p:spPr>
        <p:txBody>
          <a:bodyPr/>
          <a:lstStyle/>
          <a:p>
            <a:endParaRPr lang="zh-CN" altLang="en-US"/>
          </a:p>
        </p:txBody>
      </p:sp>
      <p:sp>
        <p:nvSpPr>
          <p:cNvPr id="7" name="KSO_FN"/>
          <p:cNvSpPr>
            <a:spLocks noGrp="1"/>
          </p:cNvSpPr>
          <p:nvPr>
            <p:ph type="sldNum" sz="quarter" idx="12"/>
          </p:nvPr>
        </p:nvSpPr>
        <p:spPr>
          <a:xfrm>
            <a:off x="6457950" y="4767266"/>
            <a:ext cx="2057400" cy="273844"/>
          </a:xfrm>
        </p:spPr>
        <p:txBody>
          <a:bodyPr/>
          <a:lstStyle/>
          <a:p>
            <a:pPr algn="ctr"/>
            <a:fld id="{C1B65B15-32B3-482A-9ADF-F2EA24D4B7E8}" type="slidenum">
              <a:rPr lang="zh-CN" altLang="en-US" smtClean="0"/>
            </a:fld>
            <a:endParaRPr lang="zh-CN" alt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333375" y="341313"/>
            <a:ext cx="85169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358775" y="1200150"/>
            <a:ext cx="8491538"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fontAlgn="base">
        <a:spcBef>
          <a:spcPct val="0"/>
        </a:spcBef>
        <a:spcAft>
          <a:spcPct val="0"/>
        </a:spcAft>
        <a:defRPr lang="zh-CN" altLang="en-US" sz="2400" kern="1200" dirty="0">
          <a:solidFill>
            <a:schemeClr val="tx1"/>
          </a:solidFill>
          <a:latin typeface="+mn-lt"/>
          <a:ea typeface="微软雅黑" panose="020B0503020204020204" charset="-122"/>
          <a:cs typeface="+mn-cs"/>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p:titleStyle>
    <p:bodyStyle>
      <a:lvl1pPr algn="l" defTabSz="457200" rtl="0" fontAlgn="base">
        <a:lnSpc>
          <a:spcPct val="120000"/>
        </a:lnSpc>
        <a:spcBef>
          <a:spcPct val="20000"/>
        </a:spcBef>
        <a:spcAft>
          <a:spcPct val="0"/>
        </a:spcAft>
        <a:buFont typeface="Arial" panose="020B0604020202020204" pitchFamily="34" charset="0"/>
        <a:defRPr sz="2000" kern="1200">
          <a:solidFill>
            <a:schemeClr val="tx1"/>
          </a:solidFill>
          <a:latin typeface="+mn-lt"/>
          <a:ea typeface="微软雅黑" panose="020B0503020204020204" charset="-122"/>
          <a:cs typeface="+mn-cs"/>
        </a:defRPr>
      </a:lvl1pPr>
      <a:lvl2pPr marL="742950" indent="-285750" algn="l" defTabSz="457200" rtl="0" fontAlgn="base">
        <a:lnSpc>
          <a:spcPct val="120000"/>
        </a:lnSpc>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charset="-122"/>
          <a:cs typeface="+mn-cs"/>
        </a:defRPr>
      </a:lvl2pPr>
      <a:lvl3pPr marL="1143000" indent="-228600" algn="l" defTabSz="457200" rtl="0" fontAlgn="base">
        <a:lnSpc>
          <a:spcPct val="120000"/>
        </a:lnSpc>
        <a:spcBef>
          <a:spcPct val="20000"/>
        </a:spcBef>
        <a:spcAft>
          <a:spcPct val="0"/>
        </a:spcAft>
        <a:buFont typeface="Arial" panose="020B0604020202020204" pitchFamily="34" charset="0"/>
        <a:buChar char="•"/>
        <a:defRPr sz="1600" kern="1200">
          <a:solidFill>
            <a:schemeClr val="tx1"/>
          </a:solidFill>
          <a:latin typeface="+mn-lt"/>
          <a:ea typeface="微软雅黑" panose="020B0503020204020204" charset="-122"/>
          <a:cs typeface="+mn-cs"/>
        </a:defRPr>
      </a:lvl3pPr>
      <a:lvl4pPr marL="1600200" indent="-228600" algn="l" defTabSz="457200" rtl="0" fontAlgn="base">
        <a:lnSpc>
          <a:spcPct val="120000"/>
        </a:lnSpc>
        <a:spcBef>
          <a:spcPct val="20000"/>
        </a:spcBef>
        <a:spcAft>
          <a:spcPct val="0"/>
        </a:spcAft>
        <a:buFont typeface="Arial" panose="020B0604020202020204" pitchFamily="34" charset="0"/>
        <a:buChar char="–"/>
        <a:defRPr sz="1400" kern="1200">
          <a:solidFill>
            <a:schemeClr val="tx1"/>
          </a:solidFill>
          <a:latin typeface="+mn-lt"/>
          <a:ea typeface="微软雅黑" panose="020B0503020204020204" charset="-122"/>
          <a:cs typeface="+mn-cs"/>
        </a:defRPr>
      </a:lvl4pPr>
      <a:lvl5pPr marL="2057400" indent="-228600" algn="l" defTabSz="457200" rtl="0" fontAlgn="base">
        <a:lnSpc>
          <a:spcPct val="120000"/>
        </a:lnSpc>
        <a:spcBef>
          <a:spcPct val="20000"/>
        </a:spcBef>
        <a:spcAft>
          <a:spcPct val="0"/>
        </a:spcAft>
        <a:buFont typeface="Arial" panose="020B0604020202020204" pitchFamily="34" charset="0"/>
        <a:buChar char="»"/>
        <a:defRPr sz="1200" kern="1200">
          <a:solidFill>
            <a:schemeClr val="tx1"/>
          </a:solidFill>
          <a:latin typeface="+mn-lt"/>
          <a:ea typeface="微软雅黑" panose="020B0503020204020204"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6.jpe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jpeg"/><Relationship Id="rId14" Type="http://schemas.openxmlformats.org/officeDocument/2006/relationships/slideLayout" Target="../slideLayouts/slideLayout4.xml"/><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26.pn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1" Type="http://schemas.openxmlformats.org/officeDocument/2006/relationships/notesSlide" Target="../notesSlides/notesSlide2.xml"/><Relationship Id="rId10" Type="http://schemas.openxmlformats.org/officeDocument/2006/relationships/slideLayout" Target="../slideLayouts/slideLayout4.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8" Type="http://schemas.openxmlformats.org/officeDocument/2006/relationships/notesSlide" Target="../notesSlides/notesSlide17.xml"/><Relationship Id="rId17" Type="http://schemas.openxmlformats.org/officeDocument/2006/relationships/vmlDrawing" Target="../drawings/vmlDrawing1.vml"/><Relationship Id="rId16" Type="http://schemas.openxmlformats.org/officeDocument/2006/relationships/slideLayout" Target="../slideLayouts/slideLayout4.xml"/><Relationship Id="rId15" Type="http://schemas.openxmlformats.org/officeDocument/2006/relationships/image" Target="../media/image65.png"/><Relationship Id="rId14" Type="http://schemas.openxmlformats.org/officeDocument/2006/relationships/oleObject" Target="../embeddings/oleObject1.bin"/><Relationship Id="rId13" Type="http://schemas.openxmlformats.org/officeDocument/2006/relationships/image" Target="../media/image64.jpeg"/><Relationship Id="rId12" Type="http://schemas.openxmlformats.org/officeDocument/2006/relationships/image" Target="../media/image63.jpeg"/><Relationship Id="rId11" Type="http://schemas.openxmlformats.org/officeDocument/2006/relationships/image" Target="../media/image62.jpeg"/><Relationship Id="rId10" Type="http://schemas.openxmlformats.org/officeDocument/2006/relationships/image" Target="../media/image61.png"/><Relationship Id="rId1" Type="http://schemas.openxmlformats.org/officeDocument/2006/relationships/image" Target="../media/image52.png"/></Relationships>
</file>

<file path=ppt/slides/_rels/slide41.xml.rels><?xml version="1.0" encoding="UTF-8" standalone="yes"?>
<Relationships xmlns="http://schemas.openxmlformats.org/package/2006/relationships"><Relationship Id="rId9" Type="http://schemas.openxmlformats.org/officeDocument/2006/relationships/image" Target="../media/image74.png"/><Relationship Id="rId8" Type="http://schemas.openxmlformats.org/officeDocument/2006/relationships/image" Target="../media/image73.png"/><Relationship Id="rId7" Type="http://schemas.openxmlformats.org/officeDocument/2006/relationships/image" Target="../media/image72.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jpeg"/><Relationship Id="rId12" Type="http://schemas.openxmlformats.org/officeDocument/2006/relationships/notesSlide" Target="../notesSlides/notesSlide18.xml"/><Relationship Id="rId11" Type="http://schemas.openxmlformats.org/officeDocument/2006/relationships/slideLayout" Target="../slideLayouts/slideLayout4.xml"/><Relationship Id="rId10" Type="http://schemas.openxmlformats.org/officeDocument/2006/relationships/image" Target="../media/image75.png"/><Relationship Id="rId1" Type="http://schemas.openxmlformats.org/officeDocument/2006/relationships/image" Target="../media/image6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3"/>
          <p:cNvSpPr>
            <a:spLocks noGrp="1" noChangeArrowheads="1"/>
          </p:cNvSpPr>
          <p:nvPr/>
        </p:nvSpPr>
        <p:spPr bwMode="auto">
          <a:xfrm>
            <a:off x="1569720" y="2573655"/>
            <a:ext cx="5850255" cy="44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20000"/>
              </a:spcBef>
              <a:buFont typeface="Arial" panose="020B0604020202020204" pitchFamily="34" charset="0"/>
              <a:buNone/>
            </a:pPr>
            <a:r>
              <a:rPr lang="en-US" altLang="zh-CN" sz="2400" b="1" dirty="0">
                <a:solidFill>
                  <a:srgbClr val="FFFFFF"/>
                </a:solidFill>
                <a:latin typeface="+mj-lt"/>
                <a:ea typeface="微软雅黑" panose="020B0503020204020204" charset="-122"/>
                <a:cs typeface="Arial" panose="020B0604020202020204" pitchFamily="34" charset="0"/>
              </a:rPr>
              <a:t>A Trunking Solution over </a:t>
            </a:r>
            <a:r>
              <a:rPr lang="en-US" altLang="zh-CN" sz="2400" b="1" dirty="0">
                <a:solidFill>
                  <a:srgbClr val="FFFFFF"/>
                </a:solidFill>
                <a:latin typeface="+mj-lt"/>
                <a:ea typeface="微软雅黑" panose="020B0503020204020204" charset="-122"/>
                <a:cs typeface="Arial" panose="020B0604020202020204" pitchFamily="34" charset="0"/>
                <a:sym typeface="+mn-ea"/>
              </a:rPr>
              <a:t>Operator Network</a:t>
            </a:r>
            <a:endParaRPr lang="en-US" altLang="zh-CN" sz="2400" b="1" dirty="0">
              <a:solidFill>
                <a:srgbClr val="FFFFFF"/>
              </a:solidFill>
              <a:latin typeface="+mj-lt"/>
              <a:ea typeface="微软雅黑" panose="020B0503020204020204" charset="-122"/>
              <a:cs typeface="Arial" panose="020B0604020202020204" pitchFamily="34" charset="0"/>
              <a:sym typeface="+mn-ea"/>
            </a:endParaRPr>
          </a:p>
        </p:txBody>
      </p:sp>
      <p:sp>
        <p:nvSpPr>
          <p:cNvPr id="8195" name="文本占位符 3"/>
          <p:cNvSpPr>
            <a:spLocks noGrp="1" noChangeArrowheads="1"/>
          </p:cNvSpPr>
          <p:nvPr/>
        </p:nvSpPr>
        <p:spPr bwMode="auto">
          <a:xfrm>
            <a:off x="701040" y="1618615"/>
            <a:ext cx="7395845" cy="8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defTabSz="4572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20000"/>
              </a:spcBef>
              <a:buFont typeface="Arial" panose="020B0604020202020204" pitchFamily="34" charset="0"/>
              <a:buNone/>
            </a:pPr>
            <a:r>
              <a:rPr lang="en-US" altLang="zh-CN" sz="4400" b="1" dirty="0" err="1" smtClean="0">
                <a:solidFill>
                  <a:srgbClr val="FFFFFF"/>
                </a:solidFill>
                <a:latin typeface="+mj-lt"/>
                <a:ea typeface="微软雅黑" panose="020B0503020204020204" charset="-122"/>
                <a:cs typeface="Arial" panose="020B0604020202020204" pitchFamily="34" charset="0"/>
                <a:sym typeface="+mn-ea"/>
              </a:rPr>
              <a:t>eChat</a:t>
            </a:r>
            <a:r>
              <a:rPr lang="en-US" altLang="zh-CN" sz="4400" b="1" dirty="0" smtClean="0">
                <a:solidFill>
                  <a:srgbClr val="FFFFFF"/>
                </a:solidFill>
                <a:latin typeface="+mj-lt"/>
                <a:ea typeface="微软雅黑" panose="020B0503020204020204" charset="-122"/>
                <a:cs typeface="Arial" panose="020B0604020202020204" pitchFamily="34" charset="0"/>
                <a:sym typeface="+mn-ea"/>
              </a:rPr>
              <a:t> </a:t>
            </a:r>
            <a:r>
              <a:rPr lang="en-US" altLang="zh-CN" sz="4400" b="1" dirty="0" err="1" smtClean="0">
                <a:solidFill>
                  <a:srgbClr val="FFFFFF"/>
                </a:solidFill>
                <a:latin typeface="+mj-lt"/>
                <a:ea typeface="微软雅黑" panose="020B0503020204020204" charset="-122"/>
                <a:cs typeface="Arial" panose="020B0604020202020204" pitchFamily="34" charset="0"/>
                <a:sym typeface="+mn-ea"/>
              </a:rPr>
              <a:t>Trunking</a:t>
            </a:r>
            <a:r>
              <a:rPr lang="en-US" altLang="zh-CN" sz="4400" b="1" smtClean="0">
                <a:solidFill>
                  <a:srgbClr val="FFFFFF"/>
                </a:solidFill>
                <a:latin typeface="+mj-lt"/>
                <a:ea typeface="微软雅黑" panose="020B0503020204020204" charset="-122"/>
                <a:cs typeface="Arial" panose="020B0604020202020204" pitchFamily="34" charset="0"/>
                <a:sym typeface="+mn-ea"/>
              </a:rPr>
              <a:t> Solution</a:t>
            </a:r>
            <a:endParaRPr lang="en-US" altLang="zh-CN" sz="3200" b="1" dirty="0">
              <a:solidFill>
                <a:srgbClr val="FFFFFF"/>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84338" y="145513"/>
            <a:ext cx="6144216" cy="1115297"/>
          </a:xfrm>
        </p:spPr>
        <p:txBody>
          <a:bodyPr>
            <a:normAutofit/>
          </a:bodyPr>
          <a:lstStyle/>
          <a:p>
            <a:pPr algn="l"/>
            <a:r>
              <a:rPr kumimoji="1" lang="en-US" altLang="zh-CN" b="0" dirty="0" smtClean="0">
                <a:latin typeface="Arial" panose="020B0604020202020204" pitchFamily="34" charset="0"/>
                <a:ea typeface="微软雅黑" panose="020B0503020204020204" charset="-122"/>
                <a:cs typeface="Arial" panose="020B0604020202020204" pitchFamily="34" charset="0"/>
              </a:rPr>
              <a:t> </a:t>
            </a:r>
            <a:r>
              <a:rPr lang="en-US" altLang="zh-CN" sz="2800" b="1">
                <a:solidFill>
                  <a:srgbClr val="25C6FF"/>
                </a:solidFill>
                <a:latin typeface="+mj-lt"/>
                <a:ea typeface="微软雅黑" panose="020B0503020204020204" charset="-122"/>
                <a:cs typeface="Arial" panose="020B0604020202020204" pitchFamily="34" charset="0"/>
              </a:rPr>
              <a:t>Group Call</a:t>
            </a:r>
            <a:endParaRPr lang="en-US" altLang="zh-CN" sz="2800" b="1">
              <a:solidFill>
                <a:srgbClr val="25C6FF"/>
              </a:solidFill>
              <a:latin typeface="+mj-lt"/>
              <a:ea typeface="微软雅黑" panose="020B0503020204020204" charset="-122"/>
              <a:cs typeface="Arial" panose="020B0604020202020204" pitchFamily="34" charset="0"/>
            </a:endParaRPr>
          </a:p>
        </p:txBody>
      </p:sp>
      <p:sp>
        <p:nvSpPr>
          <p:cNvPr id="5" name="Rectangle 25"/>
          <p:cNvSpPr txBox="1">
            <a:spLocks noChangeArrowheads="1"/>
          </p:cNvSpPr>
          <p:nvPr/>
        </p:nvSpPr>
        <p:spPr>
          <a:xfrm>
            <a:off x="770890" y="784860"/>
            <a:ext cx="7643495" cy="1189990"/>
          </a:xfrm>
          <a:prstGeom prst="rect">
            <a:avLst/>
          </a:prstGeom>
        </p:spPr>
        <p:txBody>
          <a:bodyPr vert="horz" lIns="68580" tIns="34290" rIns="68580" bIns="34290" rtlCol="0">
            <a:normAutofit/>
          </a:bodyPr>
          <a:lstStyle/>
          <a:p>
            <a:pPr marL="342900" indent="-342900">
              <a:spcBef>
                <a:spcPct val="20000"/>
              </a:spcBef>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A radio or dispatcher initiate a half-duplex voice group call.</a:t>
            </a:r>
            <a:endParaRPr lang="zh-CN" altLang="en-US"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All group members must press the PTT button to talk.</a:t>
            </a:r>
            <a:endParaRPr lang="zh-CN" altLang="en-US"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If a user request for the floor when someone is talking, the user must queue up to wait or take over the floor who is talking.</a:t>
            </a:r>
            <a:endParaRPr kumimoji="0" lang="zh-CN" altLang="en-US" sz="1500" b="0" i="0" u="none" strike="noStrike" kern="1200" cap="none" spc="0" normalizeH="0" baseline="0" noProof="0" dirty="0" smtClean="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sym typeface="Wingdings" panose="05000000000000000000" pitchFamily="2" charset="2"/>
            </a:endParaRPr>
          </a:p>
        </p:txBody>
      </p:sp>
      <p:grpSp>
        <p:nvGrpSpPr>
          <p:cNvPr id="2" name="Group 29"/>
          <p:cNvGrpSpPr/>
          <p:nvPr/>
        </p:nvGrpSpPr>
        <p:grpSpPr bwMode="auto">
          <a:xfrm>
            <a:off x="1042988" y="2980136"/>
            <a:ext cx="2736850" cy="808435"/>
            <a:chOff x="702" y="2388"/>
            <a:chExt cx="1724" cy="679"/>
          </a:xfrm>
        </p:grpSpPr>
        <p:sp>
          <p:nvSpPr>
            <p:cNvPr id="8" name="Oval 5"/>
            <p:cNvSpPr>
              <a:spLocks noChangeArrowheads="1"/>
            </p:cNvSpPr>
            <p:nvPr/>
          </p:nvSpPr>
          <p:spPr bwMode="auto">
            <a:xfrm>
              <a:off x="933" y="2493"/>
              <a:ext cx="1212" cy="404"/>
            </a:xfrm>
            <a:prstGeom prst="ellipse">
              <a:avLst/>
            </a:prstGeom>
            <a:noFill/>
            <a:ln w="38100" algn="ctr">
              <a:solidFill>
                <a:srgbClr val="336699"/>
              </a:solidFill>
              <a:roun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9" name="Line 11"/>
            <p:cNvSpPr>
              <a:spLocks noChangeShapeType="1"/>
            </p:cNvSpPr>
            <p:nvPr/>
          </p:nvSpPr>
          <p:spPr bwMode="auto">
            <a:xfrm flipH="1">
              <a:off x="702" y="2696"/>
              <a:ext cx="231" cy="0"/>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10" name="Line 13"/>
            <p:cNvSpPr>
              <a:spLocks noChangeShapeType="1"/>
            </p:cNvSpPr>
            <p:nvPr/>
          </p:nvSpPr>
          <p:spPr bwMode="auto">
            <a:xfrm>
              <a:off x="2156" y="2696"/>
              <a:ext cx="270" cy="0"/>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flipH="1">
              <a:off x="1125" y="2888"/>
              <a:ext cx="154" cy="115"/>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12" name="Line 16"/>
            <p:cNvSpPr>
              <a:spLocks noChangeShapeType="1"/>
            </p:cNvSpPr>
            <p:nvPr/>
          </p:nvSpPr>
          <p:spPr bwMode="auto">
            <a:xfrm flipV="1">
              <a:off x="1740" y="2388"/>
              <a:ext cx="193" cy="115"/>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13" name="Line 17"/>
            <p:cNvSpPr>
              <a:spLocks noChangeShapeType="1"/>
            </p:cNvSpPr>
            <p:nvPr/>
          </p:nvSpPr>
          <p:spPr bwMode="auto">
            <a:xfrm flipH="1" flipV="1">
              <a:off x="1087" y="2426"/>
              <a:ext cx="192" cy="77"/>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1" name="Line 26"/>
            <p:cNvSpPr>
              <a:spLocks noChangeShapeType="1"/>
            </p:cNvSpPr>
            <p:nvPr/>
          </p:nvSpPr>
          <p:spPr bwMode="auto">
            <a:xfrm flipH="1" flipV="1">
              <a:off x="1746" y="2931"/>
              <a:ext cx="181" cy="136"/>
            </a:xfrm>
            <a:prstGeom prst="line">
              <a:avLst/>
            </a:prstGeom>
            <a:noFill/>
            <a:ln w="57150">
              <a:solidFill>
                <a:srgbClr val="FF9933"/>
              </a:solidFill>
              <a:round/>
              <a:tailEnd type="triangle" w="med" len="med"/>
            </a:ln>
            <a:effectLst>
              <a:outerShdw dist="80322" dir="1106097"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grpSp>
      <p:sp>
        <p:nvSpPr>
          <p:cNvPr id="22" name="AutoShape 30"/>
          <p:cNvSpPr>
            <a:spLocks noChangeArrowheads="1"/>
          </p:cNvSpPr>
          <p:nvPr/>
        </p:nvSpPr>
        <p:spPr bwMode="auto">
          <a:xfrm>
            <a:off x="3419475" y="2438401"/>
            <a:ext cx="1219244" cy="270272"/>
          </a:xfrm>
          <a:prstGeom prst="roundRect">
            <a:avLst>
              <a:gd name="adj" fmla="val 16667"/>
            </a:avLst>
          </a:prstGeom>
          <a:solidFill>
            <a:srgbClr val="CC9900"/>
          </a:solidFill>
          <a:ln w="57150" algn="ctr">
            <a:solidFill>
              <a:srgbClr val="CC9900"/>
            </a:solidFill>
            <a:round/>
          </a:ln>
        </p:spPr>
        <p:txBody>
          <a:bodyPr wrap="none" lIns="67500" tIns="35100" rIns="67500" bIns="35100" anchor="ctr"/>
          <a:lstStyle/>
          <a:p>
            <a:pPr algn="ctr"/>
            <a:r>
              <a:rPr lang="en-US" altLang="zh-CN" sz="1050" dirty="0" smtClean="0">
                <a:solidFill>
                  <a:schemeClr val="bg1"/>
                </a:solidFill>
                <a:latin typeface="Arial" panose="020B0604020202020204" pitchFamily="34" charset="0"/>
                <a:ea typeface="微软雅黑" panose="020B0503020204020204" charset="-122"/>
                <a:cs typeface="Arial" panose="020B0604020202020204" pitchFamily="34" charset="0"/>
              </a:rPr>
              <a:t>Floor Request</a:t>
            </a:r>
            <a:endParaRPr lang="en-US" altLang="zh-CN" sz="1050" dirty="0" smtClean="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39" name="Rectangle 52"/>
          <p:cNvSpPr>
            <a:spLocks noChangeArrowheads="1"/>
          </p:cNvSpPr>
          <p:nvPr/>
        </p:nvSpPr>
        <p:spPr bwMode="auto">
          <a:xfrm>
            <a:off x="250826" y="2031206"/>
            <a:ext cx="8642350" cy="2700338"/>
          </a:xfrm>
          <a:prstGeom prst="rect">
            <a:avLst/>
          </a:prstGeom>
          <a:noFill/>
          <a:ln w="28575" algn="ctr">
            <a:solidFill>
              <a:srgbClr val="336699"/>
            </a:solidFill>
            <a:miter lim="800000"/>
          </a:ln>
        </p:spPr>
        <p:txBody>
          <a:bodyPr wrap="none" lIns="67500" tIns="35100" rIns="67500" bIns="35100" anchor="ctr"/>
          <a:lstStyle/>
          <a:p>
            <a:endParaRPr lang="zh-CN" altLang="zh-CN" sz="100">
              <a:latin typeface="Arial" panose="020B0604020202020204" pitchFamily="34" charset="0"/>
              <a:cs typeface="Arial" panose="020B0604020202020204" pitchFamily="34" charset="0"/>
            </a:endParaRPr>
          </a:p>
        </p:txBody>
      </p:sp>
      <p:pic>
        <p:nvPicPr>
          <p:cNvPr id="46" name="图片 45" descr="GH650-1.png"/>
          <p:cNvPicPr>
            <a:picLocks noChangeAspect="1"/>
          </p:cNvPicPr>
          <p:nvPr/>
        </p:nvPicPr>
        <p:blipFill>
          <a:blip r:embed="rId1"/>
          <a:stretch>
            <a:fillRect/>
          </a:stretch>
        </p:blipFill>
        <p:spPr>
          <a:xfrm>
            <a:off x="765520" y="2962331"/>
            <a:ext cx="382346" cy="594066"/>
          </a:xfrm>
          <a:prstGeom prst="rect">
            <a:avLst/>
          </a:prstGeom>
        </p:spPr>
      </p:pic>
      <p:pic>
        <p:nvPicPr>
          <p:cNvPr id="47" name="图片 46" descr="GH650-1.png"/>
          <p:cNvPicPr>
            <a:picLocks noChangeAspect="1"/>
          </p:cNvPicPr>
          <p:nvPr/>
        </p:nvPicPr>
        <p:blipFill>
          <a:blip r:embed="rId1"/>
          <a:stretch>
            <a:fillRect/>
          </a:stretch>
        </p:blipFill>
        <p:spPr>
          <a:xfrm>
            <a:off x="1409701" y="3510587"/>
            <a:ext cx="382346" cy="594066"/>
          </a:xfrm>
          <a:prstGeom prst="rect">
            <a:avLst/>
          </a:prstGeom>
        </p:spPr>
      </p:pic>
      <p:pic>
        <p:nvPicPr>
          <p:cNvPr id="48" name="图片 47" descr="GH650-1.png"/>
          <p:cNvPicPr>
            <a:picLocks noChangeAspect="1"/>
          </p:cNvPicPr>
          <p:nvPr/>
        </p:nvPicPr>
        <p:blipFill>
          <a:blip r:embed="rId1"/>
          <a:stretch>
            <a:fillRect/>
          </a:stretch>
        </p:blipFill>
        <p:spPr>
          <a:xfrm>
            <a:off x="2906954" y="3510587"/>
            <a:ext cx="382346" cy="594066"/>
          </a:xfrm>
          <a:prstGeom prst="rect">
            <a:avLst/>
          </a:prstGeom>
        </p:spPr>
      </p:pic>
      <p:pic>
        <p:nvPicPr>
          <p:cNvPr id="49" name="图片 48" descr="GH650-1.png"/>
          <p:cNvPicPr>
            <a:picLocks noChangeAspect="1"/>
          </p:cNvPicPr>
          <p:nvPr/>
        </p:nvPicPr>
        <p:blipFill>
          <a:blip r:embed="rId1"/>
          <a:stretch>
            <a:fillRect/>
          </a:stretch>
        </p:blipFill>
        <p:spPr>
          <a:xfrm>
            <a:off x="3699117" y="2962331"/>
            <a:ext cx="382346" cy="594066"/>
          </a:xfrm>
          <a:prstGeom prst="rect">
            <a:avLst/>
          </a:prstGeom>
        </p:spPr>
      </p:pic>
      <p:pic>
        <p:nvPicPr>
          <p:cNvPr id="50" name="图片 49" descr="GH650-1.png"/>
          <p:cNvPicPr>
            <a:picLocks noChangeAspect="1"/>
          </p:cNvPicPr>
          <p:nvPr/>
        </p:nvPicPr>
        <p:blipFill>
          <a:blip r:embed="rId1"/>
          <a:stretch>
            <a:fillRect/>
          </a:stretch>
        </p:blipFill>
        <p:spPr>
          <a:xfrm>
            <a:off x="2906954" y="2573564"/>
            <a:ext cx="382346" cy="594066"/>
          </a:xfrm>
          <a:prstGeom prst="rect">
            <a:avLst/>
          </a:prstGeom>
        </p:spPr>
      </p:pic>
      <p:pic>
        <p:nvPicPr>
          <p:cNvPr id="51" name="图片 50" descr="GH650-1.png"/>
          <p:cNvPicPr>
            <a:picLocks noChangeAspect="1"/>
          </p:cNvPicPr>
          <p:nvPr/>
        </p:nvPicPr>
        <p:blipFill>
          <a:blip r:embed="rId1"/>
          <a:stretch>
            <a:fillRect/>
          </a:stretch>
        </p:blipFill>
        <p:spPr>
          <a:xfrm>
            <a:off x="1332155" y="2573564"/>
            <a:ext cx="382346" cy="594066"/>
          </a:xfrm>
          <a:prstGeom prst="rect">
            <a:avLst/>
          </a:prstGeom>
        </p:spPr>
      </p:pic>
      <p:pic>
        <p:nvPicPr>
          <p:cNvPr id="6146" name="Picture 2" descr="E:\高达\需求规划\消防深度覆盖\图\Fire_Fighter-128.png"/>
          <p:cNvPicPr>
            <a:picLocks noChangeAspect="1" noChangeArrowheads="1"/>
          </p:cNvPicPr>
          <p:nvPr/>
        </p:nvPicPr>
        <p:blipFill>
          <a:blip r:embed="rId2" cstate="print"/>
          <a:srcRect/>
          <a:stretch>
            <a:fillRect/>
          </a:stretch>
        </p:blipFill>
        <p:spPr bwMode="auto">
          <a:xfrm>
            <a:off x="3108920" y="3862360"/>
            <a:ext cx="484585" cy="484585"/>
          </a:xfrm>
          <a:prstGeom prst="rect">
            <a:avLst/>
          </a:prstGeom>
          <a:noFill/>
        </p:spPr>
      </p:pic>
      <p:grpSp>
        <p:nvGrpSpPr>
          <p:cNvPr id="59" name="组合 58"/>
          <p:cNvGrpSpPr/>
          <p:nvPr/>
        </p:nvGrpSpPr>
        <p:grpSpPr>
          <a:xfrm>
            <a:off x="5148120" y="2274434"/>
            <a:ext cx="3266303" cy="2049941"/>
            <a:chOff x="6864160" y="3032578"/>
            <a:chExt cx="4355071" cy="2733254"/>
          </a:xfrm>
        </p:grpSpPr>
        <p:grpSp>
          <p:nvGrpSpPr>
            <p:cNvPr id="6" name="Group 51"/>
            <p:cNvGrpSpPr/>
            <p:nvPr/>
          </p:nvGrpSpPr>
          <p:grpSpPr bwMode="auto">
            <a:xfrm>
              <a:off x="7247465" y="3827464"/>
              <a:ext cx="3649133" cy="1096963"/>
              <a:chOff x="3424" y="2296"/>
              <a:chExt cx="1724" cy="691"/>
            </a:xfrm>
          </p:grpSpPr>
          <p:sp>
            <p:nvSpPr>
              <p:cNvPr id="26" name="Oval 33"/>
              <p:cNvSpPr>
                <a:spLocks noChangeArrowheads="1"/>
              </p:cNvSpPr>
              <p:nvPr/>
            </p:nvSpPr>
            <p:spPr bwMode="auto">
              <a:xfrm>
                <a:off x="3655" y="2477"/>
                <a:ext cx="1212" cy="404"/>
              </a:xfrm>
              <a:prstGeom prst="ellipse">
                <a:avLst/>
              </a:prstGeom>
              <a:noFill/>
              <a:ln w="38100" algn="ctr">
                <a:solidFill>
                  <a:srgbClr val="336699"/>
                </a:solidFill>
                <a:roun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7" name="Line 34"/>
              <p:cNvSpPr>
                <a:spLocks noChangeShapeType="1"/>
              </p:cNvSpPr>
              <p:nvPr/>
            </p:nvSpPr>
            <p:spPr bwMode="auto">
              <a:xfrm flipH="1">
                <a:off x="3424" y="2680"/>
                <a:ext cx="231" cy="0"/>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8" name="Line 35"/>
              <p:cNvSpPr>
                <a:spLocks noChangeShapeType="1"/>
              </p:cNvSpPr>
              <p:nvPr/>
            </p:nvSpPr>
            <p:spPr bwMode="auto">
              <a:xfrm>
                <a:off x="4878" y="2680"/>
                <a:ext cx="270" cy="0"/>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9" name="Line 36"/>
              <p:cNvSpPr>
                <a:spLocks noChangeShapeType="1"/>
              </p:cNvSpPr>
              <p:nvPr/>
            </p:nvSpPr>
            <p:spPr bwMode="auto">
              <a:xfrm flipH="1">
                <a:off x="3847" y="2872"/>
                <a:ext cx="154" cy="115"/>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0" name="Line 38"/>
              <p:cNvSpPr>
                <a:spLocks noChangeShapeType="1"/>
              </p:cNvSpPr>
              <p:nvPr/>
            </p:nvSpPr>
            <p:spPr bwMode="auto">
              <a:xfrm flipH="1" flipV="1">
                <a:off x="3809" y="2410"/>
                <a:ext cx="192" cy="77"/>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7" name="Line 48"/>
              <p:cNvSpPr>
                <a:spLocks noChangeShapeType="1"/>
              </p:cNvSpPr>
              <p:nvPr/>
            </p:nvSpPr>
            <p:spPr bwMode="auto">
              <a:xfrm>
                <a:off x="4513" y="2886"/>
                <a:ext cx="181" cy="90"/>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8" name="Line 49"/>
              <p:cNvSpPr>
                <a:spLocks noChangeShapeType="1"/>
              </p:cNvSpPr>
              <p:nvPr/>
            </p:nvSpPr>
            <p:spPr bwMode="auto">
              <a:xfrm flipH="1">
                <a:off x="4468" y="2296"/>
                <a:ext cx="181" cy="182"/>
              </a:xfrm>
              <a:prstGeom prst="line">
                <a:avLst/>
              </a:prstGeom>
              <a:noFill/>
              <a:ln w="57150">
                <a:solidFill>
                  <a:srgbClr val="FF9933"/>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grpSp>
        <p:pic>
          <p:nvPicPr>
            <p:cNvPr id="52" name="图片 51" descr="GH650-1.png"/>
            <p:cNvPicPr>
              <a:picLocks noChangeAspect="1"/>
            </p:cNvPicPr>
            <p:nvPr/>
          </p:nvPicPr>
          <p:blipFill>
            <a:blip r:embed="rId1"/>
            <a:stretch>
              <a:fillRect/>
            </a:stretch>
          </p:blipFill>
          <p:spPr>
            <a:xfrm>
              <a:off x="6864160" y="3951380"/>
              <a:ext cx="509795" cy="792088"/>
            </a:xfrm>
            <a:prstGeom prst="rect">
              <a:avLst/>
            </a:prstGeom>
          </p:spPr>
        </p:pic>
        <p:pic>
          <p:nvPicPr>
            <p:cNvPr id="53" name="图片 52" descr="GH650-1.png"/>
            <p:cNvPicPr>
              <a:picLocks noChangeAspect="1"/>
            </p:cNvPicPr>
            <p:nvPr/>
          </p:nvPicPr>
          <p:blipFill>
            <a:blip r:embed="rId1"/>
            <a:stretch>
              <a:fillRect/>
            </a:stretch>
          </p:blipFill>
          <p:spPr>
            <a:xfrm>
              <a:off x="7736417" y="4655381"/>
              <a:ext cx="509795" cy="792088"/>
            </a:xfrm>
            <a:prstGeom prst="rect">
              <a:avLst/>
            </a:prstGeom>
          </p:spPr>
        </p:pic>
        <p:pic>
          <p:nvPicPr>
            <p:cNvPr id="54" name="图片 53" descr="GH650-1.png"/>
            <p:cNvPicPr>
              <a:picLocks noChangeAspect="1"/>
            </p:cNvPicPr>
            <p:nvPr/>
          </p:nvPicPr>
          <p:blipFill>
            <a:blip r:embed="rId1"/>
            <a:stretch>
              <a:fillRect/>
            </a:stretch>
          </p:blipFill>
          <p:spPr>
            <a:xfrm>
              <a:off x="9732755" y="4655382"/>
              <a:ext cx="509795" cy="792088"/>
            </a:xfrm>
            <a:prstGeom prst="rect">
              <a:avLst/>
            </a:prstGeom>
          </p:spPr>
        </p:pic>
        <p:pic>
          <p:nvPicPr>
            <p:cNvPr id="55" name="图片 54" descr="GH650-1.png"/>
            <p:cNvPicPr>
              <a:picLocks noChangeAspect="1"/>
            </p:cNvPicPr>
            <p:nvPr/>
          </p:nvPicPr>
          <p:blipFill>
            <a:blip r:embed="rId1"/>
            <a:stretch>
              <a:fillRect/>
            </a:stretch>
          </p:blipFill>
          <p:spPr>
            <a:xfrm>
              <a:off x="10709436" y="3949775"/>
              <a:ext cx="509795" cy="792088"/>
            </a:xfrm>
            <a:prstGeom prst="rect">
              <a:avLst/>
            </a:prstGeom>
          </p:spPr>
        </p:pic>
        <p:pic>
          <p:nvPicPr>
            <p:cNvPr id="56" name="图片 55" descr="GH650-1.png"/>
            <p:cNvPicPr>
              <a:picLocks noChangeAspect="1"/>
            </p:cNvPicPr>
            <p:nvPr/>
          </p:nvPicPr>
          <p:blipFill>
            <a:blip r:embed="rId1"/>
            <a:stretch>
              <a:fillRect/>
            </a:stretch>
          </p:blipFill>
          <p:spPr>
            <a:xfrm>
              <a:off x="7703959" y="3431419"/>
              <a:ext cx="509795" cy="792088"/>
            </a:xfrm>
            <a:prstGeom prst="rect">
              <a:avLst/>
            </a:prstGeom>
          </p:spPr>
        </p:pic>
        <p:pic>
          <p:nvPicPr>
            <p:cNvPr id="57" name="图片 56" descr="GH650-1.png"/>
            <p:cNvPicPr>
              <a:picLocks noChangeAspect="1"/>
            </p:cNvPicPr>
            <p:nvPr/>
          </p:nvPicPr>
          <p:blipFill>
            <a:blip r:embed="rId1"/>
            <a:stretch>
              <a:fillRect/>
            </a:stretch>
          </p:blipFill>
          <p:spPr>
            <a:xfrm>
              <a:off x="9732755" y="3338588"/>
              <a:ext cx="509795" cy="792088"/>
            </a:xfrm>
            <a:prstGeom prst="rect">
              <a:avLst/>
            </a:prstGeom>
          </p:spPr>
        </p:pic>
        <p:pic>
          <p:nvPicPr>
            <p:cNvPr id="58" name="Picture 2" descr="E:\高达\需求规划\消防深度覆盖\图\Fire_Fighter-128.png"/>
            <p:cNvPicPr>
              <a:picLocks noChangeAspect="1" noChangeArrowheads="1"/>
            </p:cNvPicPr>
            <p:nvPr/>
          </p:nvPicPr>
          <p:blipFill>
            <a:blip r:embed="rId2" cstate="print"/>
            <a:srcRect/>
            <a:stretch>
              <a:fillRect/>
            </a:stretch>
          </p:blipFill>
          <p:spPr bwMode="auto">
            <a:xfrm>
              <a:off x="10002043" y="5119719"/>
              <a:ext cx="646113" cy="646113"/>
            </a:xfrm>
            <a:prstGeom prst="rect">
              <a:avLst/>
            </a:prstGeom>
            <a:noFill/>
          </p:spPr>
        </p:pic>
        <p:pic>
          <p:nvPicPr>
            <p:cNvPr id="6147" name="Picture 3" descr="E:\高达\需求规划\消防深度覆盖\图\bluezace130300004.jpg"/>
            <p:cNvPicPr>
              <a:picLocks noChangeAspect="1" noChangeArrowheads="1"/>
            </p:cNvPicPr>
            <p:nvPr/>
          </p:nvPicPr>
          <p:blipFill>
            <a:blip r:embed="rId3"/>
            <a:srcRect/>
            <a:stretch>
              <a:fillRect/>
            </a:stretch>
          </p:blipFill>
          <p:spPr bwMode="auto">
            <a:xfrm>
              <a:off x="10103796" y="3032578"/>
              <a:ext cx="669482" cy="797681"/>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0825" y="234950"/>
            <a:ext cx="6144260" cy="583565"/>
          </a:xfrm>
        </p:spPr>
        <p:txBody>
          <a:bodyPr>
            <a:normAutofit/>
          </a:bodyPr>
          <a:lstStyle/>
          <a:p>
            <a:pPr algn="l"/>
            <a:r>
              <a:rPr lang="en-US" altLang="zh-CN" sz="2800" b="1">
                <a:solidFill>
                  <a:srgbClr val="25C6FF"/>
                </a:solidFill>
                <a:latin typeface="+mj-lt"/>
                <a:ea typeface="微软雅黑" panose="020B0503020204020204" charset="-122"/>
                <a:cs typeface="Arial" panose="020B0604020202020204" pitchFamily="34" charset="0"/>
              </a:rPr>
              <a:t>Private Call</a:t>
            </a:r>
            <a:endParaRPr lang="en-US" altLang="zh-CN" sz="2800" b="1">
              <a:solidFill>
                <a:srgbClr val="25C6FF"/>
              </a:solidFill>
              <a:latin typeface="+mj-lt"/>
              <a:ea typeface="微软雅黑" panose="020B0503020204020204" charset="-122"/>
              <a:cs typeface="Arial" panose="020B0604020202020204" pitchFamily="34" charset="0"/>
            </a:endParaRPr>
          </a:p>
        </p:txBody>
      </p:sp>
      <p:sp>
        <p:nvSpPr>
          <p:cNvPr id="6" name="Rectangle 3"/>
          <p:cNvSpPr txBox="1">
            <a:spLocks noChangeArrowheads="1"/>
          </p:cNvSpPr>
          <p:nvPr/>
        </p:nvSpPr>
        <p:spPr>
          <a:xfrm>
            <a:off x="554038" y="923370"/>
            <a:ext cx="7643812" cy="864394"/>
          </a:xfrm>
          <a:prstGeom prst="rect">
            <a:avLst/>
          </a:prstGeom>
        </p:spPr>
        <p:txBody>
          <a:bodyPr vert="horz" lIns="68580" tIns="34290" rIns="68580" bIns="34290" rtlCol="0">
            <a:normAutofit/>
          </a:bodyPr>
          <a:lstStyle/>
          <a:p>
            <a:pPr marL="342900" indent="-342900">
              <a:spcBef>
                <a:spcPct val="20000"/>
              </a:spcBef>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Private call means a one-to-one call during which other users cannot hear the conversation.</a:t>
            </a:r>
            <a:endParaRPr lang="zh-CN" altLang="en-US"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indent="-342900">
              <a:spcBef>
                <a:spcPct val="20000"/>
              </a:spcBef>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A private call can be initiated by a radio or a dispatcher.</a:t>
            </a:r>
            <a:endPar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indent="-342900">
              <a:spcBef>
                <a:spcPct val="20000"/>
              </a:spcBef>
              <a:buFont typeface="Arial" panose="020B0604020202020204"/>
              <a:buChar char="•"/>
              <a:defRPr/>
            </a:pPr>
            <a:r>
              <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The system support half-duplex voice private call and full-duplex voice private call.</a:t>
            </a:r>
            <a:endParaRPr lang="en-US" altLang="zh-CN" sz="15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p:txBody>
      </p:sp>
      <p:sp>
        <p:nvSpPr>
          <p:cNvPr id="8" name="Oval 6"/>
          <p:cNvSpPr>
            <a:spLocks noChangeArrowheads="1"/>
          </p:cNvSpPr>
          <p:nvPr/>
        </p:nvSpPr>
        <p:spPr bwMode="auto">
          <a:xfrm>
            <a:off x="1409700" y="3105150"/>
            <a:ext cx="1924050" cy="481013"/>
          </a:xfrm>
          <a:prstGeom prst="ellipse">
            <a:avLst/>
          </a:prstGeom>
          <a:noFill/>
          <a:ln w="38100" algn="ctr">
            <a:solidFill>
              <a:srgbClr val="336699"/>
            </a:solidFill>
            <a:roun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9" name="Line 11"/>
          <p:cNvSpPr>
            <a:spLocks noChangeShapeType="1"/>
          </p:cNvSpPr>
          <p:nvPr/>
        </p:nvSpPr>
        <p:spPr bwMode="auto">
          <a:xfrm flipH="1" flipV="1">
            <a:off x="1654175" y="3025379"/>
            <a:ext cx="304800" cy="91678"/>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18" name="Rectangle 20"/>
          <p:cNvSpPr>
            <a:spLocks noChangeArrowheads="1"/>
          </p:cNvSpPr>
          <p:nvPr/>
        </p:nvSpPr>
        <p:spPr bwMode="auto">
          <a:xfrm>
            <a:off x="250826" y="2031206"/>
            <a:ext cx="4176713" cy="2700338"/>
          </a:xfrm>
          <a:prstGeom prst="rect">
            <a:avLst/>
          </a:prstGeom>
          <a:noFill/>
          <a:ln w="28575" algn="ctr">
            <a:solidFill>
              <a:srgbClr val="336699"/>
            </a:solidFill>
            <a:miter lim="800000"/>
          </a:ln>
        </p:spPr>
        <p:txBody>
          <a:bodyPr wrap="none" lIns="67500" tIns="35100" rIns="67500" bIns="35100" anchor="ctr"/>
          <a:lstStyle/>
          <a:p>
            <a:endParaRPr lang="zh-CN" altLang="zh-CN" sz="100">
              <a:latin typeface="Arial" panose="020B0604020202020204" pitchFamily="34" charset="0"/>
              <a:cs typeface="Arial" panose="020B0604020202020204" pitchFamily="34" charset="0"/>
            </a:endParaRPr>
          </a:p>
        </p:txBody>
      </p:sp>
      <p:sp>
        <p:nvSpPr>
          <p:cNvPr id="19" name="Line 23"/>
          <p:cNvSpPr>
            <a:spLocks noChangeShapeType="1"/>
          </p:cNvSpPr>
          <p:nvPr/>
        </p:nvSpPr>
        <p:spPr bwMode="auto">
          <a:xfrm flipH="1">
            <a:off x="900113" y="3381376"/>
            <a:ext cx="503237" cy="108347"/>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0" name="Line 24"/>
          <p:cNvSpPr>
            <a:spLocks noChangeShapeType="1"/>
          </p:cNvSpPr>
          <p:nvPr/>
        </p:nvSpPr>
        <p:spPr bwMode="auto">
          <a:xfrm flipH="1">
            <a:off x="1692275" y="3543300"/>
            <a:ext cx="142875" cy="163116"/>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1" name="Line 25"/>
          <p:cNvSpPr>
            <a:spLocks noChangeShapeType="1"/>
          </p:cNvSpPr>
          <p:nvPr/>
        </p:nvSpPr>
        <p:spPr bwMode="auto">
          <a:xfrm flipV="1">
            <a:off x="2916238" y="3003947"/>
            <a:ext cx="215900" cy="108347"/>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2" name="Line 26"/>
          <p:cNvSpPr>
            <a:spLocks noChangeShapeType="1"/>
          </p:cNvSpPr>
          <p:nvPr/>
        </p:nvSpPr>
        <p:spPr bwMode="auto">
          <a:xfrm>
            <a:off x="3348038" y="3327797"/>
            <a:ext cx="503237" cy="0"/>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3" name="AutoShape 29"/>
          <p:cNvSpPr>
            <a:spLocks noChangeArrowheads="1"/>
          </p:cNvSpPr>
          <p:nvPr/>
        </p:nvSpPr>
        <p:spPr bwMode="auto">
          <a:xfrm>
            <a:off x="1692275" y="3543300"/>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24" name="AutoShape 30"/>
          <p:cNvSpPr>
            <a:spLocks noChangeArrowheads="1"/>
          </p:cNvSpPr>
          <p:nvPr/>
        </p:nvSpPr>
        <p:spPr bwMode="auto">
          <a:xfrm>
            <a:off x="1116013" y="3327797"/>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25" name="AutoShape 31"/>
          <p:cNvSpPr>
            <a:spLocks noChangeArrowheads="1"/>
          </p:cNvSpPr>
          <p:nvPr/>
        </p:nvSpPr>
        <p:spPr bwMode="auto">
          <a:xfrm>
            <a:off x="2916238" y="3003947"/>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26" name="AutoShape 32"/>
          <p:cNvSpPr>
            <a:spLocks noChangeArrowheads="1"/>
          </p:cNvSpPr>
          <p:nvPr/>
        </p:nvSpPr>
        <p:spPr bwMode="auto">
          <a:xfrm>
            <a:off x="3419475" y="3274219"/>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28" name="Oval 35"/>
          <p:cNvSpPr>
            <a:spLocks noChangeArrowheads="1"/>
          </p:cNvSpPr>
          <p:nvPr/>
        </p:nvSpPr>
        <p:spPr bwMode="auto">
          <a:xfrm>
            <a:off x="5756275" y="3095625"/>
            <a:ext cx="1924050" cy="481013"/>
          </a:xfrm>
          <a:prstGeom prst="ellipse">
            <a:avLst/>
          </a:prstGeom>
          <a:noFill/>
          <a:ln w="38100" algn="ctr">
            <a:solidFill>
              <a:srgbClr val="336699"/>
            </a:solidFill>
            <a:roun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29" name="Line 36"/>
          <p:cNvSpPr>
            <a:spLocks noChangeShapeType="1"/>
          </p:cNvSpPr>
          <p:nvPr/>
        </p:nvSpPr>
        <p:spPr bwMode="auto">
          <a:xfrm flipH="1" flipV="1">
            <a:off x="6000750" y="3015854"/>
            <a:ext cx="304800" cy="91678"/>
          </a:xfrm>
          <a:prstGeom prst="line">
            <a:avLst/>
          </a:prstGeom>
          <a:noFill/>
          <a:ln w="57150">
            <a:solidFill>
              <a:srgbClr val="336699"/>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5" name="Line 45"/>
          <p:cNvSpPr>
            <a:spLocks noChangeShapeType="1"/>
          </p:cNvSpPr>
          <p:nvPr/>
        </p:nvSpPr>
        <p:spPr bwMode="auto">
          <a:xfrm flipH="1">
            <a:off x="5246689" y="3371851"/>
            <a:ext cx="503237" cy="108347"/>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6" name="Line 46"/>
          <p:cNvSpPr>
            <a:spLocks noChangeShapeType="1"/>
          </p:cNvSpPr>
          <p:nvPr/>
        </p:nvSpPr>
        <p:spPr bwMode="auto">
          <a:xfrm flipH="1">
            <a:off x="6038851" y="3533775"/>
            <a:ext cx="142875" cy="163116"/>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7" name="Line 47"/>
          <p:cNvSpPr>
            <a:spLocks noChangeShapeType="1"/>
          </p:cNvSpPr>
          <p:nvPr/>
        </p:nvSpPr>
        <p:spPr bwMode="auto">
          <a:xfrm flipV="1">
            <a:off x="7262813" y="2994422"/>
            <a:ext cx="215900" cy="108347"/>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8" name="Line 48"/>
          <p:cNvSpPr>
            <a:spLocks noChangeShapeType="1"/>
          </p:cNvSpPr>
          <p:nvPr/>
        </p:nvSpPr>
        <p:spPr bwMode="auto">
          <a:xfrm>
            <a:off x="7694614" y="3318272"/>
            <a:ext cx="503237" cy="0"/>
          </a:xfrm>
          <a:prstGeom prst="line">
            <a:avLst/>
          </a:prstGeom>
          <a:noFill/>
          <a:ln w="57150">
            <a:solidFill>
              <a:srgbClr val="DDDDDD"/>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39" name="AutoShape 49"/>
          <p:cNvSpPr>
            <a:spLocks noChangeArrowheads="1"/>
          </p:cNvSpPr>
          <p:nvPr/>
        </p:nvSpPr>
        <p:spPr bwMode="auto">
          <a:xfrm>
            <a:off x="6038850" y="3533775"/>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40" name="AutoShape 50"/>
          <p:cNvSpPr>
            <a:spLocks noChangeArrowheads="1"/>
          </p:cNvSpPr>
          <p:nvPr/>
        </p:nvSpPr>
        <p:spPr bwMode="auto">
          <a:xfrm>
            <a:off x="5462588" y="3318272"/>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41" name="AutoShape 51"/>
          <p:cNvSpPr>
            <a:spLocks noChangeArrowheads="1"/>
          </p:cNvSpPr>
          <p:nvPr/>
        </p:nvSpPr>
        <p:spPr bwMode="auto">
          <a:xfrm>
            <a:off x="7262813" y="2994422"/>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42" name="AutoShape 52"/>
          <p:cNvSpPr>
            <a:spLocks noChangeArrowheads="1"/>
          </p:cNvSpPr>
          <p:nvPr/>
        </p:nvSpPr>
        <p:spPr bwMode="auto">
          <a:xfrm>
            <a:off x="7766050" y="3264694"/>
            <a:ext cx="215900" cy="161925"/>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tx1"/>
          </a:solidFill>
          <a:ln w="12700" algn="ctr">
            <a:solidFill>
              <a:schemeClr val="tx1"/>
            </a:solidFill>
            <a:miter lim="800000"/>
          </a:ln>
          <a:effectLst>
            <a:outerShdw dist="45791" dir="3378596" algn="ctr" rotWithShape="0">
              <a:schemeClr val="bg2">
                <a:alpha val="50000"/>
              </a:schemeClr>
            </a:outerShdw>
          </a:effectLst>
        </p:spPr>
        <p:txBody>
          <a:bodyPr wrap="none" lIns="67500" tIns="35100" rIns="67500" bIns="35100" anchor="ctr"/>
          <a:lstStyle/>
          <a:p>
            <a:pPr>
              <a:defRPr/>
            </a:pPr>
            <a:endParaRPr lang="zh-CN" altLang="zh-CN" sz="100">
              <a:latin typeface="Arial" panose="020B0604020202020204" pitchFamily="34" charset="0"/>
              <a:cs typeface="Arial" panose="020B0604020202020204" pitchFamily="34" charset="0"/>
            </a:endParaRPr>
          </a:p>
        </p:txBody>
      </p:sp>
      <p:sp>
        <p:nvSpPr>
          <p:cNvPr id="43" name="AutoShape 53" descr="警察 5"/>
          <p:cNvSpPr>
            <a:spLocks noChangeArrowheads="1"/>
          </p:cNvSpPr>
          <p:nvPr/>
        </p:nvSpPr>
        <p:spPr bwMode="auto">
          <a:xfrm>
            <a:off x="7235826" y="3738563"/>
            <a:ext cx="792163" cy="756047"/>
          </a:xfrm>
          <a:prstGeom prst="roundRect">
            <a:avLst>
              <a:gd name="adj" fmla="val 16667"/>
            </a:avLst>
          </a:prstGeom>
          <a:blipFill dpi="0" rotWithShape="1">
            <a:blip r:embed="rId1" cstate="print"/>
            <a:srcRect/>
            <a:stretch>
              <a:fillRect/>
            </a:stretch>
          </a:blipFill>
          <a:ln w="19050" algn="ctr">
            <a:solidFill>
              <a:srgbClr val="DDDDDD"/>
            </a:solidFill>
            <a:roun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44" name="Line 54"/>
          <p:cNvSpPr>
            <a:spLocks noChangeShapeType="1"/>
          </p:cNvSpPr>
          <p:nvPr/>
        </p:nvSpPr>
        <p:spPr bwMode="auto">
          <a:xfrm flipH="1" flipV="1">
            <a:off x="7164389" y="3543300"/>
            <a:ext cx="287337" cy="163116"/>
          </a:xfrm>
          <a:prstGeom prst="line">
            <a:avLst/>
          </a:prstGeom>
          <a:noFill/>
          <a:ln w="57150">
            <a:solidFill>
              <a:srgbClr val="FF6600"/>
            </a:solidFill>
            <a:round/>
            <a:tailEnd type="triangle" w="med" len="med"/>
          </a:ln>
          <a:effectLst>
            <a:outerShdw dist="45791" dir="3378596" algn="ctr" rotWithShape="0">
              <a:schemeClr val="bg2">
                <a:alpha val="50000"/>
              </a:schemeClr>
            </a:outerShdw>
          </a:effectLst>
        </p:spPr>
        <p:txBody>
          <a:bodyPr wrap="none" lIns="67500" tIns="35100" rIns="67500" bIns="35100" anchor="ctr"/>
          <a:lstStyle/>
          <a:p>
            <a:pPr>
              <a:defRPr/>
            </a:pPr>
            <a:endParaRPr lang="zh-CN" altLang="en-US" sz="100">
              <a:latin typeface="Arial" panose="020B0604020202020204" pitchFamily="34" charset="0"/>
              <a:cs typeface="Arial" panose="020B0604020202020204" pitchFamily="34" charset="0"/>
            </a:endParaRPr>
          </a:p>
        </p:txBody>
      </p:sp>
      <p:sp>
        <p:nvSpPr>
          <p:cNvPr id="45" name="Text Box 55"/>
          <p:cNvSpPr txBox="1">
            <a:spLocks noChangeArrowheads="1"/>
          </p:cNvSpPr>
          <p:nvPr/>
        </p:nvSpPr>
        <p:spPr bwMode="auto">
          <a:xfrm>
            <a:off x="7272300" y="4494610"/>
            <a:ext cx="829423" cy="231140"/>
          </a:xfrm>
          <a:prstGeom prst="rect">
            <a:avLst/>
          </a:prstGeom>
          <a:noFill/>
          <a:ln w="57150" algn="ctr">
            <a:noFill/>
            <a:miter lim="800000"/>
          </a:ln>
        </p:spPr>
        <p:txBody>
          <a:bodyPr wrap="square" lIns="67500" tIns="35100" rIns="67500" bIns="35100">
            <a:spAutoFit/>
          </a:bodyPr>
          <a:lstStyle/>
          <a:p>
            <a:pPr>
              <a:spcBef>
                <a:spcPct val="50000"/>
              </a:spcBef>
            </a:pPr>
            <a:r>
              <a:rPr lang="en-US" altLang="zh-CN" sz="1050" dirty="0" smtClean="0">
                <a:solidFill>
                  <a:schemeClr val="bg1"/>
                </a:solidFill>
                <a:latin typeface="Arial" panose="020B0604020202020204" pitchFamily="34" charset="0"/>
                <a:ea typeface="微软雅黑" panose="020B0503020204020204" charset="-122"/>
                <a:cs typeface="Arial" panose="020B0604020202020204" pitchFamily="34" charset="0"/>
              </a:rPr>
              <a:t>Dispatcher</a:t>
            </a:r>
            <a:endParaRPr lang="en-US" altLang="zh-CN" sz="1050" dirty="0" smtClean="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6" name="Rectangle 56"/>
          <p:cNvSpPr>
            <a:spLocks noChangeArrowheads="1"/>
          </p:cNvSpPr>
          <p:nvPr/>
        </p:nvSpPr>
        <p:spPr bwMode="auto">
          <a:xfrm>
            <a:off x="4716464" y="2031206"/>
            <a:ext cx="4176712" cy="2700338"/>
          </a:xfrm>
          <a:prstGeom prst="rect">
            <a:avLst/>
          </a:prstGeom>
          <a:noFill/>
          <a:ln w="28575" algn="ctr">
            <a:solidFill>
              <a:srgbClr val="336699"/>
            </a:solidFill>
            <a:miter lim="800000"/>
          </a:ln>
        </p:spPr>
        <p:txBody>
          <a:bodyPr wrap="none" lIns="67500" tIns="35100" rIns="67500" bIns="35100" anchor="ctr"/>
          <a:lstStyle/>
          <a:p>
            <a:endParaRPr lang="zh-CN" altLang="zh-CN" sz="100">
              <a:latin typeface="Arial" panose="020B0604020202020204" pitchFamily="34" charset="0"/>
              <a:cs typeface="Arial" panose="020B0604020202020204" pitchFamily="34" charset="0"/>
            </a:endParaRPr>
          </a:p>
        </p:txBody>
      </p:sp>
      <p:pic>
        <p:nvPicPr>
          <p:cNvPr id="53" name="图片 52" descr="GH650-1.png"/>
          <p:cNvPicPr>
            <a:picLocks noChangeAspect="1"/>
          </p:cNvPicPr>
          <p:nvPr/>
        </p:nvPicPr>
        <p:blipFill>
          <a:blip r:embed="rId2"/>
          <a:stretch>
            <a:fillRect/>
          </a:stretch>
        </p:blipFill>
        <p:spPr>
          <a:xfrm>
            <a:off x="1332155" y="2573564"/>
            <a:ext cx="382346" cy="594066"/>
          </a:xfrm>
          <a:prstGeom prst="rect">
            <a:avLst/>
          </a:prstGeom>
        </p:spPr>
      </p:pic>
      <p:pic>
        <p:nvPicPr>
          <p:cNvPr id="54" name="图片 53" descr="GH650-1.png"/>
          <p:cNvPicPr>
            <a:picLocks noChangeAspect="1"/>
          </p:cNvPicPr>
          <p:nvPr/>
        </p:nvPicPr>
        <p:blipFill>
          <a:blip r:embed="rId2"/>
          <a:stretch>
            <a:fillRect/>
          </a:stretch>
        </p:blipFill>
        <p:spPr>
          <a:xfrm>
            <a:off x="660642" y="3132535"/>
            <a:ext cx="382346" cy="594066"/>
          </a:xfrm>
          <a:prstGeom prst="rect">
            <a:avLst/>
          </a:prstGeom>
        </p:spPr>
      </p:pic>
      <p:pic>
        <p:nvPicPr>
          <p:cNvPr id="55" name="图片 54" descr="GH650-1.png"/>
          <p:cNvPicPr>
            <a:picLocks noChangeAspect="1"/>
          </p:cNvPicPr>
          <p:nvPr/>
        </p:nvPicPr>
        <p:blipFill>
          <a:blip r:embed="rId2"/>
          <a:stretch>
            <a:fillRect/>
          </a:stretch>
        </p:blipFill>
        <p:spPr>
          <a:xfrm>
            <a:off x="1403351" y="3510587"/>
            <a:ext cx="382346" cy="594066"/>
          </a:xfrm>
          <a:prstGeom prst="rect">
            <a:avLst/>
          </a:prstGeom>
        </p:spPr>
      </p:pic>
      <p:pic>
        <p:nvPicPr>
          <p:cNvPr id="56" name="图片 55" descr="GH650-1.png"/>
          <p:cNvPicPr>
            <a:picLocks noChangeAspect="1"/>
          </p:cNvPicPr>
          <p:nvPr/>
        </p:nvPicPr>
        <p:blipFill>
          <a:blip r:embed="rId2"/>
          <a:stretch>
            <a:fillRect/>
          </a:stretch>
        </p:blipFill>
        <p:spPr>
          <a:xfrm>
            <a:off x="2906954" y="2431313"/>
            <a:ext cx="382346" cy="594066"/>
          </a:xfrm>
          <a:prstGeom prst="rect">
            <a:avLst/>
          </a:prstGeom>
        </p:spPr>
      </p:pic>
      <p:pic>
        <p:nvPicPr>
          <p:cNvPr id="57" name="图片 56" descr="GH650-1.png"/>
          <p:cNvPicPr>
            <a:picLocks noChangeAspect="1"/>
          </p:cNvPicPr>
          <p:nvPr/>
        </p:nvPicPr>
        <p:blipFill>
          <a:blip r:embed="rId2"/>
          <a:stretch>
            <a:fillRect/>
          </a:stretch>
        </p:blipFill>
        <p:spPr>
          <a:xfrm>
            <a:off x="3699117" y="2992097"/>
            <a:ext cx="382346" cy="594066"/>
          </a:xfrm>
          <a:prstGeom prst="rect">
            <a:avLst/>
          </a:prstGeom>
        </p:spPr>
      </p:pic>
      <p:pic>
        <p:nvPicPr>
          <p:cNvPr id="58" name="图片 57" descr="GH650-1.png"/>
          <p:cNvPicPr>
            <a:picLocks noChangeAspect="1"/>
          </p:cNvPicPr>
          <p:nvPr/>
        </p:nvPicPr>
        <p:blipFill>
          <a:blip r:embed="rId2"/>
          <a:stretch>
            <a:fillRect/>
          </a:stretch>
        </p:blipFill>
        <p:spPr>
          <a:xfrm>
            <a:off x="2965692" y="3586163"/>
            <a:ext cx="382346" cy="594066"/>
          </a:xfrm>
          <a:prstGeom prst="rect">
            <a:avLst/>
          </a:prstGeom>
        </p:spPr>
      </p:pic>
      <p:pic>
        <p:nvPicPr>
          <p:cNvPr id="59" name="图片 58" descr="GH650-1.png"/>
          <p:cNvPicPr>
            <a:picLocks noChangeAspect="1"/>
          </p:cNvPicPr>
          <p:nvPr/>
        </p:nvPicPr>
        <p:blipFill>
          <a:blip r:embed="rId2"/>
          <a:stretch>
            <a:fillRect/>
          </a:stretch>
        </p:blipFill>
        <p:spPr>
          <a:xfrm>
            <a:off x="4956427" y="3111159"/>
            <a:ext cx="382346" cy="594066"/>
          </a:xfrm>
          <a:prstGeom prst="rect">
            <a:avLst/>
          </a:prstGeom>
        </p:spPr>
      </p:pic>
      <p:pic>
        <p:nvPicPr>
          <p:cNvPr id="60" name="图片 59" descr="GH650-1.png"/>
          <p:cNvPicPr>
            <a:picLocks noChangeAspect="1"/>
          </p:cNvPicPr>
          <p:nvPr/>
        </p:nvPicPr>
        <p:blipFill>
          <a:blip r:embed="rId2"/>
          <a:stretch>
            <a:fillRect/>
          </a:stretch>
        </p:blipFill>
        <p:spPr>
          <a:xfrm>
            <a:off x="5756275" y="2573564"/>
            <a:ext cx="382346" cy="594066"/>
          </a:xfrm>
          <a:prstGeom prst="rect">
            <a:avLst/>
          </a:prstGeom>
        </p:spPr>
      </p:pic>
      <p:pic>
        <p:nvPicPr>
          <p:cNvPr id="61" name="图片 60" descr="GH650-1.png"/>
          <p:cNvPicPr>
            <a:picLocks noChangeAspect="1"/>
          </p:cNvPicPr>
          <p:nvPr/>
        </p:nvPicPr>
        <p:blipFill>
          <a:blip r:embed="rId2"/>
          <a:stretch>
            <a:fillRect/>
          </a:stretch>
        </p:blipFill>
        <p:spPr>
          <a:xfrm>
            <a:off x="5749926" y="3533775"/>
            <a:ext cx="382346" cy="594066"/>
          </a:xfrm>
          <a:prstGeom prst="rect">
            <a:avLst/>
          </a:prstGeom>
        </p:spPr>
      </p:pic>
      <p:pic>
        <p:nvPicPr>
          <p:cNvPr id="62" name="图片 61" descr="GH650-1.png"/>
          <p:cNvPicPr>
            <a:picLocks noChangeAspect="1"/>
          </p:cNvPicPr>
          <p:nvPr/>
        </p:nvPicPr>
        <p:blipFill>
          <a:blip r:embed="rId2"/>
          <a:stretch>
            <a:fillRect/>
          </a:stretch>
        </p:blipFill>
        <p:spPr>
          <a:xfrm>
            <a:off x="8109425" y="2939709"/>
            <a:ext cx="382346" cy="594066"/>
          </a:xfrm>
          <a:prstGeom prst="rect">
            <a:avLst/>
          </a:prstGeom>
        </p:spPr>
      </p:pic>
      <p:pic>
        <p:nvPicPr>
          <p:cNvPr id="63" name="图片 62" descr="GH650-1.png"/>
          <p:cNvPicPr>
            <a:picLocks noChangeAspect="1"/>
          </p:cNvPicPr>
          <p:nvPr/>
        </p:nvPicPr>
        <p:blipFill>
          <a:blip r:embed="rId2"/>
          <a:stretch>
            <a:fillRect/>
          </a:stretch>
        </p:blipFill>
        <p:spPr>
          <a:xfrm>
            <a:off x="7221539" y="2431313"/>
            <a:ext cx="382346" cy="594066"/>
          </a:xfrm>
          <a:prstGeom prst="rect">
            <a:avLst/>
          </a:prstGeom>
        </p:spPr>
      </p:pic>
      <p:pic>
        <p:nvPicPr>
          <p:cNvPr id="64" name="Picture 2" descr="E:\高达\需求规划\消防深度覆盖\图\Fire_Fighter-128.png"/>
          <p:cNvPicPr>
            <a:picLocks noChangeAspect="1" noChangeArrowheads="1"/>
          </p:cNvPicPr>
          <p:nvPr/>
        </p:nvPicPr>
        <p:blipFill>
          <a:blip r:embed="rId3" cstate="print"/>
          <a:srcRect/>
          <a:stretch>
            <a:fillRect/>
          </a:stretch>
        </p:blipFill>
        <p:spPr bwMode="auto">
          <a:xfrm>
            <a:off x="3156334" y="3862360"/>
            <a:ext cx="484585" cy="484585"/>
          </a:xfrm>
          <a:prstGeom prst="rect">
            <a:avLst/>
          </a:prstGeom>
          <a:noFill/>
        </p:spPr>
      </p:pic>
      <p:pic>
        <p:nvPicPr>
          <p:cNvPr id="65" name="Picture 3" descr="E:\高达\需求规划\消防深度覆盖\图\bluezace130300004.jpg"/>
          <p:cNvPicPr>
            <a:picLocks noChangeAspect="1" noChangeArrowheads="1"/>
          </p:cNvPicPr>
          <p:nvPr/>
        </p:nvPicPr>
        <p:blipFill>
          <a:blip r:embed="rId4"/>
          <a:srcRect/>
          <a:stretch>
            <a:fillRect/>
          </a:stretch>
        </p:blipFill>
        <p:spPr bwMode="auto">
          <a:xfrm>
            <a:off x="907589" y="2497364"/>
            <a:ext cx="502112" cy="598261"/>
          </a:xfrm>
          <a:prstGeom prst="rect">
            <a:avLst/>
          </a:prstGeom>
          <a:noFill/>
        </p:spPr>
      </p:pic>
      <p:pic>
        <p:nvPicPr>
          <p:cNvPr id="66" name="Picture 3" descr="E:\高达\需求规划\消防深度覆盖\图\bluezace130300004.jpg"/>
          <p:cNvPicPr>
            <a:picLocks noChangeAspect="1" noChangeArrowheads="1"/>
          </p:cNvPicPr>
          <p:nvPr/>
        </p:nvPicPr>
        <p:blipFill>
          <a:blip r:embed="rId4"/>
          <a:srcRect/>
          <a:stretch>
            <a:fillRect/>
          </a:stretch>
        </p:blipFill>
        <p:spPr bwMode="auto">
          <a:xfrm>
            <a:off x="5338773" y="2431313"/>
            <a:ext cx="502112" cy="5982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6"/>
          <p:cNvSpPr>
            <a:spLocks noGrp="1"/>
          </p:cNvSpPr>
          <p:nvPr>
            <p:ph type="title"/>
          </p:nvPr>
        </p:nvSpPr>
        <p:spPr>
          <a:xfrm>
            <a:off x="306705" y="159385"/>
            <a:ext cx="6144260" cy="735330"/>
          </a:xfrm>
        </p:spPr>
        <p:txBody>
          <a:bodyPr>
            <a:normAutofit/>
          </a:bodyPr>
          <a:lstStyle/>
          <a:p>
            <a:pPr algn="l"/>
            <a:r>
              <a:rPr lang="en-US" altLang="zh-CN" sz="2800" b="1">
                <a:solidFill>
                  <a:srgbClr val="25C6FF"/>
                </a:solidFill>
                <a:latin typeface="+mj-lt"/>
                <a:ea typeface="微软雅黑" panose="020B0503020204020204" charset="-122"/>
                <a:cs typeface="Arial" panose="020B0604020202020204" pitchFamily="34" charset="0"/>
              </a:rPr>
              <a:t>Priority Service, Working First</a:t>
            </a:r>
            <a:endParaRPr lang="en-US" altLang="zh-CN" sz="2800" b="1">
              <a:solidFill>
                <a:srgbClr val="25C6FF"/>
              </a:solidFill>
              <a:latin typeface="+mj-lt"/>
              <a:ea typeface="微软雅黑" panose="020B0503020204020204" charset="-122"/>
              <a:cs typeface="Arial" panose="020B0604020202020204" pitchFamily="34" charset="0"/>
            </a:endParaRPr>
          </a:p>
        </p:txBody>
      </p:sp>
      <p:sp>
        <p:nvSpPr>
          <p:cNvPr id="14" name="矩形 13"/>
          <p:cNvSpPr/>
          <p:nvPr/>
        </p:nvSpPr>
        <p:spPr>
          <a:xfrm>
            <a:off x="306705" y="1049655"/>
            <a:ext cx="7992745" cy="3629025"/>
          </a:xfrm>
          <a:prstGeom prst="rect">
            <a:avLst/>
          </a:prstGeom>
        </p:spPr>
        <p:txBody>
          <a:bodyPr wrap="square">
            <a:spAutoFit/>
          </a:bodyPr>
          <a:lstStyle/>
          <a:p>
            <a:pPr marL="342900" indent="-342900">
              <a:spcBef>
                <a:spcPct val="20000"/>
              </a:spcBef>
              <a:buFont typeface="Arial" panose="020B0604020202020204"/>
              <a:buChar char="•"/>
              <a:defRPr/>
            </a:pPr>
            <a:r>
              <a:rPr lang="en-US" altLang="zh-CN" sz="1800" dirty="0" smtClean="0">
                <a:solidFill>
                  <a:srgbClr val="FF0000"/>
                </a:solidFill>
                <a:latin typeface="+mn-lt"/>
                <a:ea typeface="微软雅黑" panose="020B0503020204020204" charset="-122"/>
                <a:cs typeface="Arial" panose="020B0604020202020204" pitchFamily="34" charset="0"/>
                <a:sym typeface="Monotype Sorts"/>
              </a:rPr>
              <a:t>Floor Priority</a:t>
            </a:r>
            <a:endParaRPr lang="en-US" altLang="zh-CN" sz="1200" dirty="0" smtClean="0">
              <a:solidFill>
                <a:srgbClr val="FF0000"/>
              </a:solidFill>
              <a:latin typeface="+mn-lt"/>
              <a:ea typeface="微软雅黑" panose="020B0503020204020204" charset="-122"/>
              <a:cs typeface="Arial" panose="020B0604020202020204" pitchFamily="34" charset="0"/>
              <a:sym typeface="Monotype Sorts"/>
            </a:endParaRPr>
          </a:p>
          <a:p>
            <a:pPr marL="342900" lvl="1" indent="-342900">
              <a:lnSpc>
                <a:spcPct val="110000"/>
              </a:lnSpc>
              <a:spcBef>
                <a:spcPct val="20000"/>
              </a:spcBef>
              <a:defRPr/>
            </a:pPr>
            <a:r>
              <a:rPr lang="en-US" altLang="zh-CN" sz="1200" dirty="0" smtClean="0">
                <a:solidFill>
                  <a:schemeClr val="bg1"/>
                </a:solidFill>
                <a:latin typeface="+mn-lt"/>
                <a:ea typeface="微软雅黑" panose="020B0503020204020204" charset="-122"/>
                <a:cs typeface="Arial" panose="020B0604020202020204" pitchFamily="34" charset="0"/>
                <a:sym typeface="Monotype Sorts"/>
              </a:rPr>
              <a:t>	The member with high priority talk first, which ensures that important work first.</a:t>
            </a:r>
            <a:endParaRPr lang="en-US" altLang="zh-CN" sz="1200" dirty="0" smtClean="0">
              <a:solidFill>
                <a:schemeClr val="bg1"/>
              </a:solidFill>
              <a:latin typeface="+mn-lt"/>
              <a:ea typeface="微软雅黑" panose="020B0503020204020204" charset="-122"/>
              <a:cs typeface="Arial" panose="020B0604020202020204" pitchFamily="34" charset="0"/>
              <a:sym typeface="Monotype Sorts"/>
            </a:endParaRPr>
          </a:p>
          <a:p>
            <a:pPr marL="342900" lvl="1" indent="-342900">
              <a:lnSpc>
                <a:spcPct val="110000"/>
              </a:lnSpc>
              <a:spcBef>
                <a:spcPct val="20000"/>
              </a:spcBef>
              <a:defRPr/>
            </a:pPr>
            <a:r>
              <a:rPr lang="en-US" altLang="zh-CN" sz="1200" dirty="0" smtClean="0">
                <a:solidFill>
                  <a:schemeClr val="bg1"/>
                </a:solidFill>
                <a:latin typeface="+mn-lt"/>
                <a:ea typeface="微软雅黑" panose="020B0503020204020204" charset="-122"/>
                <a:cs typeface="Arial" panose="020B0604020202020204" pitchFamily="34" charset="0"/>
                <a:sym typeface="Monotype Sorts"/>
              </a:rPr>
              <a:t>	The members with the same priority queue up to talk, which ensures well-organized communication.</a:t>
            </a:r>
            <a:endParaRPr lang="en-US" altLang="zh-CN" sz="1200" dirty="0" smtClean="0">
              <a:solidFill>
                <a:schemeClr val="bg1"/>
              </a:solidFill>
              <a:latin typeface="+mn-lt"/>
              <a:ea typeface="微软雅黑" panose="020B0503020204020204" charset="-122"/>
              <a:cs typeface="Arial" panose="020B0604020202020204" pitchFamily="34" charset="0"/>
              <a:sym typeface="Monotype Sorts"/>
            </a:endParaRPr>
          </a:p>
          <a:p>
            <a:pPr marL="342900" lvl="1" indent="-342900">
              <a:lnSpc>
                <a:spcPct val="110000"/>
              </a:lnSpc>
              <a:spcBef>
                <a:spcPct val="20000"/>
              </a:spcBef>
              <a:defRPr/>
            </a:pPr>
            <a:endParaRPr lang="zh-CN" altLang="en-US" sz="1200" dirty="0" smtClean="0">
              <a:solidFill>
                <a:srgbClr val="000000"/>
              </a:solidFill>
              <a:latin typeface="+mn-lt"/>
              <a:ea typeface="微软雅黑" panose="020B0503020204020204" charset="-122"/>
              <a:cs typeface="Arial" panose="020B0604020202020204" pitchFamily="34" charset="0"/>
              <a:sym typeface="Monotype Sorts"/>
            </a:endParaRPr>
          </a:p>
          <a:p>
            <a:pPr marL="342900" indent="-342900">
              <a:lnSpc>
                <a:spcPct val="130000"/>
              </a:lnSpc>
              <a:spcBef>
                <a:spcPct val="20000"/>
              </a:spcBef>
              <a:buFont typeface="Arial" panose="020B0604020202020204"/>
              <a:buChar char="•"/>
              <a:defRPr/>
            </a:pPr>
            <a:r>
              <a:rPr lang="en-US" altLang="zh-CN" sz="1800" dirty="0" smtClean="0">
                <a:solidFill>
                  <a:srgbClr val="FF0000"/>
                </a:solidFill>
                <a:latin typeface="+mn-lt"/>
                <a:ea typeface="微软雅黑" panose="020B0503020204020204" charset="-122"/>
                <a:cs typeface="Arial" panose="020B0604020202020204" pitchFamily="34" charset="0"/>
                <a:sym typeface="Wingdings" panose="05000000000000000000" pitchFamily="2" charset="2"/>
              </a:rPr>
              <a:t>High Priority Group</a:t>
            </a:r>
            <a:endParaRPr lang="en-US" altLang="zh-CN" sz="1200" dirty="0" smtClean="0">
              <a:solidFill>
                <a:srgbClr val="FF0000"/>
              </a:solidFill>
              <a:latin typeface="+mn-lt"/>
              <a:ea typeface="微软雅黑" panose="020B0503020204020204" charset="-122"/>
              <a:cs typeface="Arial" panose="020B0604020202020204" pitchFamily="34" charset="0"/>
              <a:sym typeface="Wingdings" panose="05000000000000000000" pitchFamily="2" charset="2"/>
            </a:endParaRPr>
          </a:p>
          <a:p>
            <a:pPr marL="342900" lvl="1" indent="-342900">
              <a:lnSpc>
                <a:spcPct val="130000"/>
              </a:lnSpc>
              <a:spcBef>
                <a:spcPct val="20000"/>
              </a:spcBef>
              <a:defRPr/>
            </a:pPr>
            <a:r>
              <a:rPr lang="zh-CN" altLang="en-US" sz="1200" dirty="0" smtClean="0">
                <a:solidFill>
                  <a:srgbClr val="000000"/>
                </a:solidFill>
                <a:latin typeface="+mn-lt"/>
                <a:ea typeface="微软雅黑" panose="020B0503020204020204" charset="-122"/>
                <a:cs typeface="Arial" panose="020B0604020202020204" pitchFamily="34" charset="0"/>
                <a:sym typeface="Wingdings" panose="05000000000000000000" pitchFamily="2" charset="2"/>
              </a:rPr>
              <a:t>     </a:t>
            </a:r>
            <a:r>
              <a:rPr lang="en-US" altLang="zh-CN" sz="1200" dirty="0" smtClean="0">
                <a:solidFill>
                  <a:srgbClr val="000000"/>
                </a:solidFill>
                <a:latin typeface="+mn-lt"/>
                <a:ea typeface="微软雅黑" panose="020B0503020204020204" charset="-122"/>
                <a:cs typeface="Arial" panose="020B0604020202020204" pitchFamily="34" charset="0"/>
                <a:sym typeface="Wingdings" panose="05000000000000000000" pitchFamily="2" charset="2"/>
              </a:rPr>
              <a:t>	</a:t>
            </a: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Users belong to both general group and high priority group.</a:t>
            </a:r>
            <a:endParaRPr lang="zh-CN" altLang="en-US"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lvl="1" indent="-342900">
              <a:lnSpc>
                <a:spcPct val="130000"/>
              </a:lnSpc>
              <a:spcBef>
                <a:spcPct val="20000"/>
              </a:spcBef>
              <a:defRPr/>
            </a:pP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	If a high priority group initiate a call when a general group is calling, users who belongs to these two groups will be disconnected from the general group forcibly and then join the high priority group.</a:t>
            </a:r>
            <a:endPar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342900" lvl="1" indent="-342900">
              <a:lnSpc>
                <a:spcPct val="130000"/>
              </a:lnSpc>
              <a:spcBef>
                <a:spcPct val="20000"/>
              </a:spcBef>
              <a:defRPr/>
            </a:pPr>
            <a:endParaRPr lang="en-US" altLang="zh-CN" sz="1200" dirty="0" smtClean="0">
              <a:solidFill>
                <a:srgbClr val="000000"/>
              </a:solidFill>
              <a:latin typeface="+mn-lt"/>
              <a:ea typeface="微软雅黑" panose="020B0503020204020204" charset="-122"/>
              <a:cs typeface="Arial" panose="020B0604020202020204" pitchFamily="34" charset="0"/>
              <a:sym typeface="Wingdings" panose="05000000000000000000" pitchFamily="2" charset="2"/>
            </a:endParaRPr>
          </a:p>
          <a:p>
            <a:pPr marL="342900" lvl="1" indent="-342900">
              <a:lnSpc>
                <a:spcPct val="130000"/>
              </a:lnSpc>
              <a:spcBef>
                <a:spcPct val="20000"/>
              </a:spcBef>
              <a:buFont typeface="Arial" panose="020B0604020202020204" pitchFamily="34" charset="0"/>
              <a:buChar char="•"/>
              <a:defRPr/>
            </a:pPr>
            <a:r>
              <a:rPr lang="en-US" altLang="zh-CN" sz="1800" dirty="0" smtClean="0">
                <a:solidFill>
                  <a:srgbClr val="FF0000"/>
                </a:solidFill>
                <a:latin typeface="+mn-lt"/>
                <a:ea typeface="微软雅黑" panose="020B0503020204020204" charset="-122"/>
                <a:cs typeface="Arial" panose="020B0604020202020204" pitchFamily="34" charset="0"/>
                <a:sym typeface="Wingdings" panose="05000000000000000000" pitchFamily="2" charset="2"/>
              </a:rPr>
              <a:t>Emergency Alarm</a:t>
            </a:r>
            <a:endParaRPr lang="en-US" altLang="zh-CN" sz="1200" dirty="0" smtClean="0">
              <a:solidFill>
                <a:srgbClr val="FF0000"/>
              </a:solidFill>
              <a:latin typeface="+mn-lt"/>
              <a:ea typeface="微软雅黑" panose="020B0503020204020204" charset="-122"/>
              <a:cs typeface="Arial" panose="020B0604020202020204" pitchFamily="34" charset="0"/>
              <a:sym typeface="Wingdings" panose="05000000000000000000" pitchFamily="2" charset="2"/>
            </a:endParaRPr>
          </a:p>
          <a:p>
            <a:pPr marL="342900" lvl="1" indent="-342900">
              <a:lnSpc>
                <a:spcPct val="110000"/>
              </a:lnSpc>
              <a:spcBef>
                <a:spcPct val="20000"/>
              </a:spcBef>
              <a:defRPr/>
            </a:pPr>
            <a:r>
              <a:rPr lang="en-US" altLang="zh-CN" sz="1200" dirty="0" smtClean="0">
                <a:solidFill>
                  <a:srgbClr val="000000"/>
                </a:solidFill>
                <a:latin typeface="+mn-lt"/>
                <a:ea typeface="微软雅黑" panose="020B0503020204020204" charset="-122"/>
                <a:cs typeface="Arial" panose="020B0604020202020204" pitchFamily="34" charset="0"/>
                <a:sym typeface="Wingdings" panose="05000000000000000000" pitchFamily="2" charset="2"/>
              </a:rPr>
              <a:t>	</a:t>
            </a: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Users who has the privileges may initiate an emergency alarm in case of emergency. When initiating emergency alarm, the default dispatcher will received the alarm, and the user's location will be shown on the map, the video will be pulled up to the default dispatch console.</a:t>
            </a:r>
            <a:endParaRPr lang="en-US" altLang="zh-CN" sz="1200" dirty="0" smtClean="0">
              <a:solidFill>
                <a:srgbClr val="FF0000"/>
              </a:solidFill>
              <a:latin typeface="+mn-lt"/>
              <a:ea typeface="微软雅黑" panose="020B0503020204020204" charset="-122"/>
              <a:cs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367665" y="228600"/>
            <a:ext cx="6144260" cy="493395"/>
          </a:xfrm>
        </p:spPr>
        <p:txBody>
          <a:bodyPr>
            <a:noAutofit/>
          </a:bodyPr>
          <a:lstStyle/>
          <a:p>
            <a:pPr algn="l"/>
            <a:r>
              <a:rPr lang="en-US" altLang="zh-CN" sz="2800" b="1">
                <a:solidFill>
                  <a:srgbClr val="25C6FF"/>
                </a:solidFill>
                <a:latin typeface="+mj-lt"/>
                <a:ea typeface="微软雅黑" panose="020B0503020204020204" charset="-122"/>
                <a:cs typeface="Arial" panose="020B0604020202020204" pitchFamily="34" charset="0"/>
              </a:rPr>
              <a:t>Dispatching Console</a:t>
            </a:r>
            <a:endParaRPr lang="en-US" altLang="zh-CN" sz="2800" b="1">
              <a:solidFill>
                <a:srgbClr val="25C6FF"/>
              </a:solidFill>
              <a:latin typeface="+mj-lt"/>
              <a:ea typeface="微软雅黑" panose="020B0503020204020204" charset="-122"/>
              <a:cs typeface="Arial" panose="020B0604020202020204" pitchFamily="34" charset="0"/>
            </a:endParaRPr>
          </a:p>
        </p:txBody>
      </p:sp>
      <p:sp>
        <p:nvSpPr>
          <p:cNvPr id="36" name="矩形 35"/>
          <p:cNvSpPr/>
          <p:nvPr/>
        </p:nvSpPr>
        <p:spPr bwMode="auto">
          <a:xfrm>
            <a:off x="524510" y="1118235"/>
            <a:ext cx="2030730" cy="165100"/>
          </a:xfrm>
          <a:prstGeom prst="rect">
            <a:avLst/>
          </a:prstGeom>
          <a:solidFill>
            <a:srgbClr val="0070C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67500" tIns="35100" rIns="67500" bIns="3510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rPr>
              <a:t>Voice Dispatch</a:t>
            </a:r>
            <a:endPar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p:txBody>
      </p:sp>
      <p:sp>
        <p:nvSpPr>
          <p:cNvPr id="37" name="矩形 36"/>
          <p:cNvSpPr/>
          <p:nvPr/>
        </p:nvSpPr>
        <p:spPr bwMode="auto">
          <a:xfrm>
            <a:off x="2555240" y="1118235"/>
            <a:ext cx="2029460" cy="165100"/>
          </a:xfrm>
          <a:prstGeom prst="rect">
            <a:avLst/>
          </a:prstGeom>
          <a:solidFill>
            <a:srgbClr val="00B05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67500" tIns="35100" rIns="67500" bIns="3510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rPr>
              <a:t>Location Service</a:t>
            </a:r>
            <a:endPar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p:txBody>
      </p:sp>
      <p:sp>
        <p:nvSpPr>
          <p:cNvPr id="72" name="矩形 71"/>
          <p:cNvSpPr/>
          <p:nvPr/>
        </p:nvSpPr>
        <p:spPr bwMode="auto">
          <a:xfrm>
            <a:off x="4585335" y="1116965"/>
            <a:ext cx="2030095" cy="165100"/>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67500" tIns="35100" rIns="67500" bIns="3510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rPr>
              <a:t>Video Dispatch</a:t>
            </a:r>
            <a:endPar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p:txBody>
      </p:sp>
      <p:sp>
        <p:nvSpPr>
          <p:cNvPr id="97" name="矩形 96"/>
          <p:cNvSpPr/>
          <p:nvPr/>
        </p:nvSpPr>
        <p:spPr>
          <a:xfrm>
            <a:off x="523875" y="2849245"/>
            <a:ext cx="8122285" cy="1706880"/>
          </a:xfrm>
          <a:prstGeom prst="rect">
            <a:avLst/>
          </a:prstGeom>
        </p:spPr>
        <p:txBody>
          <a:bodyPr wrap="square">
            <a:spAutoFit/>
          </a:bodyPr>
          <a:lstStyle/>
          <a:p>
            <a:pPr marL="266700" lvl="1" indent="-182880">
              <a:lnSpc>
                <a:spcPct val="150000"/>
              </a:lnSpc>
              <a:buFont typeface="Wingdings" panose="05000000000000000000" pitchFamily="2" charset="2"/>
              <a:buChar char="n"/>
              <a:defRPr/>
            </a:pPr>
            <a:r>
              <a:rPr lang="zh-CN" altLang="en-US" sz="1400" dirty="0" smtClean="0">
                <a:solidFill>
                  <a:schemeClr val="bg1"/>
                </a:solidFill>
                <a:latin typeface="+mn-lt"/>
                <a:ea typeface="微软雅黑" panose="020B0503020204020204" charset="-122"/>
                <a:cs typeface="Arial" panose="020B0604020202020204" pitchFamily="34" charset="0"/>
              </a:rPr>
              <a:t> </a:t>
            </a:r>
            <a:r>
              <a:rPr lang="en-US" altLang="zh-CN" sz="1400" dirty="0" smtClean="0">
                <a:solidFill>
                  <a:schemeClr val="bg1"/>
                </a:solidFill>
                <a:latin typeface="+mn-lt"/>
                <a:ea typeface="微软雅黑" panose="020B0503020204020204" charset="-122"/>
                <a:cs typeface="Arial" panose="020B0604020202020204" pitchFamily="34" charset="0"/>
              </a:rPr>
              <a:t>Voice dispatch, private call, group call, record and replay..... </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66700" lvl="1" indent="-182880">
              <a:lnSpc>
                <a:spcPct val="150000"/>
              </a:lnSpc>
              <a:buFont typeface="Wingdings" panose="05000000000000000000" pitchFamily="2" charset="2"/>
              <a:buChar char="n"/>
              <a:defRPr/>
            </a:pPr>
            <a:r>
              <a:rPr lang="en-US" altLang="zh-CN" sz="1400" dirty="0" smtClean="0">
                <a:solidFill>
                  <a:schemeClr val="bg1"/>
                </a:solidFill>
                <a:latin typeface="+mn-lt"/>
                <a:ea typeface="微软雅黑" panose="020B0503020204020204" charset="-122"/>
                <a:cs typeface="Arial" panose="020B0604020202020204" pitchFamily="34" charset="0"/>
              </a:rPr>
              <a:t> Location service, user location, group location, track and replay.....</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66700" indent="-182880">
              <a:lnSpc>
                <a:spcPct val="150000"/>
              </a:lnSpc>
              <a:buFont typeface="Wingdings" panose="05000000000000000000" pitchFamily="2" charset="2"/>
              <a:buChar char="n"/>
              <a:defRPr/>
            </a:pPr>
            <a:r>
              <a:rPr lang="zh-CN" altLang="en-US" sz="1400" dirty="0" smtClean="0">
                <a:solidFill>
                  <a:schemeClr val="bg1"/>
                </a:solidFill>
                <a:latin typeface="+mn-lt"/>
                <a:ea typeface="微软雅黑" panose="020B0503020204020204" charset="-122"/>
                <a:cs typeface="Arial" panose="020B0604020202020204" pitchFamily="34" charset="0"/>
              </a:rPr>
              <a:t> </a:t>
            </a:r>
            <a:r>
              <a:rPr lang="en-US" altLang="zh-CN" sz="1400" dirty="0" smtClean="0">
                <a:solidFill>
                  <a:schemeClr val="bg1"/>
                </a:solidFill>
                <a:latin typeface="+mn-lt"/>
                <a:ea typeface="微软雅黑" panose="020B0503020204020204" charset="-122"/>
                <a:cs typeface="Arial" panose="020B0604020202020204" pitchFamily="34" charset="0"/>
              </a:rPr>
              <a:t>Video dispatch, video pull, video distribution, screen record, snapshot, screen capture.....</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66700" indent="-182880">
              <a:lnSpc>
                <a:spcPct val="150000"/>
              </a:lnSpc>
              <a:buFont typeface="Wingdings" panose="05000000000000000000" pitchFamily="2" charset="2"/>
              <a:buChar char="n"/>
              <a:defRPr/>
            </a:pPr>
            <a:r>
              <a:rPr lang="zh-CN" altLang="en-US" sz="1400" dirty="0" smtClean="0">
                <a:solidFill>
                  <a:schemeClr val="bg1"/>
                </a:solidFill>
                <a:latin typeface="+mn-lt"/>
                <a:ea typeface="微软雅黑" panose="020B0503020204020204" charset="-122"/>
                <a:cs typeface="Arial" panose="020B0604020202020204" pitchFamily="34" charset="0"/>
              </a:rPr>
              <a:t> </a:t>
            </a:r>
            <a:r>
              <a:rPr lang="en-US" altLang="zh-CN" sz="1400" dirty="0" smtClean="0">
                <a:solidFill>
                  <a:schemeClr val="bg1"/>
                </a:solidFill>
                <a:latin typeface="+mn-lt"/>
                <a:ea typeface="微软雅黑" panose="020B0503020204020204" charset="-122"/>
                <a:cs typeface="Arial" panose="020B0604020202020204" pitchFamily="34" charset="0"/>
              </a:rPr>
              <a:t>MSG service, SMS/MMS, text message, picture, video, file transmitting.....</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66700" indent="-182880">
              <a:lnSpc>
                <a:spcPct val="150000"/>
              </a:lnSpc>
              <a:buFont typeface="Wingdings" panose="05000000000000000000" pitchFamily="2" charset="2"/>
              <a:buChar char="n"/>
              <a:defRPr/>
            </a:pPr>
            <a:r>
              <a:rPr lang="en-US" altLang="zh-CN" sz="1400" dirty="0" smtClean="0">
                <a:solidFill>
                  <a:schemeClr val="bg1"/>
                </a:solidFill>
                <a:latin typeface="+mn-lt"/>
                <a:ea typeface="微软雅黑" panose="020B0503020204020204" charset="-122"/>
                <a:cs typeface="Arial" panose="020B0604020202020204" pitchFamily="34" charset="0"/>
              </a:rPr>
              <a:t> History, storage service, video record, audio record, local record, electronic fence, multimedia message..... </a:t>
            </a:r>
            <a:endParaRPr lang="en-US" altLang="zh-CN" sz="1400" dirty="0" smtClean="0">
              <a:solidFill>
                <a:schemeClr val="bg1"/>
              </a:solidFill>
              <a:latin typeface="+mn-lt"/>
              <a:ea typeface="微软雅黑" panose="020B0503020204020204" charset="-122"/>
              <a:cs typeface="Arial" panose="020B0604020202020204" pitchFamily="34" charset="0"/>
            </a:endParaRPr>
          </a:p>
        </p:txBody>
      </p:sp>
      <p:pic>
        <p:nvPicPr>
          <p:cNvPr id="14" name="图片 13" descr="F:\00_高达工作\00_MKT国际\项目支持\外交部项目\项目方案\D1.pngD1"/>
          <p:cNvPicPr>
            <a:picLocks noChangeAspect="1"/>
          </p:cNvPicPr>
          <p:nvPr/>
        </p:nvPicPr>
        <p:blipFill>
          <a:blip r:embed="rId1"/>
          <a:srcRect/>
          <a:stretch>
            <a:fillRect/>
          </a:stretch>
        </p:blipFill>
        <p:spPr>
          <a:xfrm>
            <a:off x="524510" y="1398270"/>
            <a:ext cx="2030730" cy="1040130"/>
          </a:xfrm>
          <a:prstGeom prst="rect">
            <a:avLst/>
          </a:prstGeom>
          <a:effectLst>
            <a:outerShdw blurRad="50800" dist="38100" dir="5400000" algn="t" rotWithShape="0">
              <a:prstClr val="black">
                <a:alpha val="40000"/>
              </a:prstClr>
            </a:outerShdw>
          </a:effectLst>
        </p:spPr>
      </p:pic>
      <p:pic>
        <p:nvPicPr>
          <p:cNvPr id="16" name="图片 15" descr="F:\00_高达工作\00_MKT国际\项目支持\外交部项目\项目方案\D2.pngD2"/>
          <p:cNvPicPr>
            <a:picLocks noChangeAspect="1"/>
          </p:cNvPicPr>
          <p:nvPr/>
        </p:nvPicPr>
        <p:blipFill>
          <a:blip r:embed="rId2"/>
          <a:srcRect/>
          <a:stretch>
            <a:fillRect/>
          </a:stretch>
        </p:blipFill>
        <p:spPr>
          <a:xfrm>
            <a:off x="2555240" y="1399540"/>
            <a:ext cx="2030095" cy="1036320"/>
          </a:xfrm>
          <a:prstGeom prst="rect">
            <a:avLst/>
          </a:prstGeom>
          <a:effectLst>
            <a:outerShdw blurRad="50800" dist="38100" dir="5400000" algn="t" rotWithShape="0">
              <a:prstClr val="black">
                <a:alpha val="40000"/>
              </a:prstClr>
            </a:outerShdw>
          </a:effectLst>
        </p:spPr>
      </p:pic>
      <p:pic>
        <p:nvPicPr>
          <p:cNvPr id="17" name="图片 16" descr="F:\00_高达工作\00_MKT国际\项目支持\外交部项目\项目方案\D3.pngD3"/>
          <p:cNvPicPr>
            <a:picLocks noChangeAspect="1"/>
          </p:cNvPicPr>
          <p:nvPr/>
        </p:nvPicPr>
        <p:blipFill>
          <a:blip r:embed="rId3"/>
          <a:srcRect/>
          <a:stretch>
            <a:fillRect/>
          </a:stretch>
        </p:blipFill>
        <p:spPr>
          <a:xfrm>
            <a:off x="4585335" y="1403985"/>
            <a:ext cx="2029460" cy="1026795"/>
          </a:xfrm>
          <a:prstGeom prst="rect">
            <a:avLst/>
          </a:prstGeom>
          <a:effectLst>
            <a:outerShdw blurRad="50800" dist="38100" dir="5400000" algn="t" rotWithShape="0">
              <a:prstClr val="black">
                <a:alpha val="40000"/>
              </a:prstClr>
            </a:outerShdw>
          </a:effectLst>
        </p:spPr>
      </p:pic>
      <p:pic>
        <p:nvPicPr>
          <p:cNvPr id="18" name="图片 17" descr="F:\00_高达工作\00_MKT国际\项目支持\外交部项目\项目方案\D4.pngD4"/>
          <p:cNvPicPr>
            <a:picLocks noChangeAspect="1"/>
          </p:cNvPicPr>
          <p:nvPr/>
        </p:nvPicPr>
        <p:blipFill>
          <a:blip r:embed="rId4"/>
          <a:srcRect/>
          <a:stretch>
            <a:fillRect/>
          </a:stretch>
        </p:blipFill>
        <p:spPr>
          <a:xfrm>
            <a:off x="6614795" y="1399858"/>
            <a:ext cx="2031365" cy="1036955"/>
          </a:xfrm>
          <a:prstGeom prst="rect">
            <a:avLst/>
          </a:prstGeom>
          <a:effectLst>
            <a:outerShdw blurRad="50800" dist="38100" dir="5400000" algn="t" rotWithShape="0">
              <a:prstClr val="black">
                <a:alpha val="40000"/>
              </a:prstClr>
            </a:outerShdw>
          </a:effectLst>
        </p:spPr>
      </p:pic>
      <p:sp>
        <p:nvSpPr>
          <p:cNvPr id="2" name="矩形 1"/>
          <p:cNvSpPr/>
          <p:nvPr/>
        </p:nvSpPr>
        <p:spPr bwMode="auto">
          <a:xfrm>
            <a:off x="6615430" y="1118235"/>
            <a:ext cx="2030730" cy="165100"/>
          </a:xfrm>
          <a:prstGeom prst="rect">
            <a:avLst/>
          </a:prstGeom>
          <a:solidFill>
            <a:srgbClr val="C000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none" lIns="67500" tIns="35100" rIns="67500" bIns="35100" numCol="1" rtlCol="0" anchor="ctr" anchorCtr="0" compatLnSpc="1"/>
          <a:p>
            <a:pPr marL="0" marR="0" indent="0" algn="ctr" defTabSz="914400" rtl="0" eaLnBrk="0" fontAlgn="base" latinLnBrk="0" hangingPunct="0">
              <a:lnSpc>
                <a:spcPct val="100000"/>
              </a:lnSpc>
              <a:spcBef>
                <a:spcPct val="0"/>
              </a:spcBef>
              <a:spcAft>
                <a:spcPct val="0"/>
              </a:spcAft>
              <a:buClrTx/>
              <a:buSzTx/>
              <a:buFontTx/>
              <a:buNone/>
            </a:pPr>
            <a:r>
              <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rPr>
              <a:t>MSG Service</a:t>
            </a:r>
            <a:endParaRPr kumimoji="1" lang="en-US" altLang="zh-CN" sz="1200" b="0" i="0" u="none" strike="noStrike" cap="none" normalizeH="0" baseline="0" dirty="0" smtClean="0">
              <a:ln>
                <a:noFill/>
              </a:ln>
              <a:solidFill>
                <a:schemeClr val="bg1"/>
              </a:solidFill>
              <a:effectLst/>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9438" y="-76102"/>
            <a:ext cx="6144216" cy="1115297"/>
          </a:xfrm>
        </p:spPr>
        <p:txBody>
          <a:bodyPr vert="horz" lIns="68580" tIns="34290" rIns="68580" bIns="34290" rtlCol="0" anchor="ctr">
            <a:normAutofit/>
          </a:bodyPr>
          <a:lstStyle/>
          <a:p>
            <a:pPr algn="l"/>
            <a:r>
              <a:rPr lang="en-US" altLang="zh-CN" sz="2800" b="1">
                <a:solidFill>
                  <a:srgbClr val="25C6FF"/>
                </a:solidFill>
                <a:latin typeface="+mj-lt"/>
                <a:ea typeface="微软雅黑" panose="020B0503020204020204" charset="-122"/>
              </a:rPr>
              <a:t>Video Backhaul</a:t>
            </a:r>
            <a:endParaRPr lang="en-US" altLang="zh-CN" sz="2800" b="1">
              <a:solidFill>
                <a:srgbClr val="25C6FF"/>
              </a:solidFill>
              <a:latin typeface="+mj-lt"/>
              <a:ea typeface="微软雅黑" panose="020B0503020204020204" charset="-122"/>
            </a:endParaRPr>
          </a:p>
        </p:txBody>
      </p:sp>
      <p:pic>
        <p:nvPicPr>
          <p:cNvPr id="16" name="图片 15" descr="用户接收用户推送视频.png"/>
          <p:cNvPicPr>
            <a:picLocks noChangeAspect="1"/>
          </p:cNvPicPr>
          <p:nvPr/>
        </p:nvPicPr>
        <p:blipFill>
          <a:blip r:embed="rId1"/>
          <a:stretch>
            <a:fillRect/>
          </a:stretch>
        </p:blipFill>
        <p:spPr>
          <a:xfrm>
            <a:off x="6428053" y="1096911"/>
            <a:ext cx="1076623" cy="1794372"/>
          </a:xfrm>
          <a:prstGeom prst="rect">
            <a:avLst/>
          </a:prstGeom>
        </p:spPr>
      </p:pic>
      <p:sp>
        <p:nvSpPr>
          <p:cNvPr id="17" name="右箭头 16"/>
          <p:cNvSpPr/>
          <p:nvPr/>
        </p:nvSpPr>
        <p:spPr>
          <a:xfrm rot="10800000">
            <a:off x="5572125" y="1671955"/>
            <a:ext cx="673735" cy="6438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chemeClr val="bg1"/>
              </a:solidFill>
              <a:ea typeface="微软雅黑" panose="020B0503020204020204" charset="-122"/>
            </a:endParaRPr>
          </a:p>
        </p:txBody>
      </p:sp>
      <p:sp>
        <p:nvSpPr>
          <p:cNvPr id="18" name="TextBox 11"/>
          <p:cNvSpPr txBox="1">
            <a:spLocks noChangeArrowheads="1"/>
          </p:cNvSpPr>
          <p:nvPr/>
        </p:nvSpPr>
        <p:spPr bwMode="auto">
          <a:xfrm>
            <a:off x="5531485" y="1856105"/>
            <a:ext cx="794385" cy="275590"/>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rPr>
              <a:t>Backhaul</a:t>
            </a:r>
            <a:endParaRPr lang="en-US" altLang="zh-CN" sz="1200" dirty="0" smtClean="0">
              <a:solidFill>
                <a:schemeClr val="bg1"/>
              </a:solidFill>
              <a:latin typeface="+mn-lt"/>
              <a:ea typeface="微软雅黑" panose="020B0503020204020204" charset="-122"/>
            </a:endParaRPr>
          </a:p>
        </p:txBody>
      </p:sp>
      <p:sp>
        <p:nvSpPr>
          <p:cNvPr id="19" name="TextBox 5"/>
          <p:cNvSpPr txBox="1">
            <a:spLocks noChangeArrowheads="1"/>
          </p:cNvSpPr>
          <p:nvPr/>
        </p:nvSpPr>
        <p:spPr bwMode="auto">
          <a:xfrm>
            <a:off x="6116320" y="2947035"/>
            <a:ext cx="1699895" cy="275590"/>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rPr>
              <a:t>Pull-up by dispatcher</a:t>
            </a:r>
            <a:endParaRPr lang="en-US" altLang="zh-CN" sz="1200" dirty="0" smtClean="0">
              <a:solidFill>
                <a:schemeClr val="bg1"/>
              </a:solidFill>
              <a:latin typeface="+mn-lt"/>
              <a:ea typeface="微软雅黑" panose="020B0503020204020204" charset="-122"/>
            </a:endParaRPr>
          </a:p>
        </p:txBody>
      </p:sp>
      <p:sp>
        <p:nvSpPr>
          <p:cNvPr id="14" name="矩形 13"/>
          <p:cNvSpPr/>
          <p:nvPr/>
        </p:nvSpPr>
        <p:spPr>
          <a:xfrm>
            <a:off x="474980" y="3439160"/>
            <a:ext cx="8193405" cy="1214755"/>
          </a:xfrm>
          <a:prstGeom prst="rect">
            <a:avLst/>
          </a:prstGeom>
        </p:spPr>
        <p:txBody>
          <a:bodyPr wrap="square">
            <a:spAutoFit/>
          </a:bodyPr>
          <a:lstStyle/>
          <a:p>
            <a:pPr marL="12700" lvl="1" indent="-171450">
              <a:lnSpc>
                <a:spcPct val="150000"/>
              </a:lnSpc>
              <a:spcBef>
                <a:spcPts val="600"/>
              </a:spcBef>
              <a:buClr>
                <a:srgbClr val="FFFFFF"/>
              </a:buClr>
              <a:buSzPct val="80000"/>
              <a:buFont typeface="Wingdings" panose="05000000000000000000" charset="0"/>
              <a:buChar char="n"/>
              <a:defRPr/>
            </a:pPr>
            <a:r>
              <a:rPr lang="en-US" altLang="zh-CN" sz="1400" dirty="0" smtClean="0">
                <a:solidFill>
                  <a:schemeClr val="bg1"/>
                </a:solidFill>
                <a:latin typeface="+mn-lt"/>
                <a:ea typeface="微软雅黑" panose="020B0503020204020204" charset="-122"/>
              </a:rPr>
              <a:t>Video backhaul means a one-way video session initiated by the radio or dispatcher.</a:t>
            </a:r>
            <a:endParaRPr lang="en-US" altLang="zh-CN" sz="1400" dirty="0" smtClean="0">
              <a:solidFill>
                <a:schemeClr val="bg1"/>
              </a:solidFill>
              <a:latin typeface="+mn-lt"/>
              <a:ea typeface="微软雅黑" panose="020B0503020204020204" charset="-122"/>
            </a:endParaRPr>
          </a:p>
          <a:p>
            <a:pPr marL="12700" lvl="1" indent="-171450">
              <a:lnSpc>
                <a:spcPct val="150000"/>
              </a:lnSpc>
              <a:spcBef>
                <a:spcPts val="600"/>
              </a:spcBef>
              <a:buClr>
                <a:srgbClr val="FFFFFF"/>
              </a:buClr>
              <a:buSzPct val="80000"/>
              <a:buFont typeface="Wingdings" panose="05000000000000000000" charset="0"/>
              <a:buChar char="n"/>
              <a:defRPr/>
            </a:pPr>
            <a:r>
              <a:rPr lang="en-US" altLang="zh-CN" sz="1400" dirty="0" smtClean="0">
                <a:solidFill>
                  <a:schemeClr val="bg1"/>
                </a:solidFill>
                <a:latin typeface="+mn-lt"/>
                <a:ea typeface="微软雅黑" panose="020B0503020204020204" charset="-122"/>
              </a:rPr>
              <a:t>Dispatcher video pull-up means pulling the video of the specified radio or camera to the dispatch console.</a:t>
            </a:r>
            <a:endParaRPr lang="en-US" altLang="zh-CN" sz="1400" dirty="0" smtClean="0">
              <a:solidFill>
                <a:schemeClr val="bg1"/>
              </a:solidFill>
              <a:latin typeface="+mn-lt"/>
              <a:ea typeface="微软雅黑" panose="020B0503020204020204" charset="-122"/>
            </a:endParaRPr>
          </a:p>
          <a:p>
            <a:pPr marL="12700" lvl="1" indent="-171450">
              <a:lnSpc>
                <a:spcPct val="150000"/>
              </a:lnSpc>
              <a:spcBef>
                <a:spcPts val="600"/>
              </a:spcBef>
              <a:buClr>
                <a:srgbClr val="FFFFFF"/>
              </a:buClr>
              <a:buSzPct val="80000"/>
              <a:buFont typeface="Wingdings" panose="05000000000000000000" charset="0"/>
              <a:buChar char="n"/>
              <a:defRPr/>
            </a:pPr>
            <a:r>
              <a:rPr lang="en-US" altLang="zh-CN" sz="1400" dirty="0" smtClean="0">
                <a:solidFill>
                  <a:schemeClr val="bg1"/>
                </a:solidFill>
                <a:latin typeface="+mn-lt"/>
                <a:ea typeface="微软雅黑" panose="020B0503020204020204" charset="-122"/>
              </a:rPr>
              <a:t>Radio video pull-down refers to the radio may pull video from other radios or cameras.</a:t>
            </a:r>
            <a:endParaRPr lang="en-US" altLang="zh-CN" sz="1400" dirty="0" smtClean="0">
              <a:solidFill>
                <a:schemeClr val="bg1"/>
              </a:solidFill>
              <a:latin typeface="+mn-lt"/>
              <a:ea typeface="微软雅黑" panose="020B0503020204020204" charset="-122"/>
            </a:endParaRPr>
          </a:p>
        </p:txBody>
      </p:sp>
      <p:pic>
        <p:nvPicPr>
          <p:cNvPr id="8" name="图片 7" descr="F:\00_高达工作\00_MKT国际\项目支持\外交部项目\项目方案\D3.pngD3"/>
          <p:cNvPicPr>
            <a:picLocks noChangeAspect="1"/>
          </p:cNvPicPr>
          <p:nvPr/>
        </p:nvPicPr>
        <p:blipFill>
          <a:blip r:embed="rId2"/>
          <a:srcRect/>
          <a:stretch>
            <a:fillRect/>
          </a:stretch>
        </p:blipFill>
        <p:spPr>
          <a:xfrm>
            <a:off x="1076325" y="1096645"/>
            <a:ext cx="4200525" cy="21259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49438" y="-76102"/>
            <a:ext cx="6144216" cy="1115297"/>
          </a:xfrm>
        </p:spPr>
        <p:txBody>
          <a:bodyPr vert="horz" lIns="68580" tIns="34290" rIns="68580" bIns="34290" rtlCol="0" anchor="ctr">
            <a:normAutofit/>
          </a:bodyPr>
          <a:lstStyle/>
          <a:p>
            <a:pPr algn="l"/>
            <a:r>
              <a:rPr lang="en-US" altLang="zh-CN" sz="2800" b="1">
                <a:solidFill>
                  <a:srgbClr val="25C6FF"/>
                </a:solidFill>
                <a:latin typeface="+mj-lt"/>
                <a:ea typeface="微软雅黑" panose="020B0503020204020204" charset="-122"/>
              </a:rPr>
              <a:t>Video Push</a:t>
            </a:r>
            <a:endParaRPr lang="en-US" altLang="zh-CN" sz="2800" b="1">
              <a:solidFill>
                <a:srgbClr val="25C6FF"/>
              </a:solidFill>
              <a:latin typeface="+mj-lt"/>
              <a:ea typeface="微软雅黑" panose="020B0503020204020204" charset="-122"/>
            </a:endParaRPr>
          </a:p>
        </p:txBody>
      </p:sp>
      <p:sp>
        <p:nvSpPr>
          <p:cNvPr id="5" name="TextBox 5"/>
          <p:cNvSpPr txBox="1">
            <a:spLocks noChangeArrowheads="1"/>
          </p:cNvSpPr>
          <p:nvPr/>
        </p:nvSpPr>
        <p:spPr bwMode="auto">
          <a:xfrm>
            <a:off x="949960" y="2848610"/>
            <a:ext cx="1600835" cy="460375"/>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rPr>
              <a:t>Real-time video push from the radio</a:t>
            </a:r>
            <a:endParaRPr lang="en-US" altLang="zh-CN" sz="1200" dirty="0" smtClean="0">
              <a:solidFill>
                <a:schemeClr val="bg1"/>
              </a:solidFill>
              <a:latin typeface="+mn-lt"/>
              <a:ea typeface="微软雅黑" panose="020B0503020204020204" charset="-122"/>
            </a:endParaRPr>
          </a:p>
        </p:txBody>
      </p:sp>
      <p:sp>
        <p:nvSpPr>
          <p:cNvPr id="6" name="右箭头 5"/>
          <p:cNvSpPr/>
          <p:nvPr/>
        </p:nvSpPr>
        <p:spPr>
          <a:xfrm>
            <a:off x="2786380" y="1565910"/>
            <a:ext cx="718185" cy="7766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chemeClr val="bg1"/>
              </a:solidFill>
              <a:ea typeface="微软雅黑" panose="020B0503020204020204" charset="-122"/>
            </a:endParaRPr>
          </a:p>
        </p:txBody>
      </p:sp>
      <p:sp>
        <p:nvSpPr>
          <p:cNvPr id="7" name="TextBox 11"/>
          <p:cNvSpPr txBox="1">
            <a:spLocks noChangeArrowheads="1"/>
          </p:cNvSpPr>
          <p:nvPr/>
        </p:nvSpPr>
        <p:spPr bwMode="auto">
          <a:xfrm>
            <a:off x="2787015" y="1816735"/>
            <a:ext cx="718185" cy="275590"/>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rPr>
              <a:t>Push</a:t>
            </a:r>
            <a:endParaRPr lang="en-US" altLang="zh-CN" sz="1200" dirty="0" smtClean="0">
              <a:solidFill>
                <a:schemeClr val="bg1"/>
              </a:solidFill>
              <a:latin typeface="+mn-lt"/>
              <a:ea typeface="微软雅黑" panose="020B0503020204020204" charset="-122"/>
            </a:endParaRPr>
          </a:p>
        </p:txBody>
      </p:sp>
      <p:pic>
        <p:nvPicPr>
          <p:cNvPr id="23" name="图片 22" descr="用户推送至调度台.png"/>
          <p:cNvPicPr>
            <a:picLocks noChangeAspect="1"/>
          </p:cNvPicPr>
          <p:nvPr/>
        </p:nvPicPr>
        <p:blipFill>
          <a:blip r:embed="rId1"/>
          <a:stretch>
            <a:fillRect/>
          </a:stretch>
        </p:blipFill>
        <p:spPr>
          <a:xfrm>
            <a:off x="1213800" y="1059187"/>
            <a:ext cx="1073732" cy="1789554"/>
          </a:xfrm>
          <a:prstGeom prst="rect">
            <a:avLst/>
          </a:prstGeom>
        </p:spPr>
      </p:pic>
      <p:sp>
        <p:nvSpPr>
          <p:cNvPr id="14" name="矩形 13"/>
          <p:cNvSpPr/>
          <p:nvPr/>
        </p:nvSpPr>
        <p:spPr>
          <a:xfrm>
            <a:off x="1213485" y="3578225"/>
            <a:ext cx="7096125" cy="814705"/>
          </a:xfrm>
          <a:prstGeom prst="rect">
            <a:avLst/>
          </a:prstGeom>
        </p:spPr>
        <p:txBody>
          <a:bodyPr wrap="square">
            <a:spAutoFit/>
          </a:bodyPr>
          <a:lstStyle/>
          <a:p>
            <a:pPr marL="12700" lvl="1" indent="-171450">
              <a:lnSpc>
                <a:spcPct val="150000"/>
              </a:lnSpc>
              <a:spcBef>
                <a:spcPts val="600"/>
              </a:spcBef>
              <a:buClr>
                <a:srgbClr val="FFFFFF"/>
              </a:buClr>
              <a:buSzPct val="80000"/>
              <a:buFont typeface="Wingdings" panose="05000000000000000000" charset="0"/>
              <a:buChar char="n"/>
              <a:defRPr/>
            </a:pPr>
            <a:r>
              <a:rPr lang="zh-CN" altLang="en-US" sz="1400" dirty="0" smtClean="0">
                <a:solidFill>
                  <a:schemeClr val="bg1"/>
                </a:solidFill>
                <a:latin typeface="+mn-lt"/>
                <a:ea typeface="微软雅黑" panose="020B0503020204020204" charset="-122"/>
              </a:rPr>
              <a:t> </a:t>
            </a:r>
            <a:r>
              <a:rPr lang="en-US" altLang="zh-CN" sz="1400" dirty="0" smtClean="0">
                <a:solidFill>
                  <a:schemeClr val="bg1"/>
                </a:solidFill>
                <a:latin typeface="+mn-lt"/>
                <a:ea typeface="微软雅黑" panose="020B0503020204020204" charset="-122"/>
              </a:rPr>
              <a:t>The video push service is initiated by radio.</a:t>
            </a:r>
            <a:endParaRPr lang="en-US" altLang="zh-CN" sz="1400" dirty="0" smtClean="0">
              <a:solidFill>
                <a:schemeClr val="bg1"/>
              </a:solidFill>
              <a:latin typeface="+mn-lt"/>
              <a:ea typeface="微软雅黑" panose="020B0503020204020204" charset="-122"/>
            </a:endParaRPr>
          </a:p>
          <a:p>
            <a:pPr marL="12700" lvl="1" indent="-171450">
              <a:lnSpc>
                <a:spcPct val="150000"/>
              </a:lnSpc>
              <a:spcBef>
                <a:spcPts val="600"/>
              </a:spcBef>
              <a:buClr>
                <a:srgbClr val="FFFFFF"/>
              </a:buClr>
              <a:buSzPct val="80000"/>
              <a:buFont typeface="Wingdings" panose="05000000000000000000" charset="0"/>
              <a:buChar char="n"/>
              <a:defRPr/>
            </a:pPr>
            <a:r>
              <a:rPr lang="en-US" altLang="zh-CN" sz="1400" dirty="0" smtClean="0">
                <a:solidFill>
                  <a:schemeClr val="bg1"/>
                </a:solidFill>
                <a:latin typeface="+mn-lt"/>
                <a:ea typeface="微软雅黑" panose="020B0503020204020204" charset="-122"/>
              </a:rPr>
              <a:t>A radio can push its local real-time video to other radios, dispatch console and groups.</a:t>
            </a:r>
            <a:endParaRPr lang="en-US" altLang="zh-CN" sz="1400" dirty="0" smtClean="0">
              <a:solidFill>
                <a:schemeClr val="bg1"/>
              </a:solidFill>
              <a:latin typeface="+mn-lt"/>
              <a:ea typeface="微软雅黑" panose="020B0503020204020204" charset="-122"/>
            </a:endParaRPr>
          </a:p>
        </p:txBody>
      </p:sp>
      <p:pic>
        <p:nvPicPr>
          <p:cNvPr id="8" name="图片 7" descr="F:\00_高达工作\00_MKT国际\项目支持\外交部项目\项目方案\D3.pngD3"/>
          <p:cNvPicPr>
            <a:picLocks noChangeAspect="1"/>
          </p:cNvPicPr>
          <p:nvPr/>
        </p:nvPicPr>
        <p:blipFill>
          <a:blip r:embed="rId2"/>
          <a:srcRect/>
          <a:stretch>
            <a:fillRect/>
          </a:stretch>
        </p:blipFill>
        <p:spPr>
          <a:xfrm>
            <a:off x="3898265" y="1141095"/>
            <a:ext cx="4200525" cy="21259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139700" y="2838450"/>
            <a:ext cx="1473835" cy="460375"/>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cs typeface="Arial" panose="020B0604020202020204" pitchFamily="34" charset="0"/>
              </a:rPr>
              <a:t>Real-time video push from the radio</a:t>
            </a:r>
            <a:endParaRPr lang="en-US" altLang="zh-CN" sz="1200" dirty="0" smtClean="0">
              <a:solidFill>
                <a:schemeClr val="bg1"/>
              </a:solidFill>
              <a:latin typeface="+mn-lt"/>
              <a:ea typeface="微软雅黑" panose="020B0503020204020204" charset="-122"/>
              <a:cs typeface="Arial" panose="020B0604020202020204" pitchFamily="34" charset="0"/>
            </a:endParaRPr>
          </a:p>
        </p:txBody>
      </p:sp>
      <p:sp>
        <p:nvSpPr>
          <p:cNvPr id="6" name="右箭头 5"/>
          <p:cNvSpPr/>
          <p:nvPr/>
        </p:nvSpPr>
        <p:spPr>
          <a:xfrm>
            <a:off x="1430020" y="1612265"/>
            <a:ext cx="941705" cy="77660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chemeClr val="bg1"/>
              </a:solidFill>
              <a:ea typeface="微软雅黑" panose="020B0503020204020204" charset="-122"/>
              <a:cs typeface="Arial" panose="020B0604020202020204" pitchFamily="34" charset="0"/>
            </a:endParaRPr>
          </a:p>
        </p:txBody>
      </p:sp>
      <p:sp>
        <p:nvSpPr>
          <p:cNvPr id="7" name="TextBox 11"/>
          <p:cNvSpPr txBox="1">
            <a:spLocks noChangeArrowheads="1"/>
          </p:cNvSpPr>
          <p:nvPr/>
        </p:nvSpPr>
        <p:spPr bwMode="auto">
          <a:xfrm>
            <a:off x="1429385" y="1865630"/>
            <a:ext cx="942340" cy="275590"/>
          </a:xfrm>
          <a:prstGeom prst="rect">
            <a:avLst/>
          </a:prstGeom>
          <a:noFill/>
          <a:ln w="9525">
            <a:noFill/>
            <a:miter lim="800000"/>
          </a:ln>
        </p:spPr>
        <p:txBody>
          <a:bodyPr wrap="square">
            <a:spAutoFit/>
          </a:bodyPr>
          <a:lstStyle/>
          <a:p>
            <a:pPr algn="ctr"/>
            <a:r>
              <a:rPr lang="en-US" altLang="zh-CN" sz="1200" dirty="0" smtClean="0">
                <a:solidFill>
                  <a:schemeClr val="bg1"/>
                </a:solidFill>
                <a:latin typeface="+mn-lt"/>
                <a:ea typeface="微软雅黑" panose="020B0503020204020204" charset="-122"/>
                <a:cs typeface="Arial" panose="020B0604020202020204" pitchFamily="34" charset="0"/>
              </a:rPr>
              <a:t>Push</a:t>
            </a:r>
            <a:endParaRPr lang="en-US" altLang="zh-CN" sz="1200" dirty="0" smtClean="0">
              <a:solidFill>
                <a:schemeClr val="bg1"/>
              </a:solidFill>
              <a:latin typeface="+mn-lt"/>
              <a:ea typeface="微软雅黑" panose="020B0503020204020204" charset="-122"/>
              <a:cs typeface="Arial" panose="020B0604020202020204" pitchFamily="34" charset="0"/>
            </a:endParaRPr>
          </a:p>
        </p:txBody>
      </p:sp>
      <p:sp>
        <p:nvSpPr>
          <p:cNvPr id="15" name="右箭头 14"/>
          <p:cNvSpPr/>
          <p:nvPr/>
        </p:nvSpPr>
        <p:spPr>
          <a:xfrm>
            <a:off x="7382510" y="1196975"/>
            <a:ext cx="823595" cy="428625"/>
          </a:xfrm>
          <a:prstGeom prst="rightArrow">
            <a:avLst>
              <a:gd name="adj1" fmla="val 50000"/>
              <a:gd name="adj2" fmla="val 431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800" dirty="0" smtClean="0">
                <a:solidFill>
                  <a:schemeClr val="bg1"/>
                </a:solidFill>
                <a:ea typeface="微软雅黑" panose="020B0503020204020204" charset="-122"/>
                <a:cs typeface="Arial" panose="020B0604020202020204" pitchFamily="34" charset="0"/>
              </a:rPr>
              <a:t>Distribution</a:t>
            </a:r>
            <a:endParaRPr lang="en-US" altLang="zh-CN" sz="800" dirty="0" smtClean="0">
              <a:solidFill>
                <a:schemeClr val="bg1"/>
              </a:solidFill>
              <a:ea typeface="微软雅黑" panose="020B0503020204020204" charset="-122"/>
              <a:cs typeface="Arial" panose="020B0604020202020204" pitchFamily="34" charset="0"/>
            </a:endParaRPr>
          </a:p>
        </p:txBody>
      </p:sp>
      <p:pic>
        <p:nvPicPr>
          <p:cNvPr id="23" name="图片 22" descr="用户推送至调度台.png"/>
          <p:cNvPicPr>
            <a:picLocks noChangeAspect="1"/>
          </p:cNvPicPr>
          <p:nvPr/>
        </p:nvPicPr>
        <p:blipFill>
          <a:blip r:embed="rId1"/>
          <a:stretch>
            <a:fillRect/>
          </a:stretch>
        </p:blipFill>
        <p:spPr>
          <a:xfrm>
            <a:off x="349288" y="1196890"/>
            <a:ext cx="964252" cy="1607087"/>
          </a:xfrm>
          <a:prstGeom prst="rect">
            <a:avLst/>
          </a:prstGeom>
        </p:spPr>
      </p:pic>
      <p:sp>
        <p:nvSpPr>
          <p:cNvPr id="17" name="矩形 16"/>
          <p:cNvSpPr/>
          <p:nvPr/>
        </p:nvSpPr>
        <p:spPr>
          <a:xfrm>
            <a:off x="942340" y="3707130"/>
            <a:ext cx="6993255" cy="1060450"/>
          </a:xfrm>
          <a:prstGeom prst="rect">
            <a:avLst/>
          </a:prstGeom>
        </p:spPr>
        <p:txBody>
          <a:bodyPr wrap="square">
            <a:spAutoFit/>
          </a:bodyPr>
          <a:lstStyle/>
          <a:p>
            <a:pPr marL="0" lvl="1" indent="0">
              <a:lnSpc>
                <a:spcPct val="150000"/>
              </a:lnSpc>
              <a:spcBef>
                <a:spcPts val="600"/>
              </a:spcBef>
              <a:buClr>
                <a:srgbClr val="FFFFFF"/>
              </a:buClr>
              <a:buSzPct val="80000"/>
              <a:buFont typeface="Wingdings" panose="05000000000000000000" charset="0"/>
              <a:buChar char="n"/>
              <a:defRPr/>
            </a:pPr>
            <a:r>
              <a:rPr lang="en-US" altLang="zh-CN" sz="1400" dirty="0" smtClean="0">
                <a:solidFill>
                  <a:schemeClr val="bg1"/>
                </a:solidFill>
                <a:latin typeface="+mn-lt"/>
                <a:ea typeface="微软雅黑" panose="020B0503020204020204" charset="-122"/>
                <a:cs typeface="Arial" panose="020B0604020202020204" pitchFamily="34" charset="0"/>
              </a:rPr>
              <a:t> A dispatcher can forward the received video to other dispatch consoles or handheld radios, or send the video to the TV wall, achieving cooperative video dispatch of multiple dispatch consoles and video users.</a:t>
            </a:r>
            <a:endParaRPr lang="en-US" altLang="zh-CN" sz="1400" dirty="0" smtClean="0">
              <a:solidFill>
                <a:schemeClr val="bg1"/>
              </a:solidFill>
              <a:latin typeface="+mn-lt"/>
              <a:ea typeface="微软雅黑" panose="020B0503020204020204" charset="-122"/>
              <a:cs typeface="Arial" panose="020B0604020202020204" pitchFamily="34" charset="0"/>
            </a:endParaRPr>
          </a:p>
        </p:txBody>
      </p:sp>
      <p:pic>
        <p:nvPicPr>
          <p:cNvPr id="9" name="图片 8" descr="F:\00_高达工作\00_MKT国际\产品支持\eChat\e700\e700_echat_20190213.pnge700_echat_20190213"/>
          <p:cNvPicPr>
            <a:picLocks noChangeAspect="1"/>
          </p:cNvPicPr>
          <p:nvPr/>
        </p:nvPicPr>
        <p:blipFill>
          <a:blip r:embed="rId2"/>
          <a:srcRect/>
          <a:stretch>
            <a:fillRect/>
          </a:stretch>
        </p:blipFill>
        <p:spPr>
          <a:xfrm>
            <a:off x="8136890" y="707390"/>
            <a:ext cx="675005" cy="1096645"/>
          </a:xfrm>
          <a:prstGeom prst="rect">
            <a:avLst/>
          </a:prstGeom>
        </p:spPr>
      </p:pic>
      <p:pic>
        <p:nvPicPr>
          <p:cNvPr id="2" name="图片 1" descr="F:\00_高达工作\00_MKT国际\产品支持\eChat\e700\e700_echat_20190213.pnge700_echat_20190213"/>
          <p:cNvPicPr>
            <a:picLocks noChangeAspect="1"/>
          </p:cNvPicPr>
          <p:nvPr/>
        </p:nvPicPr>
        <p:blipFill>
          <a:blip r:embed="rId2"/>
          <a:srcRect/>
          <a:stretch>
            <a:fillRect/>
          </a:stretch>
        </p:blipFill>
        <p:spPr>
          <a:xfrm>
            <a:off x="8136890" y="1625600"/>
            <a:ext cx="675005" cy="1096645"/>
          </a:xfrm>
          <a:prstGeom prst="rect">
            <a:avLst/>
          </a:prstGeom>
        </p:spPr>
      </p:pic>
      <p:pic>
        <p:nvPicPr>
          <p:cNvPr id="4" name="图片 3" descr="F:\00_高达工作\00_MKT国际\产品支持\eChat\e700\e700_echat_20190213.pnge700_echat_20190213"/>
          <p:cNvPicPr>
            <a:picLocks noChangeAspect="1"/>
          </p:cNvPicPr>
          <p:nvPr/>
        </p:nvPicPr>
        <p:blipFill>
          <a:blip r:embed="rId2"/>
          <a:srcRect/>
          <a:stretch>
            <a:fillRect/>
          </a:stretch>
        </p:blipFill>
        <p:spPr>
          <a:xfrm>
            <a:off x="8136890" y="2610485"/>
            <a:ext cx="675005" cy="1096645"/>
          </a:xfrm>
          <a:prstGeom prst="rect">
            <a:avLst/>
          </a:prstGeom>
        </p:spPr>
      </p:pic>
      <p:pic>
        <p:nvPicPr>
          <p:cNvPr id="8" name="图片 7" descr="F:\00_高达工作\00_MKT国际\项目支持\外交部项目\项目方案\D3.pngD3"/>
          <p:cNvPicPr>
            <a:picLocks noChangeAspect="1"/>
          </p:cNvPicPr>
          <p:nvPr/>
        </p:nvPicPr>
        <p:blipFill>
          <a:blip r:embed="rId3"/>
          <a:srcRect/>
          <a:stretch>
            <a:fillRect/>
          </a:stretch>
        </p:blipFill>
        <p:spPr>
          <a:xfrm>
            <a:off x="2472690" y="1061085"/>
            <a:ext cx="4857750" cy="2458720"/>
          </a:xfrm>
          <a:prstGeom prst="rect">
            <a:avLst/>
          </a:prstGeom>
          <a:effectLst>
            <a:outerShdw blurRad="50800" dist="38100" dir="5400000" algn="t" rotWithShape="0">
              <a:prstClr val="black">
                <a:alpha val="40000"/>
              </a:prstClr>
            </a:outerShdw>
          </a:effectLst>
        </p:spPr>
      </p:pic>
      <p:sp>
        <p:nvSpPr>
          <p:cNvPr id="10" name="右箭头 9"/>
          <p:cNvSpPr/>
          <p:nvPr/>
        </p:nvSpPr>
        <p:spPr>
          <a:xfrm>
            <a:off x="7382510" y="2015490"/>
            <a:ext cx="823595" cy="428625"/>
          </a:xfrm>
          <a:prstGeom prst="rightArrow">
            <a:avLst>
              <a:gd name="adj1" fmla="val 50000"/>
              <a:gd name="adj2" fmla="val 431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en-US" altLang="zh-CN" sz="800" dirty="0" smtClean="0">
                <a:solidFill>
                  <a:schemeClr val="bg1"/>
                </a:solidFill>
                <a:ea typeface="微软雅黑" panose="020B0503020204020204" charset="-122"/>
                <a:cs typeface="Arial" panose="020B0604020202020204" pitchFamily="34" charset="0"/>
              </a:rPr>
              <a:t>Distribution</a:t>
            </a:r>
            <a:endParaRPr lang="en-US" altLang="zh-CN" sz="800" dirty="0" smtClean="0">
              <a:solidFill>
                <a:schemeClr val="bg1"/>
              </a:solidFill>
              <a:ea typeface="微软雅黑" panose="020B0503020204020204" charset="-122"/>
              <a:cs typeface="Arial" panose="020B0604020202020204" pitchFamily="34" charset="0"/>
            </a:endParaRPr>
          </a:p>
        </p:txBody>
      </p:sp>
      <p:sp>
        <p:nvSpPr>
          <p:cNvPr id="11" name="右箭头 10"/>
          <p:cNvSpPr/>
          <p:nvPr/>
        </p:nvSpPr>
        <p:spPr>
          <a:xfrm>
            <a:off x="7382510" y="2944495"/>
            <a:ext cx="823595" cy="428625"/>
          </a:xfrm>
          <a:prstGeom prst="rightArrow">
            <a:avLst>
              <a:gd name="adj1" fmla="val 50000"/>
              <a:gd name="adj2" fmla="val 4314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r>
              <a:rPr lang="en-US" altLang="zh-CN" sz="800" dirty="0" smtClean="0">
                <a:solidFill>
                  <a:schemeClr val="bg1"/>
                </a:solidFill>
                <a:ea typeface="微软雅黑" panose="020B0503020204020204" charset="-122"/>
                <a:cs typeface="Arial" panose="020B0604020202020204" pitchFamily="34" charset="0"/>
              </a:rPr>
              <a:t>Distribution</a:t>
            </a:r>
            <a:endParaRPr lang="en-US" altLang="zh-CN" sz="800" dirty="0" smtClean="0">
              <a:solidFill>
                <a:schemeClr val="bg1"/>
              </a:solidFill>
              <a:ea typeface="微软雅黑" panose="020B0503020204020204" charset="-122"/>
              <a:cs typeface="Arial" panose="020B0604020202020204" pitchFamily="34" charset="0"/>
            </a:endParaRPr>
          </a:p>
        </p:txBody>
      </p:sp>
      <p:sp>
        <p:nvSpPr>
          <p:cNvPr id="13" name="标题 12"/>
          <p:cNvSpPr>
            <a:spLocks noGrp="1"/>
          </p:cNvSpPr>
          <p:nvPr>
            <p:ph type="title"/>
          </p:nvPr>
        </p:nvSpPr>
        <p:spPr>
          <a:xfrm>
            <a:off x="249438" y="-76102"/>
            <a:ext cx="6144216" cy="1115297"/>
          </a:xfrm>
        </p:spPr>
        <p:txBody>
          <a:bodyPr vert="horz" lIns="68580" tIns="34290" rIns="68580" bIns="34290" rtlCol="0" anchor="ctr">
            <a:normAutofit/>
          </a:bodyPr>
          <a:p>
            <a:pPr algn="l"/>
            <a:r>
              <a:rPr lang="en-US" altLang="zh-CN" sz="2800" b="1">
                <a:solidFill>
                  <a:srgbClr val="25C6FF"/>
                </a:solidFill>
                <a:latin typeface="+mj-lt"/>
                <a:ea typeface="微软雅黑" panose="020B0503020204020204" charset="-122"/>
              </a:rPr>
              <a:t>Video Forwarding and Distribution</a:t>
            </a:r>
            <a:endParaRPr lang="en-US" altLang="zh-CN" sz="2800" b="1">
              <a:solidFill>
                <a:srgbClr val="25C6FF"/>
              </a:solidFill>
              <a:latin typeface="+mj-lt"/>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1780" y="123825"/>
            <a:ext cx="6144260" cy="486410"/>
          </a:xfrm>
        </p:spPr>
        <p:txBody>
          <a:bodyPr>
            <a:normAutofit/>
          </a:bodyPr>
          <a:lstStyle/>
          <a:p>
            <a:pPr algn="l"/>
            <a:r>
              <a:rPr lang="en-US" altLang="zh-CN" sz="2800" b="1">
                <a:solidFill>
                  <a:srgbClr val="25C6FF"/>
                </a:solidFill>
                <a:latin typeface="+mj-lt"/>
                <a:ea typeface="微软雅黑" panose="020B0503020204020204" charset="-122"/>
                <a:cs typeface="Arial" panose="020B0604020202020204" pitchFamily="34" charset="0"/>
              </a:rPr>
              <a:t>eChat Interconnection with </a:t>
            </a:r>
            <a:r>
              <a:rPr lang="en-US" altLang="zh-CN" sz="2800" b="1">
                <a:solidFill>
                  <a:srgbClr val="25C6FF"/>
                </a:solidFill>
                <a:latin typeface="+mj-lt"/>
                <a:ea typeface="微软雅黑" panose="020B0503020204020204" charset="-122"/>
              </a:rPr>
              <a:t>DMR</a:t>
            </a:r>
            <a:endParaRPr lang="en-US" altLang="zh-CN" sz="2800" b="1">
              <a:solidFill>
                <a:srgbClr val="25C6FF"/>
              </a:solidFill>
              <a:latin typeface="+mj-lt"/>
              <a:cs typeface="Arial" panose="020B0604020202020204" pitchFamily="34" charset="0"/>
            </a:endParaRPr>
          </a:p>
        </p:txBody>
      </p:sp>
      <p:sp>
        <p:nvSpPr>
          <p:cNvPr id="6" name="Freeform 11"/>
          <p:cNvSpPr/>
          <p:nvPr/>
        </p:nvSpPr>
        <p:spPr bwMode="auto">
          <a:xfrm>
            <a:off x="1126746" y="2850757"/>
            <a:ext cx="1782198" cy="735189"/>
          </a:xfrm>
          <a:custGeom>
            <a:avLst/>
            <a:gdLst/>
            <a:ahLst/>
            <a:cxnLst>
              <a:cxn ang="0">
                <a:pos x="449" y="568"/>
              </a:cxn>
              <a:cxn ang="0">
                <a:pos x="258" y="532"/>
              </a:cxn>
              <a:cxn ang="0">
                <a:pos x="97" y="376"/>
              </a:cxn>
              <a:cxn ang="0">
                <a:pos x="152" y="228"/>
              </a:cxn>
              <a:cxn ang="0">
                <a:pos x="256" y="168"/>
              </a:cxn>
              <a:cxn ang="0">
                <a:pos x="378" y="93"/>
              </a:cxn>
              <a:cxn ang="0">
                <a:pos x="501" y="73"/>
              </a:cxn>
              <a:cxn ang="0">
                <a:pos x="737" y="134"/>
              </a:cxn>
              <a:cxn ang="0">
                <a:pos x="827" y="265"/>
              </a:cxn>
              <a:cxn ang="0">
                <a:pos x="829" y="409"/>
              </a:cxn>
              <a:cxn ang="0">
                <a:pos x="672" y="522"/>
              </a:cxn>
              <a:cxn ang="0">
                <a:pos x="449" y="568"/>
              </a:cxn>
            </a:cxnLst>
            <a:rect l="0" t="0" r="r" b="b"/>
            <a:pathLst>
              <a:path w="905" h="634">
                <a:moveTo>
                  <a:pt x="449" y="568"/>
                </a:moveTo>
                <a:cubicBezTo>
                  <a:pt x="406" y="631"/>
                  <a:pt x="280" y="606"/>
                  <a:pt x="258" y="532"/>
                </a:cubicBezTo>
                <a:cubicBezTo>
                  <a:pt x="201" y="564"/>
                  <a:pt x="38" y="484"/>
                  <a:pt x="97" y="376"/>
                </a:cubicBezTo>
                <a:cubicBezTo>
                  <a:pt x="0" y="344"/>
                  <a:pt x="45" y="194"/>
                  <a:pt x="152" y="228"/>
                </a:cubicBezTo>
                <a:cubicBezTo>
                  <a:pt x="130" y="176"/>
                  <a:pt x="208" y="141"/>
                  <a:pt x="256" y="168"/>
                </a:cubicBezTo>
                <a:cubicBezTo>
                  <a:pt x="246" y="113"/>
                  <a:pt x="300" y="67"/>
                  <a:pt x="378" y="93"/>
                </a:cubicBezTo>
                <a:cubicBezTo>
                  <a:pt x="384" y="40"/>
                  <a:pt x="473" y="25"/>
                  <a:pt x="501" y="73"/>
                </a:cubicBezTo>
                <a:cubicBezTo>
                  <a:pt x="574" y="0"/>
                  <a:pt x="723" y="52"/>
                  <a:pt x="737" y="134"/>
                </a:cubicBezTo>
                <a:cubicBezTo>
                  <a:pt x="813" y="109"/>
                  <a:pt x="866" y="211"/>
                  <a:pt x="827" y="265"/>
                </a:cubicBezTo>
                <a:cubicBezTo>
                  <a:pt x="903" y="292"/>
                  <a:pt x="905" y="388"/>
                  <a:pt x="829" y="409"/>
                </a:cubicBezTo>
                <a:cubicBezTo>
                  <a:pt x="852" y="473"/>
                  <a:pt x="739" y="551"/>
                  <a:pt x="672" y="522"/>
                </a:cubicBezTo>
                <a:cubicBezTo>
                  <a:pt x="671" y="610"/>
                  <a:pt x="502" y="634"/>
                  <a:pt x="449" y="568"/>
                </a:cubicBezTo>
                <a:close/>
              </a:path>
            </a:pathLst>
          </a:custGeom>
          <a:solidFill>
            <a:schemeClr val="tx2">
              <a:lumMod val="20000"/>
              <a:lumOff val="80000"/>
            </a:schemeClr>
          </a:solidFill>
          <a:ln w="3175" cap="flat" cmpd="sng">
            <a:noFill/>
            <a:prstDash val="solid"/>
            <a:round/>
            <a:headEnd type="none" w="med" len="med"/>
            <a:tailEnd type="none" w="med" len="med"/>
          </a:ln>
          <a:effectLst>
            <a:outerShdw dist="107763" dir="8100000" algn="ctr" rotWithShape="0">
              <a:schemeClr val="bg2">
                <a:alpha val="50000"/>
              </a:schemeClr>
            </a:outerShdw>
          </a:effectLst>
        </p:spPr>
        <p:txBody>
          <a:bodyPr rot="10800000" vert="eaVert" wrap="none" anchor="ctr"/>
          <a:lstStyle/>
          <a:p>
            <a:pPr defTabSz="457200"/>
            <a:endParaRPr lang="zh-CN" altLang="en-US" sz="1200">
              <a:solidFill>
                <a:schemeClr val="bg1"/>
              </a:solidFill>
              <a:latin typeface="+mn-lt"/>
              <a:ea typeface="微软雅黑" panose="020B0503020204020204" charset="-122"/>
              <a:cs typeface="Arial" panose="020B0604020202020204" pitchFamily="34" charset="0"/>
            </a:endParaRPr>
          </a:p>
        </p:txBody>
      </p:sp>
      <p:sp>
        <p:nvSpPr>
          <p:cNvPr id="8" name="Line 2152"/>
          <p:cNvSpPr>
            <a:spLocks noChangeShapeType="1"/>
          </p:cNvSpPr>
          <p:nvPr/>
        </p:nvSpPr>
        <p:spPr bwMode="auto">
          <a:xfrm flipV="1">
            <a:off x="741574" y="1927207"/>
            <a:ext cx="6288389" cy="0"/>
          </a:xfrm>
          <a:prstGeom prst="line">
            <a:avLst/>
          </a:prstGeom>
          <a:noFill/>
          <a:ln w="19050">
            <a:solidFill>
              <a:schemeClr val="tx1"/>
            </a:solidFill>
            <a:prstDash val="dash"/>
            <a:round/>
          </a:ln>
          <a:effectLst/>
        </p:spPr>
        <p:txBody>
          <a:bodyPr wrap="none" anchor="ctr"/>
          <a:lstStyle/>
          <a:p>
            <a:pPr defTabSz="457200"/>
            <a:endParaRPr lang="zh-CN" altLang="en-US" sz="75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9" name="Line 2154"/>
          <p:cNvSpPr>
            <a:spLocks noChangeShapeType="1"/>
          </p:cNvSpPr>
          <p:nvPr/>
        </p:nvSpPr>
        <p:spPr bwMode="auto">
          <a:xfrm>
            <a:off x="765354" y="4036821"/>
            <a:ext cx="6264610" cy="0"/>
          </a:xfrm>
          <a:prstGeom prst="line">
            <a:avLst/>
          </a:prstGeom>
          <a:noFill/>
          <a:ln w="19050">
            <a:solidFill>
              <a:schemeClr val="tx1"/>
            </a:solidFill>
            <a:prstDash val="dash"/>
            <a:round/>
          </a:ln>
          <a:effectLst/>
        </p:spPr>
        <p:txBody>
          <a:bodyPr wrap="none" anchor="ctr"/>
          <a:lstStyle/>
          <a:p>
            <a:pPr defTabSz="457200"/>
            <a:endParaRPr lang="zh-CN" altLang="en-US" sz="75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1" name="Text Box 2162"/>
          <p:cNvSpPr txBox="1">
            <a:spLocks noChangeArrowheads="1"/>
          </p:cNvSpPr>
          <p:nvPr/>
        </p:nvSpPr>
        <p:spPr bwMode="auto">
          <a:xfrm>
            <a:off x="5334419" y="1397389"/>
            <a:ext cx="1614170" cy="344170"/>
          </a:xfrm>
          <a:prstGeom prst="rect">
            <a:avLst/>
          </a:prstGeom>
          <a:noFill/>
          <a:ln w="9525" algn="ctr">
            <a:noFill/>
            <a:miter lim="800000"/>
          </a:ln>
          <a:effectLst/>
        </p:spPr>
        <p:txBody>
          <a:bodyPr wrap="none" lIns="68568" tIns="34284" rIns="68568" bIns="34284">
            <a:spAutoFit/>
          </a:bodyPr>
          <a:lstStyle/>
          <a:p>
            <a:pPr defTabSz="457200"/>
            <a:r>
              <a:rPr lang="en-US" altLang="zh-CN" sz="1800" b="1" dirty="0" smtClean="0">
                <a:solidFill>
                  <a:schemeClr val="bg1"/>
                </a:solidFill>
                <a:latin typeface="+mn-lt"/>
                <a:ea typeface="微软雅黑" panose="020B0503020204020204" charset="-122"/>
                <a:cs typeface="Arial" panose="020B0604020202020204" pitchFamily="34" charset="0"/>
              </a:rPr>
              <a:t>eChat  Platform</a:t>
            </a:r>
            <a:endParaRPr lang="en-US" altLang="zh-CN" sz="1800" b="1" dirty="0" smtClean="0">
              <a:solidFill>
                <a:schemeClr val="bg1"/>
              </a:solidFill>
              <a:latin typeface="+mn-lt"/>
              <a:ea typeface="微软雅黑" panose="020B0503020204020204" charset="-122"/>
              <a:cs typeface="Arial" panose="020B0604020202020204" pitchFamily="34" charset="0"/>
            </a:endParaRPr>
          </a:p>
        </p:txBody>
      </p:sp>
      <p:sp>
        <p:nvSpPr>
          <p:cNvPr id="12" name="Text Box 2158"/>
          <p:cNvSpPr txBox="1">
            <a:spLocks noChangeArrowheads="1"/>
          </p:cNvSpPr>
          <p:nvPr/>
        </p:nvSpPr>
        <p:spPr bwMode="auto">
          <a:xfrm>
            <a:off x="1373505" y="3115310"/>
            <a:ext cx="1359535" cy="251460"/>
          </a:xfrm>
          <a:prstGeom prst="rect">
            <a:avLst/>
          </a:prstGeom>
          <a:noFill/>
          <a:ln w="9525">
            <a:noFill/>
            <a:miter lim="800000"/>
          </a:ln>
          <a:effectLst/>
        </p:spPr>
        <p:txBody>
          <a:bodyPr wrap="square" lIns="68559" tIns="34279" rIns="68559" bIns="34279">
            <a:spAutoFit/>
          </a:bodyPr>
          <a:lstStyle/>
          <a:p>
            <a:pPr algn="ctr" defTabSz="457200"/>
            <a:r>
              <a:rPr lang="en-US" altLang="zh-CN" sz="1200" dirty="0" smtClean="0">
                <a:solidFill>
                  <a:schemeClr val="bg2"/>
                </a:solidFill>
                <a:latin typeface="+mn-lt"/>
                <a:ea typeface="微软雅黑" panose="020B0503020204020204" charset="-122"/>
                <a:cs typeface="Arial" panose="020B0604020202020204" pitchFamily="34" charset="0"/>
              </a:rPr>
              <a:t>2G/3G/4G/</a:t>
            </a:r>
            <a:r>
              <a:rPr lang="en-US" altLang="zh-CN" sz="1200" dirty="0" err="1" smtClean="0">
                <a:solidFill>
                  <a:schemeClr val="bg2"/>
                </a:solidFill>
                <a:latin typeface="+mn-lt"/>
                <a:ea typeface="微软雅黑" panose="020B0503020204020204" charset="-122"/>
                <a:cs typeface="Arial" panose="020B0604020202020204" pitchFamily="34" charset="0"/>
              </a:rPr>
              <a:t>Wi-Fi</a:t>
            </a:r>
            <a:r>
              <a:rPr lang="en-US" altLang="zh-CN" sz="1200" dirty="0" smtClean="0">
                <a:solidFill>
                  <a:schemeClr val="bg2"/>
                </a:solidFill>
                <a:latin typeface="+mn-lt"/>
                <a:ea typeface="微软雅黑" panose="020B0503020204020204" charset="-122"/>
                <a:cs typeface="Arial" panose="020B0604020202020204" pitchFamily="34" charset="0"/>
              </a:rPr>
              <a:t> </a:t>
            </a:r>
            <a:endParaRPr lang="en-US" altLang="zh-CN" sz="1200" dirty="0" smtClean="0">
              <a:solidFill>
                <a:schemeClr val="bg2"/>
              </a:solidFill>
              <a:latin typeface="+mn-lt"/>
              <a:ea typeface="微软雅黑" panose="020B0503020204020204" charset="-122"/>
              <a:cs typeface="Arial" panose="020B0604020202020204" pitchFamily="34" charset="0"/>
            </a:endParaRPr>
          </a:p>
        </p:txBody>
      </p:sp>
      <p:cxnSp>
        <p:nvCxnSpPr>
          <p:cNvPr id="37" name="直接连接符 320"/>
          <p:cNvCxnSpPr/>
          <p:nvPr/>
        </p:nvCxnSpPr>
        <p:spPr bwMode="auto">
          <a:xfrm>
            <a:off x="2660650" y="2280285"/>
            <a:ext cx="3261360" cy="0"/>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38" name="直接连接符 108"/>
          <p:cNvCxnSpPr/>
          <p:nvPr/>
        </p:nvCxnSpPr>
        <p:spPr bwMode="auto">
          <a:xfrm>
            <a:off x="2381250" y="1794510"/>
            <a:ext cx="0" cy="33909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9" name="Text Box 97"/>
          <p:cNvSpPr txBox="1">
            <a:spLocks noChangeArrowheads="1"/>
          </p:cNvSpPr>
          <p:nvPr/>
        </p:nvSpPr>
        <p:spPr bwMode="auto">
          <a:xfrm>
            <a:off x="1041336" y="4654738"/>
            <a:ext cx="956945" cy="220980"/>
          </a:xfrm>
          <a:prstGeom prst="rect">
            <a:avLst/>
          </a:prstGeom>
          <a:noFill/>
          <a:ln w="9525">
            <a:noFill/>
            <a:miter lim="800000"/>
          </a:ln>
          <a:effectLst/>
        </p:spPr>
        <p:txBody>
          <a:bodyPr wrap="none" lIns="68559" tIns="34279" rIns="68559" bIns="34279">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Handheld Radio</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50" name="Text Box 97"/>
          <p:cNvSpPr txBox="1">
            <a:spLocks noChangeArrowheads="1"/>
          </p:cNvSpPr>
          <p:nvPr/>
        </p:nvSpPr>
        <p:spPr bwMode="auto">
          <a:xfrm>
            <a:off x="2255023" y="4661723"/>
            <a:ext cx="1344930" cy="220980"/>
          </a:xfrm>
          <a:prstGeom prst="rect">
            <a:avLst/>
          </a:prstGeom>
          <a:noFill/>
          <a:ln w="9525">
            <a:noFill/>
            <a:miter lim="800000"/>
          </a:ln>
          <a:effectLst/>
        </p:spPr>
        <p:txBody>
          <a:bodyPr wrap="none" lIns="68559" tIns="34279" rIns="68559" bIns="34279">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Vehicle Mounted Radio</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pic>
        <p:nvPicPr>
          <p:cNvPr id="52" name="图片 51" descr="LTE车台手咪.png"/>
          <p:cNvPicPr>
            <a:picLocks noChangeAspect="1"/>
          </p:cNvPicPr>
          <p:nvPr/>
        </p:nvPicPr>
        <p:blipFill>
          <a:blip r:embed="rId1"/>
          <a:stretch>
            <a:fillRect/>
          </a:stretch>
        </p:blipFill>
        <p:spPr>
          <a:xfrm>
            <a:off x="2505674" y="4207218"/>
            <a:ext cx="810090" cy="406694"/>
          </a:xfrm>
          <a:prstGeom prst="rect">
            <a:avLst/>
          </a:prstGeom>
        </p:spPr>
      </p:pic>
      <p:pic>
        <p:nvPicPr>
          <p:cNvPr id="59" name="图片 58" descr="GH650-1.png"/>
          <p:cNvPicPr>
            <a:picLocks noChangeAspect="1"/>
          </p:cNvPicPr>
          <p:nvPr/>
        </p:nvPicPr>
        <p:blipFill>
          <a:blip r:embed="rId2"/>
          <a:stretch>
            <a:fillRect/>
          </a:stretch>
        </p:blipFill>
        <p:spPr>
          <a:xfrm>
            <a:off x="1165484" y="4060440"/>
            <a:ext cx="382346" cy="594066"/>
          </a:xfrm>
          <a:prstGeom prst="rect">
            <a:avLst/>
          </a:prstGeom>
        </p:spPr>
      </p:pic>
      <p:sp>
        <p:nvSpPr>
          <p:cNvPr id="424" name="任意多边形 60"/>
          <p:cNvSpPr/>
          <p:nvPr/>
        </p:nvSpPr>
        <p:spPr bwMode="auto">
          <a:xfrm rot="18074704">
            <a:off x="1297940" y="3731260"/>
            <a:ext cx="338455" cy="76200"/>
          </a:xfrm>
          <a:custGeom>
            <a:avLst/>
            <a:gdLst>
              <a:gd name="connsiteX0" fmla="*/ 1400175 w 1952625"/>
              <a:gd name="connsiteY0" fmla="*/ 66675 h 495300"/>
              <a:gd name="connsiteX1" fmla="*/ 1123950 w 1952625"/>
              <a:gd name="connsiteY1" fmla="*/ 342900 h 495300"/>
              <a:gd name="connsiteX2" fmla="*/ 1952625 w 1952625"/>
              <a:gd name="connsiteY2" fmla="*/ 485775 h 495300"/>
              <a:gd name="connsiteX3" fmla="*/ 590550 w 1952625"/>
              <a:gd name="connsiteY3" fmla="*/ 495300 h 495300"/>
              <a:gd name="connsiteX4" fmla="*/ 714375 w 1952625"/>
              <a:gd name="connsiteY4" fmla="*/ 180975 h 495300"/>
              <a:gd name="connsiteX5" fmla="*/ 0 w 1952625"/>
              <a:gd name="connsiteY5" fmla="*/ 0 h 495300"/>
              <a:gd name="connsiteX0-1" fmla="*/ 1400175 w 1952625"/>
              <a:gd name="connsiteY0-2" fmla="*/ 66675 h 495300"/>
              <a:gd name="connsiteX1-3" fmla="*/ 1123950 w 1952625"/>
              <a:gd name="connsiteY1-4" fmla="*/ 342900 h 495300"/>
              <a:gd name="connsiteX2-5" fmla="*/ 1952625 w 1952625"/>
              <a:gd name="connsiteY2-6" fmla="*/ 485775 h 495300"/>
              <a:gd name="connsiteX3-7" fmla="*/ 590550 w 1952625"/>
              <a:gd name="connsiteY3-8" fmla="*/ 495300 h 495300"/>
              <a:gd name="connsiteX4-9" fmla="*/ 714375 w 1952625"/>
              <a:gd name="connsiteY4-10" fmla="*/ 180975 h 495300"/>
              <a:gd name="connsiteX5-11" fmla="*/ 0 w 1952625"/>
              <a:gd name="connsiteY5-12" fmla="*/ 0 h 495300"/>
              <a:gd name="connsiteX6" fmla="*/ 1400175 w 1952625"/>
              <a:gd name="connsiteY6" fmla="*/ 66675 h 495300"/>
              <a:gd name="connsiteX0-13" fmla="*/ 1400175 w 1952625"/>
              <a:gd name="connsiteY0-14" fmla="*/ 66675 h 495300"/>
              <a:gd name="connsiteX1-15" fmla="*/ 1123950 w 1952625"/>
              <a:gd name="connsiteY1-16" fmla="*/ 342900 h 495300"/>
              <a:gd name="connsiteX2-17" fmla="*/ 1952625 w 1952625"/>
              <a:gd name="connsiteY2-18" fmla="*/ 485775 h 495300"/>
              <a:gd name="connsiteX3-19" fmla="*/ 590550 w 1952625"/>
              <a:gd name="connsiteY3-20" fmla="*/ 495300 h 495300"/>
              <a:gd name="connsiteX4-21" fmla="*/ 1066800 w 1952625"/>
              <a:gd name="connsiteY4-22" fmla="*/ 180975 h 495300"/>
              <a:gd name="connsiteX5-23" fmla="*/ 0 w 1952625"/>
              <a:gd name="connsiteY5-24" fmla="*/ 0 h 495300"/>
              <a:gd name="connsiteX6-25" fmla="*/ 1400175 w 1952625"/>
              <a:gd name="connsiteY6-26" fmla="*/ 66675 h 495300"/>
              <a:gd name="connsiteX0-27" fmla="*/ 1400175 w 1952625"/>
              <a:gd name="connsiteY0-28" fmla="*/ 66675 h 495300"/>
              <a:gd name="connsiteX1-29" fmla="*/ 971550 w 1952625"/>
              <a:gd name="connsiteY1-30" fmla="*/ 381000 h 495300"/>
              <a:gd name="connsiteX2-31" fmla="*/ 1952625 w 1952625"/>
              <a:gd name="connsiteY2-32" fmla="*/ 485775 h 495300"/>
              <a:gd name="connsiteX3-33" fmla="*/ 590550 w 1952625"/>
              <a:gd name="connsiteY3-34" fmla="*/ 495300 h 495300"/>
              <a:gd name="connsiteX4-35" fmla="*/ 1066800 w 1952625"/>
              <a:gd name="connsiteY4-36" fmla="*/ 180975 h 495300"/>
              <a:gd name="connsiteX5-37" fmla="*/ 0 w 1952625"/>
              <a:gd name="connsiteY5-38" fmla="*/ 0 h 495300"/>
              <a:gd name="connsiteX6-39" fmla="*/ 1400175 w 1952625"/>
              <a:gd name="connsiteY6-40" fmla="*/ 66675 h 495300"/>
              <a:gd name="connsiteX0-41" fmla="*/ 1400175 w 1952625"/>
              <a:gd name="connsiteY0-42" fmla="*/ 66675 h 495300"/>
              <a:gd name="connsiteX1-43" fmla="*/ 933450 w 1952625"/>
              <a:gd name="connsiteY1-44" fmla="*/ 352425 h 495300"/>
              <a:gd name="connsiteX2-45" fmla="*/ 1952625 w 1952625"/>
              <a:gd name="connsiteY2-46" fmla="*/ 485775 h 495300"/>
              <a:gd name="connsiteX3-47" fmla="*/ 590550 w 1952625"/>
              <a:gd name="connsiteY3-48" fmla="*/ 495300 h 495300"/>
              <a:gd name="connsiteX4-49" fmla="*/ 1066800 w 1952625"/>
              <a:gd name="connsiteY4-50" fmla="*/ 180975 h 495300"/>
              <a:gd name="connsiteX5-51" fmla="*/ 0 w 1952625"/>
              <a:gd name="connsiteY5-52" fmla="*/ 0 h 495300"/>
              <a:gd name="connsiteX6-53" fmla="*/ 1400175 w 1952625"/>
              <a:gd name="connsiteY6-54" fmla="*/ 66675 h 495300"/>
              <a:gd name="connsiteX0-55" fmla="*/ 1400175 w 1952625"/>
              <a:gd name="connsiteY0-56" fmla="*/ 0 h 428625"/>
              <a:gd name="connsiteX1-57" fmla="*/ 933450 w 1952625"/>
              <a:gd name="connsiteY1-58" fmla="*/ 285750 h 428625"/>
              <a:gd name="connsiteX2-59" fmla="*/ 1952625 w 1952625"/>
              <a:gd name="connsiteY2-60" fmla="*/ 419100 h 428625"/>
              <a:gd name="connsiteX3-61" fmla="*/ 590550 w 1952625"/>
              <a:gd name="connsiteY3-62" fmla="*/ 428625 h 428625"/>
              <a:gd name="connsiteX4-63" fmla="*/ 1066800 w 1952625"/>
              <a:gd name="connsiteY4-64" fmla="*/ 114300 h 428625"/>
              <a:gd name="connsiteX5-65" fmla="*/ 0 w 1952625"/>
              <a:gd name="connsiteY5-66" fmla="*/ 19050 h 428625"/>
              <a:gd name="connsiteX6-67" fmla="*/ 1400175 w 1952625"/>
              <a:gd name="connsiteY6-68" fmla="*/ 0 h 428625"/>
              <a:gd name="connsiteX0-69" fmla="*/ 1400175 w 1952625"/>
              <a:gd name="connsiteY0-70" fmla="*/ 0 h 428625"/>
              <a:gd name="connsiteX1-71" fmla="*/ 933450 w 1952625"/>
              <a:gd name="connsiteY1-72" fmla="*/ 285750 h 428625"/>
              <a:gd name="connsiteX2-73" fmla="*/ 1952625 w 1952625"/>
              <a:gd name="connsiteY2-74" fmla="*/ 419100 h 428625"/>
              <a:gd name="connsiteX3-75" fmla="*/ 590550 w 1952625"/>
              <a:gd name="connsiteY3-76" fmla="*/ 428625 h 428625"/>
              <a:gd name="connsiteX4-77" fmla="*/ 856803 w 1952625"/>
              <a:gd name="connsiteY4-78" fmla="*/ 104438 h 428625"/>
              <a:gd name="connsiteX5-79" fmla="*/ 0 w 1952625"/>
              <a:gd name="connsiteY5-80" fmla="*/ 19050 h 428625"/>
              <a:gd name="connsiteX6-81" fmla="*/ 1400175 w 1952625"/>
              <a:gd name="connsiteY6-82" fmla="*/ 0 h 428625"/>
              <a:gd name="connsiteX0-83" fmla="*/ 1400175 w 1952625"/>
              <a:gd name="connsiteY0-84" fmla="*/ 0 h 428625"/>
              <a:gd name="connsiteX1-85" fmla="*/ 933450 w 1952625"/>
              <a:gd name="connsiteY1-86" fmla="*/ 285750 h 428625"/>
              <a:gd name="connsiteX2-87" fmla="*/ 1952625 w 1952625"/>
              <a:gd name="connsiteY2-88" fmla="*/ 419100 h 428625"/>
              <a:gd name="connsiteX3-89" fmla="*/ 480986 w 1952625"/>
              <a:gd name="connsiteY3-90" fmla="*/ 428625 h 428625"/>
              <a:gd name="connsiteX4-91" fmla="*/ 856803 w 1952625"/>
              <a:gd name="connsiteY4-92" fmla="*/ 104438 h 428625"/>
              <a:gd name="connsiteX5-93" fmla="*/ 0 w 1952625"/>
              <a:gd name="connsiteY5-94" fmla="*/ 19050 h 428625"/>
              <a:gd name="connsiteX6-95" fmla="*/ 1400175 w 1952625"/>
              <a:gd name="connsiteY6-96" fmla="*/ 0 h 428625"/>
              <a:gd name="connsiteX0-97" fmla="*/ 1400175 w 1952625"/>
              <a:gd name="connsiteY0-98" fmla="*/ 0 h 428625"/>
              <a:gd name="connsiteX1-99" fmla="*/ 933450 w 1952625"/>
              <a:gd name="connsiteY1-100" fmla="*/ 285750 h 428625"/>
              <a:gd name="connsiteX2-101" fmla="*/ 1952625 w 1952625"/>
              <a:gd name="connsiteY2-102" fmla="*/ 419100 h 428625"/>
              <a:gd name="connsiteX3-103" fmla="*/ 480986 w 1952625"/>
              <a:gd name="connsiteY3-104" fmla="*/ 428625 h 428625"/>
              <a:gd name="connsiteX4-105" fmla="*/ 820282 w 1952625"/>
              <a:gd name="connsiteY4-106" fmla="*/ 193202 h 428625"/>
              <a:gd name="connsiteX5-107" fmla="*/ 0 w 1952625"/>
              <a:gd name="connsiteY5-108" fmla="*/ 19050 h 428625"/>
              <a:gd name="connsiteX6-109" fmla="*/ 1400175 w 1952625"/>
              <a:gd name="connsiteY6-110" fmla="*/ 0 h 428625"/>
              <a:gd name="connsiteX0-111" fmla="*/ 1400175 w 1952625"/>
              <a:gd name="connsiteY0-112" fmla="*/ 0 h 428625"/>
              <a:gd name="connsiteX1-113" fmla="*/ 951711 w 1952625"/>
              <a:gd name="connsiteY1-114" fmla="*/ 246300 h 428625"/>
              <a:gd name="connsiteX2-115" fmla="*/ 1952625 w 1952625"/>
              <a:gd name="connsiteY2-116" fmla="*/ 419100 h 428625"/>
              <a:gd name="connsiteX3-117" fmla="*/ 480986 w 1952625"/>
              <a:gd name="connsiteY3-118" fmla="*/ 428625 h 428625"/>
              <a:gd name="connsiteX4-119" fmla="*/ 820282 w 1952625"/>
              <a:gd name="connsiteY4-120" fmla="*/ 193202 h 428625"/>
              <a:gd name="connsiteX5-121" fmla="*/ 0 w 1952625"/>
              <a:gd name="connsiteY5-122" fmla="*/ 19050 h 428625"/>
              <a:gd name="connsiteX6-123" fmla="*/ 1400175 w 1952625"/>
              <a:gd name="connsiteY6-124" fmla="*/ 0 h 428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952625" h="428625">
                <a:moveTo>
                  <a:pt x="1400175" y="0"/>
                </a:moveTo>
                <a:lnTo>
                  <a:pt x="951711" y="246300"/>
                </a:lnTo>
                <a:lnTo>
                  <a:pt x="1952625" y="419100"/>
                </a:lnTo>
                <a:lnTo>
                  <a:pt x="480986" y="428625"/>
                </a:lnTo>
                <a:lnTo>
                  <a:pt x="820282" y="193202"/>
                </a:lnTo>
                <a:lnTo>
                  <a:pt x="0" y="19050"/>
                </a:lnTo>
                <a:lnTo>
                  <a:pt x="1400175" y="0"/>
                </a:lnTo>
                <a:close/>
              </a:path>
            </a:pathLst>
          </a:custGeom>
          <a:solidFill>
            <a:srgbClr val="FF9900"/>
          </a:solidFill>
          <a:ln>
            <a:noFill/>
          </a:ln>
        </p:spPr>
        <p:txBody>
          <a:bodyPr/>
          <a:lstStyle/>
          <a:p>
            <a:pPr defTabSz="783590" eaLnBrk="0" hangingPunct="0">
              <a:defRPr/>
            </a:pPr>
            <a:endParaRPr lang="zh-CN" altLang="en-US" sz="1200" dirty="0">
              <a:solidFill>
                <a:schemeClr val="bg1"/>
              </a:solidFill>
              <a:latin typeface="+mn-lt"/>
              <a:ea typeface="MS PGothic" panose="020B0600070205080204" pitchFamily="34" charset="-128"/>
              <a:cs typeface="Arial" panose="020B0604020202020204" pitchFamily="34" charset="0"/>
            </a:endParaRPr>
          </a:p>
        </p:txBody>
      </p:sp>
      <p:sp>
        <p:nvSpPr>
          <p:cNvPr id="425" name="任意多边形 60"/>
          <p:cNvSpPr/>
          <p:nvPr/>
        </p:nvSpPr>
        <p:spPr bwMode="auto">
          <a:xfrm rot="12846514">
            <a:off x="2379179" y="3747580"/>
            <a:ext cx="284559" cy="76200"/>
          </a:xfrm>
          <a:custGeom>
            <a:avLst/>
            <a:gdLst>
              <a:gd name="connsiteX0" fmla="*/ 1400175 w 1952625"/>
              <a:gd name="connsiteY0" fmla="*/ 66675 h 495300"/>
              <a:gd name="connsiteX1" fmla="*/ 1123950 w 1952625"/>
              <a:gd name="connsiteY1" fmla="*/ 342900 h 495300"/>
              <a:gd name="connsiteX2" fmla="*/ 1952625 w 1952625"/>
              <a:gd name="connsiteY2" fmla="*/ 485775 h 495300"/>
              <a:gd name="connsiteX3" fmla="*/ 590550 w 1952625"/>
              <a:gd name="connsiteY3" fmla="*/ 495300 h 495300"/>
              <a:gd name="connsiteX4" fmla="*/ 714375 w 1952625"/>
              <a:gd name="connsiteY4" fmla="*/ 180975 h 495300"/>
              <a:gd name="connsiteX5" fmla="*/ 0 w 1952625"/>
              <a:gd name="connsiteY5" fmla="*/ 0 h 495300"/>
              <a:gd name="connsiteX0-1" fmla="*/ 1400175 w 1952625"/>
              <a:gd name="connsiteY0-2" fmla="*/ 66675 h 495300"/>
              <a:gd name="connsiteX1-3" fmla="*/ 1123950 w 1952625"/>
              <a:gd name="connsiteY1-4" fmla="*/ 342900 h 495300"/>
              <a:gd name="connsiteX2-5" fmla="*/ 1952625 w 1952625"/>
              <a:gd name="connsiteY2-6" fmla="*/ 485775 h 495300"/>
              <a:gd name="connsiteX3-7" fmla="*/ 590550 w 1952625"/>
              <a:gd name="connsiteY3-8" fmla="*/ 495300 h 495300"/>
              <a:gd name="connsiteX4-9" fmla="*/ 714375 w 1952625"/>
              <a:gd name="connsiteY4-10" fmla="*/ 180975 h 495300"/>
              <a:gd name="connsiteX5-11" fmla="*/ 0 w 1952625"/>
              <a:gd name="connsiteY5-12" fmla="*/ 0 h 495300"/>
              <a:gd name="connsiteX6" fmla="*/ 1400175 w 1952625"/>
              <a:gd name="connsiteY6" fmla="*/ 66675 h 495300"/>
              <a:gd name="connsiteX0-13" fmla="*/ 1400175 w 1952625"/>
              <a:gd name="connsiteY0-14" fmla="*/ 66675 h 495300"/>
              <a:gd name="connsiteX1-15" fmla="*/ 1123950 w 1952625"/>
              <a:gd name="connsiteY1-16" fmla="*/ 342900 h 495300"/>
              <a:gd name="connsiteX2-17" fmla="*/ 1952625 w 1952625"/>
              <a:gd name="connsiteY2-18" fmla="*/ 485775 h 495300"/>
              <a:gd name="connsiteX3-19" fmla="*/ 590550 w 1952625"/>
              <a:gd name="connsiteY3-20" fmla="*/ 495300 h 495300"/>
              <a:gd name="connsiteX4-21" fmla="*/ 1066800 w 1952625"/>
              <a:gd name="connsiteY4-22" fmla="*/ 180975 h 495300"/>
              <a:gd name="connsiteX5-23" fmla="*/ 0 w 1952625"/>
              <a:gd name="connsiteY5-24" fmla="*/ 0 h 495300"/>
              <a:gd name="connsiteX6-25" fmla="*/ 1400175 w 1952625"/>
              <a:gd name="connsiteY6-26" fmla="*/ 66675 h 495300"/>
              <a:gd name="connsiteX0-27" fmla="*/ 1400175 w 1952625"/>
              <a:gd name="connsiteY0-28" fmla="*/ 66675 h 495300"/>
              <a:gd name="connsiteX1-29" fmla="*/ 971550 w 1952625"/>
              <a:gd name="connsiteY1-30" fmla="*/ 381000 h 495300"/>
              <a:gd name="connsiteX2-31" fmla="*/ 1952625 w 1952625"/>
              <a:gd name="connsiteY2-32" fmla="*/ 485775 h 495300"/>
              <a:gd name="connsiteX3-33" fmla="*/ 590550 w 1952625"/>
              <a:gd name="connsiteY3-34" fmla="*/ 495300 h 495300"/>
              <a:gd name="connsiteX4-35" fmla="*/ 1066800 w 1952625"/>
              <a:gd name="connsiteY4-36" fmla="*/ 180975 h 495300"/>
              <a:gd name="connsiteX5-37" fmla="*/ 0 w 1952625"/>
              <a:gd name="connsiteY5-38" fmla="*/ 0 h 495300"/>
              <a:gd name="connsiteX6-39" fmla="*/ 1400175 w 1952625"/>
              <a:gd name="connsiteY6-40" fmla="*/ 66675 h 495300"/>
              <a:gd name="connsiteX0-41" fmla="*/ 1400175 w 1952625"/>
              <a:gd name="connsiteY0-42" fmla="*/ 66675 h 495300"/>
              <a:gd name="connsiteX1-43" fmla="*/ 933450 w 1952625"/>
              <a:gd name="connsiteY1-44" fmla="*/ 352425 h 495300"/>
              <a:gd name="connsiteX2-45" fmla="*/ 1952625 w 1952625"/>
              <a:gd name="connsiteY2-46" fmla="*/ 485775 h 495300"/>
              <a:gd name="connsiteX3-47" fmla="*/ 590550 w 1952625"/>
              <a:gd name="connsiteY3-48" fmla="*/ 495300 h 495300"/>
              <a:gd name="connsiteX4-49" fmla="*/ 1066800 w 1952625"/>
              <a:gd name="connsiteY4-50" fmla="*/ 180975 h 495300"/>
              <a:gd name="connsiteX5-51" fmla="*/ 0 w 1952625"/>
              <a:gd name="connsiteY5-52" fmla="*/ 0 h 495300"/>
              <a:gd name="connsiteX6-53" fmla="*/ 1400175 w 1952625"/>
              <a:gd name="connsiteY6-54" fmla="*/ 66675 h 495300"/>
              <a:gd name="connsiteX0-55" fmla="*/ 1400175 w 1952625"/>
              <a:gd name="connsiteY0-56" fmla="*/ 0 h 428625"/>
              <a:gd name="connsiteX1-57" fmla="*/ 933450 w 1952625"/>
              <a:gd name="connsiteY1-58" fmla="*/ 285750 h 428625"/>
              <a:gd name="connsiteX2-59" fmla="*/ 1952625 w 1952625"/>
              <a:gd name="connsiteY2-60" fmla="*/ 419100 h 428625"/>
              <a:gd name="connsiteX3-61" fmla="*/ 590550 w 1952625"/>
              <a:gd name="connsiteY3-62" fmla="*/ 428625 h 428625"/>
              <a:gd name="connsiteX4-63" fmla="*/ 1066800 w 1952625"/>
              <a:gd name="connsiteY4-64" fmla="*/ 114300 h 428625"/>
              <a:gd name="connsiteX5-65" fmla="*/ 0 w 1952625"/>
              <a:gd name="connsiteY5-66" fmla="*/ 19050 h 428625"/>
              <a:gd name="connsiteX6-67" fmla="*/ 1400175 w 1952625"/>
              <a:gd name="connsiteY6-68" fmla="*/ 0 h 428625"/>
              <a:gd name="connsiteX0-69" fmla="*/ 1400175 w 1952625"/>
              <a:gd name="connsiteY0-70" fmla="*/ 0 h 428625"/>
              <a:gd name="connsiteX1-71" fmla="*/ 933450 w 1952625"/>
              <a:gd name="connsiteY1-72" fmla="*/ 285750 h 428625"/>
              <a:gd name="connsiteX2-73" fmla="*/ 1952625 w 1952625"/>
              <a:gd name="connsiteY2-74" fmla="*/ 419100 h 428625"/>
              <a:gd name="connsiteX3-75" fmla="*/ 590550 w 1952625"/>
              <a:gd name="connsiteY3-76" fmla="*/ 428625 h 428625"/>
              <a:gd name="connsiteX4-77" fmla="*/ 856803 w 1952625"/>
              <a:gd name="connsiteY4-78" fmla="*/ 104438 h 428625"/>
              <a:gd name="connsiteX5-79" fmla="*/ 0 w 1952625"/>
              <a:gd name="connsiteY5-80" fmla="*/ 19050 h 428625"/>
              <a:gd name="connsiteX6-81" fmla="*/ 1400175 w 1952625"/>
              <a:gd name="connsiteY6-82" fmla="*/ 0 h 428625"/>
              <a:gd name="connsiteX0-83" fmla="*/ 1400175 w 1952625"/>
              <a:gd name="connsiteY0-84" fmla="*/ 0 h 428625"/>
              <a:gd name="connsiteX1-85" fmla="*/ 933450 w 1952625"/>
              <a:gd name="connsiteY1-86" fmla="*/ 285750 h 428625"/>
              <a:gd name="connsiteX2-87" fmla="*/ 1952625 w 1952625"/>
              <a:gd name="connsiteY2-88" fmla="*/ 419100 h 428625"/>
              <a:gd name="connsiteX3-89" fmla="*/ 480986 w 1952625"/>
              <a:gd name="connsiteY3-90" fmla="*/ 428625 h 428625"/>
              <a:gd name="connsiteX4-91" fmla="*/ 856803 w 1952625"/>
              <a:gd name="connsiteY4-92" fmla="*/ 104438 h 428625"/>
              <a:gd name="connsiteX5-93" fmla="*/ 0 w 1952625"/>
              <a:gd name="connsiteY5-94" fmla="*/ 19050 h 428625"/>
              <a:gd name="connsiteX6-95" fmla="*/ 1400175 w 1952625"/>
              <a:gd name="connsiteY6-96" fmla="*/ 0 h 428625"/>
              <a:gd name="connsiteX0-97" fmla="*/ 1400175 w 1952625"/>
              <a:gd name="connsiteY0-98" fmla="*/ 0 h 428625"/>
              <a:gd name="connsiteX1-99" fmla="*/ 933450 w 1952625"/>
              <a:gd name="connsiteY1-100" fmla="*/ 285750 h 428625"/>
              <a:gd name="connsiteX2-101" fmla="*/ 1952625 w 1952625"/>
              <a:gd name="connsiteY2-102" fmla="*/ 419100 h 428625"/>
              <a:gd name="connsiteX3-103" fmla="*/ 480986 w 1952625"/>
              <a:gd name="connsiteY3-104" fmla="*/ 428625 h 428625"/>
              <a:gd name="connsiteX4-105" fmla="*/ 820282 w 1952625"/>
              <a:gd name="connsiteY4-106" fmla="*/ 193202 h 428625"/>
              <a:gd name="connsiteX5-107" fmla="*/ 0 w 1952625"/>
              <a:gd name="connsiteY5-108" fmla="*/ 19050 h 428625"/>
              <a:gd name="connsiteX6-109" fmla="*/ 1400175 w 1952625"/>
              <a:gd name="connsiteY6-110" fmla="*/ 0 h 428625"/>
              <a:gd name="connsiteX0-111" fmla="*/ 1400175 w 1952625"/>
              <a:gd name="connsiteY0-112" fmla="*/ 0 h 428625"/>
              <a:gd name="connsiteX1-113" fmla="*/ 951711 w 1952625"/>
              <a:gd name="connsiteY1-114" fmla="*/ 246300 h 428625"/>
              <a:gd name="connsiteX2-115" fmla="*/ 1952625 w 1952625"/>
              <a:gd name="connsiteY2-116" fmla="*/ 419100 h 428625"/>
              <a:gd name="connsiteX3-117" fmla="*/ 480986 w 1952625"/>
              <a:gd name="connsiteY3-118" fmla="*/ 428625 h 428625"/>
              <a:gd name="connsiteX4-119" fmla="*/ 820282 w 1952625"/>
              <a:gd name="connsiteY4-120" fmla="*/ 193202 h 428625"/>
              <a:gd name="connsiteX5-121" fmla="*/ 0 w 1952625"/>
              <a:gd name="connsiteY5-122" fmla="*/ 19050 h 428625"/>
              <a:gd name="connsiteX6-123" fmla="*/ 1400175 w 1952625"/>
              <a:gd name="connsiteY6-124" fmla="*/ 0 h 428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952625" h="428625">
                <a:moveTo>
                  <a:pt x="1400175" y="0"/>
                </a:moveTo>
                <a:lnTo>
                  <a:pt x="951711" y="246300"/>
                </a:lnTo>
                <a:lnTo>
                  <a:pt x="1952625" y="419100"/>
                </a:lnTo>
                <a:lnTo>
                  <a:pt x="480986" y="428625"/>
                </a:lnTo>
                <a:lnTo>
                  <a:pt x="820282" y="193202"/>
                </a:lnTo>
                <a:lnTo>
                  <a:pt x="0" y="19050"/>
                </a:lnTo>
                <a:lnTo>
                  <a:pt x="1400175" y="0"/>
                </a:lnTo>
                <a:close/>
              </a:path>
            </a:pathLst>
          </a:custGeom>
          <a:solidFill>
            <a:srgbClr val="FF9900"/>
          </a:solidFill>
          <a:ln>
            <a:noFill/>
          </a:ln>
        </p:spPr>
        <p:txBody>
          <a:bodyPr/>
          <a:lstStyle/>
          <a:p>
            <a:pPr defTabSz="783590" eaLnBrk="0" hangingPunct="0">
              <a:defRPr/>
            </a:pPr>
            <a:endParaRPr lang="zh-CN" altLang="en-US" sz="1200" dirty="0">
              <a:solidFill>
                <a:schemeClr val="bg1"/>
              </a:solidFill>
              <a:latin typeface="+mn-lt"/>
              <a:ea typeface="MS PGothic" panose="020B0600070205080204" pitchFamily="34" charset="-128"/>
              <a:cs typeface="Arial" panose="020B0604020202020204" pitchFamily="34" charset="0"/>
            </a:endParaRPr>
          </a:p>
        </p:txBody>
      </p:sp>
      <p:sp>
        <p:nvSpPr>
          <p:cNvPr id="455" name="Line 2152"/>
          <p:cNvSpPr>
            <a:spLocks noChangeShapeType="1"/>
          </p:cNvSpPr>
          <p:nvPr/>
        </p:nvSpPr>
        <p:spPr bwMode="auto">
          <a:xfrm flipV="1">
            <a:off x="726856" y="2582151"/>
            <a:ext cx="6303107" cy="0"/>
          </a:xfrm>
          <a:prstGeom prst="line">
            <a:avLst/>
          </a:prstGeom>
          <a:noFill/>
          <a:ln w="19050">
            <a:solidFill>
              <a:schemeClr val="tx1"/>
            </a:solidFill>
            <a:prstDash val="dash"/>
            <a:round/>
          </a:ln>
          <a:effectLst/>
        </p:spPr>
        <p:txBody>
          <a:bodyPr wrap="none" anchor="ctr"/>
          <a:lstStyle/>
          <a:p>
            <a:pPr defTabSz="457200"/>
            <a:endParaRPr lang="zh-CN" altLang="en-US" sz="75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459" name="Text Box 2162"/>
          <p:cNvSpPr txBox="1">
            <a:spLocks noChangeArrowheads="1"/>
          </p:cNvSpPr>
          <p:nvPr/>
        </p:nvSpPr>
        <p:spPr bwMode="auto">
          <a:xfrm>
            <a:off x="6412898" y="2147083"/>
            <a:ext cx="395605" cy="220980"/>
          </a:xfrm>
          <a:prstGeom prst="rect">
            <a:avLst/>
          </a:prstGeom>
          <a:noFill/>
          <a:ln w="9525" algn="ctr">
            <a:noFill/>
            <a:miter lim="800000"/>
          </a:ln>
          <a:effectLst/>
        </p:spPr>
        <p:txBody>
          <a:bodyPr wrap="none" lIns="68568" tIns="34284" rIns="68568" bIns="34284">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uGW</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555" name="TextBox 554"/>
          <p:cNvSpPr txBox="1"/>
          <p:nvPr/>
        </p:nvSpPr>
        <p:spPr>
          <a:xfrm>
            <a:off x="7030085" y="1931035"/>
            <a:ext cx="2031365" cy="1435735"/>
          </a:xfrm>
          <a:prstGeom prst="rect">
            <a:avLst/>
          </a:prstGeom>
          <a:noFill/>
          <a:ln>
            <a:noFill/>
          </a:ln>
        </p:spPr>
        <p:txBody>
          <a:bodyPr wrap="square" lIns="51428" tIns="25713" rIns="51428" bIns="25713" rtlCol="0">
            <a:spAutoFit/>
          </a:bodyPr>
          <a:lstStyle/>
          <a:p>
            <a:pPr marL="196215" indent="-196215" defTabSz="0">
              <a:lnSpc>
                <a:spcPct val="150000"/>
              </a:lnSpc>
              <a:buClr>
                <a:srgbClr val="FFFFFF"/>
              </a:buClr>
              <a:buFont typeface="Wingdings" panose="05000000000000000000" charset="0"/>
              <a:buChar char="n"/>
              <a:tabLst>
                <a:tab pos="272415" algn="l"/>
              </a:tabLst>
            </a:pP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The uGW is a gateway which may interconnect </a:t>
            </a:r>
            <a:r>
              <a:rPr lang="en-US" altLang="zh-CN" sz="1200" dirty="0" err="1"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eChat</a:t>
            </a:r>
            <a:r>
              <a:rPr lang="zh-CN" altLang="en-US"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 </a:t>
            </a: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with DMR.</a:t>
            </a:r>
            <a:endPar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a:p>
            <a:pPr marL="196215" indent="-196215" defTabSz="0">
              <a:lnSpc>
                <a:spcPct val="150000"/>
              </a:lnSpc>
              <a:buClr>
                <a:srgbClr val="FFFFFF"/>
              </a:buClr>
              <a:buFont typeface="Wingdings" panose="05000000000000000000" charset="0"/>
              <a:buChar char="n"/>
              <a:tabLst>
                <a:tab pos="272415" algn="l"/>
              </a:tabLst>
            </a:pPr>
            <a:r>
              <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rPr>
              <a:t>Unified management and unified dispatching.</a:t>
            </a:r>
            <a:endParaRPr lang="en-US" altLang="zh-CN" sz="1200" dirty="0" smtClean="0">
              <a:solidFill>
                <a:schemeClr val="bg1"/>
              </a:solidFill>
              <a:latin typeface="+mn-lt"/>
              <a:ea typeface="微软雅黑" panose="020B0503020204020204" charset="-122"/>
              <a:cs typeface="Arial" panose="020B0604020202020204" pitchFamily="34" charset="0"/>
              <a:sym typeface="Wingdings" panose="05000000000000000000" pitchFamily="2" charset="2"/>
            </a:endParaRPr>
          </a:p>
        </p:txBody>
      </p:sp>
      <p:sp>
        <p:nvSpPr>
          <p:cNvPr id="571" name="Line 282"/>
          <p:cNvSpPr>
            <a:spLocks noChangeShapeType="1"/>
          </p:cNvSpPr>
          <p:nvPr/>
        </p:nvSpPr>
        <p:spPr bwMode="auto">
          <a:xfrm flipV="1">
            <a:off x="5889283" y="3312225"/>
            <a:ext cx="150528" cy="183515"/>
          </a:xfrm>
          <a:prstGeom prst="line">
            <a:avLst/>
          </a:prstGeom>
          <a:ln w="9525"/>
          <a:effectLst/>
        </p:spPr>
        <p:style>
          <a:lnRef idx="2">
            <a:schemeClr val="accent1"/>
          </a:lnRef>
          <a:fillRef idx="0">
            <a:schemeClr val="accent1"/>
          </a:fillRef>
          <a:effectRef idx="1">
            <a:schemeClr val="accent1"/>
          </a:effectRef>
          <a:fontRef idx="minor">
            <a:schemeClr val="tx1"/>
          </a:fontRef>
        </p:style>
        <p:txBody>
          <a:bodyPr wrap="square" lIns="69308" tIns="34653" rIns="69308" bIns="34653">
            <a:spAutoFit/>
          </a:bodyPr>
          <a:lstStyle/>
          <a:p>
            <a:endParaRPr lang="en-US" sz="75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572" name="Line 282"/>
          <p:cNvSpPr>
            <a:spLocks noChangeShapeType="1"/>
          </p:cNvSpPr>
          <p:nvPr/>
        </p:nvSpPr>
        <p:spPr bwMode="auto">
          <a:xfrm flipH="1" flipV="1">
            <a:off x="6381934" y="3312226"/>
            <a:ext cx="124846" cy="183515"/>
          </a:xfrm>
          <a:prstGeom prst="line">
            <a:avLst/>
          </a:prstGeom>
          <a:ln w="9525"/>
          <a:effectLst/>
        </p:spPr>
        <p:style>
          <a:lnRef idx="2">
            <a:schemeClr val="accent1"/>
          </a:lnRef>
          <a:fillRef idx="0">
            <a:schemeClr val="accent1"/>
          </a:fillRef>
          <a:effectRef idx="1">
            <a:schemeClr val="accent1"/>
          </a:effectRef>
          <a:fontRef idx="minor">
            <a:schemeClr val="tx1"/>
          </a:fontRef>
        </p:style>
        <p:txBody>
          <a:bodyPr wrap="square" lIns="69308" tIns="34653" rIns="69308" bIns="34653">
            <a:spAutoFit/>
          </a:bodyPr>
          <a:lstStyle/>
          <a:p>
            <a:endParaRPr lang="en-US" sz="75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573" name="Text Box 2162"/>
          <p:cNvSpPr txBox="1">
            <a:spLocks noChangeArrowheads="1"/>
          </p:cNvSpPr>
          <p:nvPr/>
        </p:nvSpPr>
        <p:spPr bwMode="auto">
          <a:xfrm>
            <a:off x="4643236" y="2795104"/>
            <a:ext cx="1333500" cy="251460"/>
          </a:xfrm>
          <a:prstGeom prst="rect">
            <a:avLst/>
          </a:prstGeom>
          <a:noFill/>
          <a:ln w="9525" algn="ctr">
            <a:noFill/>
            <a:miter lim="800000"/>
          </a:ln>
          <a:effectLst/>
        </p:spPr>
        <p:txBody>
          <a:bodyPr wrap="none" lIns="68568" tIns="34284" rIns="68568" bIns="34284">
            <a:spAutoFit/>
          </a:bodyPr>
          <a:lstStyle/>
          <a:p>
            <a:pPr defTabSz="457200"/>
            <a:r>
              <a:rPr lang="en-US" altLang="zh-CN" sz="1200" dirty="0" smtClean="0">
                <a:solidFill>
                  <a:schemeClr val="bg1"/>
                </a:solidFill>
                <a:latin typeface="+mn-lt"/>
                <a:ea typeface="微软雅黑" panose="020B0503020204020204" charset="-122"/>
                <a:cs typeface="Arial" panose="020B0604020202020204" pitchFamily="34" charset="0"/>
              </a:rPr>
              <a:t>DMR Core Network</a:t>
            </a:r>
            <a:endParaRPr lang="en-US" altLang="zh-CN" sz="1200" dirty="0" smtClean="0">
              <a:solidFill>
                <a:schemeClr val="bg1"/>
              </a:solidFill>
              <a:latin typeface="+mn-lt"/>
              <a:ea typeface="微软雅黑" panose="020B0503020204020204" charset="-122"/>
              <a:cs typeface="Arial" panose="020B0604020202020204" pitchFamily="34" charset="0"/>
            </a:endParaRPr>
          </a:p>
        </p:txBody>
      </p:sp>
      <p:cxnSp>
        <p:nvCxnSpPr>
          <p:cNvPr id="575" name="直接连接符 108"/>
          <p:cNvCxnSpPr/>
          <p:nvPr/>
        </p:nvCxnSpPr>
        <p:spPr bwMode="auto">
          <a:xfrm>
            <a:off x="6200775" y="2419985"/>
            <a:ext cx="5080" cy="74041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574" name="Text Box 2162"/>
          <p:cNvSpPr txBox="1">
            <a:spLocks noChangeArrowheads="1"/>
          </p:cNvSpPr>
          <p:nvPr/>
        </p:nvSpPr>
        <p:spPr bwMode="auto">
          <a:xfrm>
            <a:off x="4844957" y="3635702"/>
            <a:ext cx="629920" cy="251460"/>
          </a:xfrm>
          <a:prstGeom prst="rect">
            <a:avLst/>
          </a:prstGeom>
          <a:noFill/>
          <a:ln w="9525" algn="ctr">
            <a:noFill/>
            <a:miter lim="800000"/>
          </a:ln>
          <a:effectLst/>
        </p:spPr>
        <p:txBody>
          <a:bodyPr wrap="none" lIns="68568" tIns="34284" rIns="68568" bIns="34284">
            <a:spAutoFit/>
          </a:bodyPr>
          <a:lstStyle/>
          <a:p>
            <a:pPr defTabSz="457200"/>
            <a:r>
              <a:rPr lang="en-US" altLang="zh-CN" sz="1200" dirty="0" smtClean="0">
                <a:solidFill>
                  <a:schemeClr val="bg1"/>
                </a:solidFill>
                <a:latin typeface="+mn-lt"/>
                <a:ea typeface="微软雅黑" panose="020B0503020204020204" charset="-122"/>
                <a:cs typeface="Arial" panose="020B0604020202020204" pitchFamily="34" charset="0"/>
              </a:rPr>
              <a:t>DMR </a:t>
            </a:r>
            <a:r>
              <a:rPr lang="en-US" altLang="zh-CN" sz="1200" dirty="0" err="1" smtClean="0">
                <a:solidFill>
                  <a:schemeClr val="bg1"/>
                </a:solidFill>
                <a:latin typeface="+mn-lt"/>
                <a:ea typeface="微软雅黑" panose="020B0503020204020204" charset="-122"/>
                <a:cs typeface="Arial" panose="020B0604020202020204" pitchFamily="34" charset="0"/>
              </a:rPr>
              <a:t>BS</a:t>
            </a:r>
            <a:endParaRPr lang="en-US" altLang="zh-CN" sz="1200" dirty="0" err="1" smtClean="0">
              <a:solidFill>
                <a:schemeClr val="bg1"/>
              </a:solidFill>
              <a:latin typeface="+mn-lt"/>
              <a:ea typeface="微软雅黑" panose="020B0503020204020204" charset="-122"/>
              <a:cs typeface="Arial" panose="020B0604020202020204" pitchFamily="34" charset="0"/>
            </a:endParaRPr>
          </a:p>
        </p:txBody>
      </p:sp>
      <p:pic>
        <p:nvPicPr>
          <p:cNvPr id="579" name="Picture 1" descr="C:\Users\Administrator\Desktop\产品图\PH790-规格书封二及单页正面图.png"/>
          <p:cNvPicPr>
            <a:picLocks noChangeAspect="1" noChangeArrowheads="1"/>
          </p:cNvPicPr>
          <p:nvPr/>
        </p:nvPicPr>
        <p:blipFill>
          <a:blip r:embed="rId3"/>
          <a:srcRect/>
          <a:stretch>
            <a:fillRect/>
          </a:stretch>
        </p:blipFill>
        <p:spPr bwMode="auto">
          <a:xfrm flipH="1">
            <a:off x="5334724" y="4133631"/>
            <a:ext cx="189790" cy="480076"/>
          </a:xfrm>
          <a:prstGeom prst="rect">
            <a:avLst/>
          </a:prstGeom>
          <a:noFill/>
        </p:spPr>
      </p:pic>
      <p:sp>
        <p:nvSpPr>
          <p:cNvPr id="580" name="Text Box 97"/>
          <p:cNvSpPr txBox="1">
            <a:spLocks noChangeArrowheads="1"/>
          </p:cNvSpPr>
          <p:nvPr/>
        </p:nvSpPr>
        <p:spPr bwMode="auto">
          <a:xfrm>
            <a:off x="5015230" y="4584700"/>
            <a:ext cx="828675" cy="374650"/>
          </a:xfrm>
          <a:prstGeom prst="rect">
            <a:avLst/>
          </a:prstGeom>
          <a:noFill/>
          <a:ln w="9525">
            <a:noFill/>
            <a:miter lim="800000"/>
          </a:ln>
          <a:effectLst/>
        </p:spPr>
        <p:txBody>
          <a:bodyPr wrap="square" lIns="68559" tIns="34279" rIns="68559" bIns="34279">
            <a:spAutoFit/>
          </a:bodyPr>
          <a:lstStyle/>
          <a:p>
            <a:pPr algn="ctr"/>
            <a:r>
              <a:rPr lang="en-US" altLang="zh-CN" sz="1000" dirty="0">
                <a:solidFill>
                  <a:schemeClr val="bg1"/>
                </a:solidFill>
                <a:latin typeface="+mn-lt"/>
                <a:ea typeface="微软雅黑" panose="020B0503020204020204" charset="-122"/>
                <a:cs typeface="Arial" panose="020B0604020202020204" pitchFamily="34" charset="0"/>
              </a:rPr>
              <a:t>Handheld </a:t>
            </a:r>
            <a:endParaRPr lang="en-US" altLang="zh-CN" sz="1000" dirty="0">
              <a:solidFill>
                <a:schemeClr val="bg1"/>
              </a:solidFill>
              <a:latin typeface="+mn-lt"/>
              <a:ea typeface="微软雅黑" panose="020B0503020204020204" charset="-122"/>
              <a:cs typeface="Arial" panose="020B0604020202020204" pitchFamily="34" charset="0"/>
            </a:endParaRPr>
          </a:p>
          <a:p>
            <a:pPr algn="ctr"/>
            <a:r>
              <a:rPr lang="en-US" altLang="zh-CN" sz="1000" dirty="0">
                <a:solidFill>
                  <a:schemeClr val="bg1"/>
                </a:solidFill>
                <a:latin typeface="+mn-lt"/>
                <a:ea typeface="微软雅黑" panose="020B0503020204020204" charset="-122"/>
                <a:cs typeface="Arial" panose="020B0604020202020204" pitchFamily="34" charset="0"/>
              </a:rPr>
              <a:t>Radio</a:t>
            </a:r>
            <a:endParaRPr lang="en-US" altLang="zh-CN" sz="1000" dirty="0">
              <a:solidFill>
                <a:schemeClr val="bg1"/>
              </a:solidFill>
              <a:latin typeface="+mn-lt"/>
              <a:ea typeface="微软雅黑" panose="020B0503020204020204" charset="-122"/>
              <a:cs typeface="Arial" panose="020B0604020202020204" pitchFamily="34" charset="0"/>
            </a:endParaRPr>
          </a:p>
        </p:txBody>
      </p:sp>
      <p:pic>
        <p:nvPicPr>
          <p:cNvPr id="581" name="图片 580"/>
          <p:cNvPicPr/>
          <p:nvPr/>
        </p:nvPicPr>
        <p:blipFill>
          <a:blip r:embed="rId4">
            <a:clrChange>
              <a:clrFrom>
                <a:srgbClr val="EEF3FA"/>
              </a:clrFrom>
              <a:clrTo>
                <a:srgbClr val="EEF3FA">
                  <a:alpha val="0"/>
                </a:srgbClr>
              </a:clrTo>
            </a:clrChange>
          </a:blip>
          <a:srcRect/>
          <a:stretch>
            <a:fillRect/>
          </a:stretch>
        </p:blipFill>
        <p:spPr bwMode="auto">
          <a:xfrm>
            <a:off x="6016625" y="4236085"/>
            <a:ext cx="586740" cy="348615"/>
          </a:xfrm>
          <a:prstGeom prst="rect">
            <a:avLst/>
          </a:prstGeom>
          <a:noFill/>
          <a:ln w="9525">
            <a:noFill/>
            <a:miter lim="800000"/>
            <a:headEnd/>
            <a:tailEnd/>
          </a:ln>
        </p:spPr>
      </p:pic>
      <p:sp>
        <p:nvSpPr>
          <p:cNvPr id="583" name="Text Box 97"/>
          <p:cNvSpPr txBox="1">
            <a:spLocks noChangeArrowheads="1"/>
          </p:cNvSpPr>
          <p:nvPr/>
        </p:nvSpPr>
        <p:spPr bwMode="auto">
          <a:xfrm>
            <a:off x="5888990" y="4584700"/>
            <a:ext cx="958215" cy="374650"/>
          </a:xfrm>
          <a:prstGeom prst="rect">
            <a:avLst/>
          </a:prstGeom>
          <a:noFill/>
          <a:ln w="9525">
            <a:noFill/>
            <a:miter lim="800000"/>
          </a:ln>
          <a:effectLst/>
        </p:spPr>
        <p:txBody>
          <a:bodyPr wrap="square" lIns="68559" tIns="34279" rIns="68559" bIns="34279">
            <a:spAutoFit/>
          </a:bodyPr>
          <a:lstStyle/>
          <a:p>
            <a:pPr algn="ctr"/>
            <a:r>
              <a:rPr lang="en-US" altLang="zh-CN" sz="1000" dirty="0">
                <a:solidFill>
                  <a:schemeClr val="bg1"/>
                </a:solidFill>
                <a:latin typeface="+mn-lt"/>
                <a:ea typeface="微软雅黑" panose="020B0503020204020204" charset="-122"/>
                <a:cs typeface="Arial" panose="020B0604020202020204" pitchFamily="34" charset="0"/>
              </a:rPr>
              <a:t>Vehicle Mounted Radio</a:t>
            </a:r>
            <a:endParaRPr lang="en-US" altLang="zh-CN" sz="1000" dirty="0">
              <a:solidFill>
                <a:schemeClr val="bg1"/>
              </a:solidFill>
              <a:latin typeface="+mn-lt"/>
              <a:ea typeface="微软雅黑" panose="020B0503020204020204" charset="-122"/>
              <a:cs typeface="Arial" panose="020B0604020202020204" pitchFamily="34" charset="0"/>
            </a:endParaRPr>
          </a:p>
        </p:txBody>
      </p:sp>
      <p:sp>
        <p:nvSpPr>
          <p:cNvPr id="4" name="矩形 3"/>
          <p:cNvSpPr/>
          <p:nvPr/>
        </p:nvSpPr>
        <p:spPr>
          <a:xfrm>
            <a:off x="320675" y="753745"/>
            <a:ext cx="3893820" cy="4243070"/>
          </a:xfrm>
          <a:prstGeom prst="rect">
            <a:avLst/>
          </a:prstGeom>
          <a:no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sp>
        <p:nvSpPr>
          <p:cNvPr id="5" name="矩形 4"/>
          <p:cNvSpPr/>
          <p:nvPr/>
        </p:nvSpPr>
        <p:spPr>
          <a:xfrm>
            <a:off x="4418330" y="2701925"/>
            <a:ext cx="2611755" cy="2260600"/>
          </a:xfrm>
          <a:prstGeom prst="rect">
            <a:avLst/>
          </a:prstGeom>
          <a:noFill/>
          <a:ln w="127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lstStyle/>
          <a:p>
            <a:endParaRPr lang="zh-CN" altLang="en-US"/>
          </a:p>
        </p:txBody>
      </p:sp>
      <p:grpSp>
        <p:nvGrpSpPr>
          <p:cNvPr id="22549" name="Group 265"/>
          <p:cNvGrpSpPr/>
          <p:nvPr/>
        </p:nvGrpSpPr>
        <p:grpSpPr>
          <a:xfrm>
            <a:off x="2060575" y="2101850"/>
            <a:ext cx="621665" cy="316865"/>
            <a:chOff x="7635875" y="1270000"/>
            <a:chExt cx="692150" cy="504825"/>
          </a:xfrm>
        </p:grpSpPr>
        <p:sp>
          <p:nvSpPr>
            <p:cNvPr id="22592" name="Freeform 219"/>
            <p:cNvSpPr/>
            <p:nvPr/>
          </p:nvSpPr>
          <p:spPr>
            <a:xfrm>
              <a:off x="7635875" y="1430337"/>
              <a:ext cx="692150" cy="344488"/>
            </a:xfrm>
            <a:custGeom>
              <a:avLst/>
              <a:gdLst>
                <a:gd name="txL" fmla="*/ 0 w 217"/>
                <a:gd name="txT" fmla="*/ 0 h 108"/>
                <a:gd name="txR" fmla="*/ 217 w 217"/>
                <a:gd name="txB" fmla="*/ 108 h 108"/>
              </a:gdLst>
              <a:ahLst/>
              <a:cxnLst>
                <a:cxn ang="0">
                  <a:pos x="0" y="2147483647"/>
                </a:cxn>
                <a:cxn ang="0">
                  <a:pos x="2147483647" y="2147483647"/>
                </a:cxn>
                <a:cxn ang="0">
                  <a:pos x="2147483647" y="2147483647"/>
                </a:cxn>
                <a:cxn ang="0">
                  <a:pos x="2147483647" y="0"/>
                </a:cxn>
                <a:cxn ang="0">
                  <a:pos x="0" y="0"/>
                </a:cxn>
                <a:cxn ang="0">
                  <a:pos x="0" y="2147483647"/>
                </a:cxn>
              </a:cxnLst>
              <a:rect l="txL" t="txT" r="txR" b="txB"/>
              <a:pathLst>
                <a:path w="217" h="108">
                  <a:moveTo>
                    <a:pt x="0" y="59"/>
                  </a:moveTo>
                  <a:cubicBezTo>
                    <a:pt x="0" y="69"/>
                    <a:pt x="17" y="108"/>
                    <a:pt x="109" y="108"/>
                  </a:cubicBezTo>
                  <a:cubicBezTo>
                    <a:pt x="201" y="108"/>
                    <a:pt x="217" y="67"/>
                    <a:pt x="217" y="62"/>
                  </a:cubicBezTo>
                  <a:cubicBezTo>
                    <a:pt x="217" y="57"/>
                    <a:pt x="217" y="0"/>
                    <a:pt x="217" y="0"/>
                  </a:cubicBezTo>
                  <a:cubicBezTo>
                    <a:pt x="0" y="0"/>
                    <a:pt x="0" y="0"/>
                    <a:pt x="0" y="0"/>
                  </a:cubicBezTo>
                  <a:lnTo>
                    <a:pt x="0" y="59"/>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593" name="Freeform 220"/>
            <p:cNvSpPr/>
            <p:nvPr/>
          </p:nvSpPr>
          <p:spPr>
            <a:xfrm>
              <a:off x="7642225" y="1276350"/>
              <a:ext cx="679450" cy="303213"/>
            </a:xfrm>
            <a:custGeom>
              <a:avLst/>
              <a:gdLst>
                <a:gd name="txL" fmla="*/ 0 w 213"/>
                <a:gd name="txT" fmla="*/ 0 h 95"/>
                <a:gd name="txR" fmla="*/ 213 w 213"/>
                <a:gd name="txB" fmla="*/ 95 h 95"/>
              </a:gdLst>
              <a:ahLst/>
              <a:cxnLst>
                <a:cxn ang="0">
                  <a:pos x="2147483647" y="2147483647"/>
                </a:cxn>
                <a:cxn ang="0">
                  <a:pos x="2147483647" y="2147483647"/>
                </a:cxn>
                <a:cxn ang="0">
                  <a:pos x="0" y="2147483647"/>
                </a:cxn>
                <a:cxn ang="0">
                  <a:pos x="2147483647" y="0"/>
                </a:cxn>
                <a:cxn ang="0">
                  <a:pos x="2147483647" y="2147483647"/>
                </a:cxn>
              </a:cxnLst>
              <a:rect l="txL" t="txT" r="txR" b="txB"/>
              <a:pathLst>
                <a:path w="213" h="95">
                  <a:moveTo>
                    <a:pt x="213" y="47"/>
                  </a:moveTo>
                  <a:cubicBezTo>
                    <a:pt x="213" y="73"/>
                    <a:pt x="165" y="95"/>
                    <a:pt x="106" y="95"/>
                  </a:cubicBezTo>
                  <a:cubicBezTo>
                    <a:pt x="48" y="95"/>
                    <a:pt x="0" y="74"/>
                    <a:pt x="0" y="48"/>
                  </a:cubicBezTo>
                  <a:cubicBezTo>
                    <a:pt x="0" y="21"/>
                    <a:pt x="48" y="0"/>
                    <a:pt x="106" y="0"/>
                  </a:cubicBezTo>
                  <a:cubicBezTo>
                    <a:pt x="165" y="0"/>
                    <a:pt x="213" y="21"/>
                    <a:pt x="213" y="47"/>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594" name="Freeform 221"/>
            <p:cNvSpPr>
              <a:spLocks noEditPoints="1"/>
            </p:cNvSpPr>
            <p:nvPr/>
          </p:nvSpPr>
          <p:spPr>
            <a:xfrm>
              <a:off x="7635875" y="1270000"/>
              <a:ext cx="692150" cy="315913"/>
            </a:xfrm>
            <a:custGeom>
              <a:avLst/>
              <a:gdLst>
                <a:gd name="txL" fmla="*/ 0 w 217"/>
                <a:gd name="txT" fmla="*/ 0 h 99"/>
                <a:gd name="txR" fmla="*/ 217 w 217"/>
                <a:gd name="txB" fmla="*/ 99 h 99"/>
              </a:gdLst>
              <a:ahLst/>
              <a:cxnLst>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7" h="99">
                  <a:moveTo>
                    <a:pt x="32" y="85"/>
                  </a:moveTo>
                  <a:cubicBezTo>
                    <a:pt x="13" y="76"/>
                    <a:pt x="0" y="64"/>
                    <a:pt x="0" y="50"/>
                  </a:cubicBezTo>
                  <a:cubicBezTo>
                    <a:pt x="0" y="50"/>
                    <a:pt x="0" y="50"/>
                    <a:pt x="0" y="50"/>
                  </a:cubicBezTo>
                  <a:cubicBezTo>
                    <a:pt x="0" y="35"/>
                    <a:pt x="13" y="23"/>
                    <a:pt x="32" y="14"/>
                  </a:cubicBezTo>
                  <a:cubicBezTo>
                    <a:pt x="32" y="14"/>
                    <a:pt x="32" y="14"/>
                    <a:pt x="32" y="14"/>
                  </a:cubicBezTo>
                  <a:cubicBezTo>
                    <a:pt x="52" y="5"/>
                    <a:pt x="79" y="0"/>
                    <a:pt x="108" y="0"/>
                  </a:cubicBezTo>
                  <a:cubicBezTo>
                    <a:pt x="108" y="0"/>
                    <a:pt x="108" y="0"/>
                    <a:pt x="108" y="0"/>
                  </a:cubicBezTo>
                  <a:cubicBezTo>
                    <a:pt x="138" y="0"/>
                    <a:pt x="165" y="5"/>
                    <a:pt x="185" y="14"/>
                  </a:cubicBezTo>
                  <a:cubicBezTo>
                    <a:pt x="185" y="14"/>
                    <a:pt x="185" y="14"/>
                    <a:pt x="185" y="14"/>
                  </a:cubicBezTo>
                  <a:cubicBezTo>
                    <a:pt x="204" y="22"/>
                    <a:pt x="217" y="34"/>
                    <a:pt x="217" y="49"/>
                  </a:cubicBezTo>
                  <a:cubicBezTo>
                    <a:pt x="217" y="49"/>
                    <a:pt x="217" y="49"/>
                    <a:pt x="217" y="49"/>
                  </a:cubicBezTo>
                  <a:cubicBezTo>
                    <a:pt x="217" y="64"/>
                    <a:pt x="204" y="76"/>
                    <a:pt x="185" y="85"/>
                  </a:cubicBezTo>
                  <a:cubicBezTo>
                    <a:pt x="185" y="85"/>
                    <a:pt x="185" y="85"/>
                    <a:pt x="185" y="85"/>
                  </a:cubicBezTo>
                  <a:cubicBezTo>
                    <a:pt x="165" y="94"/>
                    <a:pt x="138" y="99"/>
                    <a:pt x="108" y="99"/>
                  </a:cubicBezTo>
                  <a:cubicBezTo>
                    <a:pt x="108" y="99"/>
                    <a:pt x="108" y="99"/>
                    <a:pt x="108" y="99"/>
                  </a:cubicBezTo>
                  <a:cubicBezTo>
                    <a:pt x="79" y="99"/>
                    <a:pt x="52" y="94"/>
                    <a:pt x="32" y="85"/>
                  </a:cubicBezTo>
                  <a:close/>
                  <a:moveTo>
                    <a:pt x="34" y="18"/>
                  </a:moveTo>
                  <a:cubicBezTo>
                    <a:pt x="15" y="26"/>
                    <a:pt x="4" y="38"/>
                    <a:pt x="4" y="50"/>
                  </a:cubicBezTo>
                  <a:cubicBezTo>
                    <a:pt x="4" y="50"/>
                    <a:pt x="4" y="50"/>
                    <a:pt x="4" y="50"/>
                  </a:cubicBezTo>
                  <a:cubicBezTo>
                    <a:pt x="4" y="61"/>
                    <a:pt x="15" y="73"/>
                    <a:pt x="34" y="81"/>
                  </a:cubicBezTo>
                  <a:cubicBezTo>
                    <a:pt x="34" y="81"/>
                    <a:pt x="34" y="81"/>
                    <a:pt x="34" y="81"/>
                  </a:cubicBezTo>
                  <a:cubicBezTo>
                    <a:pt x="53" y="90"/>
                    <a:pt x="79" y="95"/>
                    <a:pt x="108" y="95"/>
                  </a:cubicBezTo>
                  <a:cubicBezTo>
                    <a:pt x="108" y="95"/>
                    <a:pt x="108" y="95"/>
                    <a:pt x="108" y="95"/>
                  </a:cubicBezTo>
                  <a:cubicBezTo>
                    <a:pt x="137" y="95"/>
                    <a:pt x="164" y="90"/>
                    <a:pt x="183" y="81"/>
                  </a:cubicBezTo>
                  <a:cubicBezTo>
                    <a:pt x="183" y="81"/>
                    <a:pt x="183" y="81"/>
                    <a:pt x="183" y="81"/>
                  </a:cubicBezTo>
                  <a:cubicBezTo>
                    <a:pt x="202" y="73"/>
                    <a:pt x="213" y="61"/>
                    <a:pt x="213" y="49"/>
                  </a:cubicBezTo>
                  <a:cubicBezTo>
                    <a:pt x="213" y="49"/>
                    <a:pt x="213" y="49"/>
                    <a:pt x="213" y="49"/>
                  </a:cubicBezTo>
                  <a:cubicBezTo>
                    <a:pt x="213" y="37"/>
                    <a:pt x="202" y="26"/>
                    <a:pt x="183" y="17"/>
                  </a:cubicBezTo>
                  <a:cubicBezTo>
                    <a:pt x="183" y="17"/>
                    <a:pt x="183" y="17"/>
                    <a:pt x="183" y="17"/>
                  </a:cubicBezTo>
                  <a:cubicBezTo>
                    <a:pt x="164" y="9"/>
                    <a:pt x="137" y="4"/>
                    <a:pt x="108" y="4"/>
                  </a:cubicBezTo>
                  <a:cubicBezTo>
                    <a:pt x="108" y="4"/>
                    <a:pt x="108" y="4"/>
                    <a:pt x="108" y="4"/>
                  </a:cubicBezTo>
                  <a:cubicBezTo>
                    <a:pt x="108" y="4"/>
                    <a:pt x="108" y="4"/>
                    <a:pt x="108" y="4"/>
                  </a:cubicBezTo>
                  <a:cubicBezTo>
                    <a:pt x="108" y="4"/>
                    <a:pt x="108" y="4"/>
                    <a:pt x="108" y="4"/>
                  </a:cubicBezTo>
                  <a:cubicBezTo>
                    <a:pt x="79" y="4"/>
                    <a:pt x="53" y="9"/>
                    <a:pt x="34" y="1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595" name="Freeform 222"/>
            <p:cNvSpPr>
              <a:spLocks noEditPoints="1"/>
            </p:cNvSpPr>
            <p:nvPr/>
          </p:nvSpPr>
          <p:spPr>
            <a:xfrm>
              <a:off x="7689850" y="1320800"/>
              <a:ext cx="606425" cy="188913"/>
            </a:xfrm>
            <a:custGeom>
              <a:avLst/>
              <a:gdLst>
                <a:gd name="txL" fmla="*/ 0 w 382"/>
                <a:gd name="txT" fmla="*/ 0 h 119"/>
                <a:gd name="txR" fmla="*/ 382 w 382"/>
                <a:gd name="txB" fmla="*/ 119 h 11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382" h="119">
                  <a:moveTo>
                    <a:pt x="133" y="63"/>
                  </a:moveTo>
                  <a:lnTo>
                    <a:pt x="38" y="89"/>
                  </a:lnTo>
                  <a:lnTo>
                    <a:pt x="40" y="71"/>
                  </a:lnTo>
                  <a:lnTo>
                    <a:pt x="16" y="77"/>
                  </a:lnTo>
                  <a:lnTo>
                    <a:pt x="14" y="105"/>
                  </a:lnTo>
                  <a:lnTo>
                    <a:pt x="62" y="119"/>
                  </a:lnTo>
                  <a:lnTo>
                    <a:pt x="84" y="113"/>
                  </a:lnTo>
                  <a:lnTo>
                    <a:pt x="54" y="103"/>
                  </a:lnTo>
                  <a:lnTo>
                    <a:pt x="165" y="71"/>
                  </a:lnTo>
                  <a:lnTo>
                    <a:pt x="133" y="63"/>
                  </a:lnTo>
                  <a:close/>
                  <a:moveTo>
                    <a:pt x="263" y="71"/>
                  </a:moveTo>
                  <a:lnTo>
                    <a:pt x="325" y="71"/>
                  </a:lnTo>
                  <a:lnTo>
                    <a:pt x="303" y="65"/>
                  </a:lnTo>
                  <a:lnTo>
                    <a:pt x="207" y="65"/>
                  </a:lnTo>
                  <a:lnTo>
                    <a:pt x="207" y="93"/>
                  </a:lnTo>
                  <a:lnTo>
                    <a:pt x="231" y="99"/>
                  </a:lnTo>
                  <a:lnTo>
                    <a:pt x="231" y="81"/>
                  </a:lnTo>
                  <a:lnTo>
                    <a:pt x="372" y="119"/>
                  </a:lnTo>
                  <a:lnTo>
                    <a:pt x="382" y="105"/>
                  </a:lnTo>
                  <a:lnTo>
                    <a:pt x="263" y="71"/>
                  </a:lnTo>
                  <a:close/>
                  <a:moveTo>
                    <a:pt x="229" y="55"/>
                  </a:moveTo>
                  <a:lnTo>
                    <a:pt x="317" y="31"/>
                  </a:lnTo>
                  <a:lnTo>
                    <a:pt x="317" y="45"/>
                  </a:lnTo>
                  <a:lnTo>
                    <a:pt x="341" y="37"/>
                  </a:lnTo>
                  <a:lnTo>
                    <a:pt x="341" y="13"/>
                  </a:lnTo>
                  <a:lnTo>
                    <a:pt x="291" y="0"/>
                  </a:lnTo>
                  <a:lnTo>
                    <a:pt x="267" y="6"/>
                  </a:lnTo>
                  <a:lnTo>
                    <a:pt x="303" y="17"/>
                  </a:lnTo>
                  <a:lnTo>
                    <a:pt x="197" y="45"/>
                  </a:lnTo>
                  <a:lnTo>
                    <a:pt x="229" y="55"/>
                  </a:lnTo>
                  <a:close/>
                  <a:moveTo>
                    <a:pt x="38" y="45"/>
                  </a:moveTo>
                  <a:lnTo>
                    <a:pt x="62" y="51"/>
                  </a:lnTo>
                  <a:lnTo>
                    <a:pt x="159" y="53"/>
                  </a:lnTo>
                  <a:lnTo>
                    <a:pt x="159" y="27"/>
                  </a:lnTo>
                  <a:lnTo>
                    <a:pt x="135" y="19"/>
                  </a:lnTo>
                  <a:lnTo>
                    <a:pt x="135" y="37"/>
                  </a:lnTo>
                  <a:lnTo>
                    <a:pt x="16" y="4"/>
                  </a:lnTo>
                  <a:lnTo>
                    <a:pt x="0" y="19"/>
                  </a:lnTo>
                  <a:lnTo>
                    <a:pt x="98" y="45"/>
                  </a:lnTo>
                  <a:lnTo>
                    <a:pt x="38" y="45"/>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596" name="Freeform 223"/>
            <p:cNvSpPr/>
            <p:nvPr/>
          </p:nvSpPr>
          <p:spPr>
            <a:xfrm>
              <a:off x="7800975" y="1585912"/>
              <a:ext cx="350838" cy="141288"/>
            </a:xfrm>
            <a:custGeom>
              <a:avLst/>
              <a:gdLst>
                <a:gd name="txL" fmla="*/ 0 w 110"/>
                <a:gd name="txT" fmla="*/ 0 h 44"/>
                <a:gd name="txR" fmla="*/ 110 w 110"/>
                <a:gd name="txB" fmla="*/ 44 h 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0" h="44">
                  <a:moveTo>
                    <a:pt x="105" y="25"/>
                  </a:moveTo>
                  <a:cubicBezTo>
                    <a:pt x="96" y="27"/>
                    <a:pt x="96" y="27"/>
                    <a:pt x="96" y="27"/>
                  </a:cubicBezTo>
                  <a:cubicBezTo>
                    <a:pt x="98" y="30"/>
                    <a:pt x="98" y="30"/>
                    <a:pt x="98" y="30"/>
                  </a:cubicBezTo>
                  <a:cubicBezTo>
                    <a:pt x="94" y="30"/>
                    <a:pt x="84" y="30"/>
                    <a:pt x="72" y="29"/>
                  </a:cubicBezTo>
                  <a:cubicBezTo>
                    <a:pt x="84" y="24"/>
                    <a:pt x="95" y="18"/>
                    <a:pt x="99" y="16"/>
                  </a:cubicBezTo>
                  <a:cubicBezTo>
                    <a:pt x="97" y="20"/>
                    <a:pt x="97" y="20"/>
                    <a:pt x="97" y="20"/>
                  </a:cubicBezTo>
                  <a:cubicBezTo>
                    <a:pt x="106" y="17"/>
                    <a:pt x="106" y="17"/>
                    <a:pt x="106" y="17"/>
                  </a:cubicBezTo>
                  <a:cubicBezTo>
                    <a:pt x="110" y="7"/>
                    <a:pt x="110" y="7"/>
                    <a:pt x="110" y="7"/>
                  </a:cubicBezTo>
                  <a:cubicBezTo>
                    <a:pt x="104" y="0"/>
                    <a:pt x="104" y="0"/>
                    <a:pt x="104" y="0"/>
                  </a:cubicBezTo>
                  <a:cubicBezTo>
                    <a:pt x="95" y="4"/>
                    <a:pt x="95" y="4"/>
                    <a:pt x="95" y="4"/>
                  </a:cubicBezTo>
                  <a:cubicBezTo>
                    <a:pt x="98" y="7"/>
                    <a:pt x="98" y="7"/>
                    <a:pt x="98" y="7"/>
                  </a:cubicBezTo>
                  <a:cubicBezTo>
                    <a:pt x="94" y="10"/>
                    <a:pt x="77" y="19"/>
                    <a:pt x="55" y="26"/>
                  </a:cubicBezTo>
                  <a:cubicBezTo>
                    <a:pt x="55" y="26"/>
                    <a:pt x="55" y="26"/>
                    <a:pt x="55" y="26"/>
                  </a:cubicBezTo>
                  <a:cubicBezTo>
                    <a:pt x="55" y="26"/>
                    <a:pt x="55" y="26"/>
                    <a:pt x="55" y="26"/>
                  </a:cubicBezTo>
                  <a:cubicBezTo>
                    <a:pt x="33" y="20"/>
                    <a:pt x="16" y="10"/>
                    <a:pt x="12" y="7"/>
                  </a:cubicBezTo>
                  <a:cubicBezTo>
                    <a:pt x="15" y="5"/>
                    <a:pt x="15" y="5"/>
                    <a:pt x="15" y="5"/>
                  </a:cubicBezTo>
                  <a:cubicBezTo>
                    <a:pt x="6" y="0"/>
                    <a:pt x="6" y="0"/>
                    <a:pt x="6" y="0"/>
                  </a:cubicBezTo>
                  <a:cubicBezTo>
                    <a:pt x="0" y="6"/>
                    <a:pt x="0" y="6"/>
                    <a:pt x="0" y="6"/>
                  </a:cubicBezTo>
                  <a:cubicBezTo>
                    <a:pt x="4" y="17"/>
                    <a:pt x="4" y="17"/>
                    <a:pt x="4" y="17"/>
                  </a:cubicBezTo>
                  <a:cubicBezTo>
                    <a:pt x="13" y="21"/>
                    <a:pt x="13" y="21"/>
                    <a:pt x="13" y="21"/>
                  </a:cubicBezTo>
                  <a:cubicBezTo>
                    <a:pt x="11" y="16"/>
                    <a:pt x="11" y="16"/>
                    <a:pt x="11" y="16"/>
                  </a:cubicBezTo>
                  <a:cubicBezTo>
                    <a:pt x="14" y="18"/>
                    <a:pt x="25" y="24"/>
                    <a:pt x="38" y="29"/>
                  </a:cubicBezTo>
                  <a:cubicBezTo>
                    <a:pt x="26" y="30"/>
                    <a:pt x="15" y="30"/>
                    <a:pt x="12" y="30"/>
                  </a:cubicBezTo>
                  <a:cubicBezTo>
                    <a:pt x="14" y="27"/>
                    <a:pt x="14" y="27"/>
                    <a:pt x="14" y="27"/>
                  </a:cubicBezTo>
                  <a:cubicBezTo>
                    <a:pt x="5" y="25"/>
                    <a:pt x="5" y="25"/>
                    <a:pt x="5" y="25"/>
                  </a:cubicBezTo>
                  <a:cubicBezTo>
                    <a:pt x="0" y="32"/>
                    <a:pt x="0" y="32"/>
                    <a:pt x="0" y="32"/>
                  </a:cubicBezTo>
                  <a:cubicBezTo>
                    <a:pt x="5" y="41"/>
                    <a:pt x="5" y="41"/>
                    <a:pt x="5" y="41"/>
                  </a:cubicBezTo>
                  <a:cubicBezTo>
                    <a:pt x="14" y="44"/>
                    <a:pt x="14" y="44"/>
                    <a:pt x="14" y="44"/>
                  </a:cubicBezTo>
                  <a:cubicBezTo>
                    <a:pt x="11" y="39"/>
                    <a:pt x="11" y="39"/>
                    <a:pt x="11" y="39"/>
                  </a:cubicBezTo>
                  <a:cubicBezTo>
                    <a:pt x="11" y="39"/>
                    <a:pt x="11" y="39"/>
                    <a:pt x="11" y="39"/>
                  </a:cubicBezTo>
                  <a:cubicBezTo>
                    <a:pt x="11" y="39"/>
                    <a:pt x="37" y="39"/>
                    <a:pt x="55" y="34"/>
                  </a:cubicBezTo>
                  <a:cubicBezTo>
                    <a:pt x="73" y="39"/>
                    <a:pt x="98" y="39"/>
                    <a:pt x="98" y="39"/>
                  </a:cubicBezTo>
                  <a:cubicBezTo>
                    <a:pt x="98" y="39"/>
                    <a:pt x="98" y="39"/>
                    <a:pt x="98" y="39"/>
                  </a:cubicBezTo>
                  <a:cubicBezTo>
                    <a:pt x="96" y="43"/>
                    <a:pt x="96" y="43"/>
                    <a:pt x="96" y="43"/>
                  </a:cubicBezTo>
                  <a:cubicBezTo>
                    <a:pt x="105" y="42"/>
                    <a:pt x="105" y="42"/>
                    <a:pt x="105" y="42"/>
                  </a:cubicBezTo>
                  <a:cubicBezTo>
                    <a:pt x="110" y="33"/>
                    <a:pt x="110" y="33"/>
                    <a:pt x="110" y="33"/>
                  </a:cubicBezTo>
                  <a:lnTo>
                    <a:pt x="105" y="25"/>
                  </a:ln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22541" name="Group 274"/>
          <p:cNvGrpSpPr/>
          <p:nvPr/>
        </p:nvGrpSpPr>
        <p:grpSpPr>
          <a:xfrm>
            <a:off x="5922010" y="1991995"/>
            <a:ext cx="426085" cy="531495"/>
            <a:chOff x="6016625" y="3948113"/>
            <a:chExt cx="544513" cy="679450"/>
          </a:xfrm>
        </p:grpSpPr>
        <p:sp>
          <p:nvSpPr>
            <p:cNvPr id="22637" name="Freeform 159"/>
            <p:cNvSpPr/>
            <p:nvPr/>
          </p:nvSpPr>
          <p:spPr>
            <a:xfrm>
              <a:off x="6016625" y="3948113"/>
              <a:ext cx="544513" cy="679450"/>
            </a:xfrm>
            <a:custGeom>
              <a:avLst/>
              <a:gdLst>
                <a:gd name="txL" fmla="*/ 0 w 343"/>
                <a:gd name="txT" fmla="*/ 0 h 428"/>
                <a:gd name="txR" fmla="*/ 343 w 343"/>
                <a:gd name="txB" fmla="*/ 428 h 428"/>
              </a:gdLst>
              <a:ahLst/>
              <a:cxnLst>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0" y="2147483647"/>
                </a:cxn>
                <a:cxn ang="0">
                  <a:pos x="0" y="2147483647"/>
                </a:cxn>
                <a:cxn ang="0">
                  <a:pos x="2147483647" y="2147483647"/>
                </a:cxn>
                <a:cxn ang="0">
                  <a:pos x="0" y="2147483647"/>
                </a:cxn>
                <a:cxn ang="0">
                  <a:pos x="0"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3" h="428">
                  <a:moveTo>
                    <a:pt x="343" y="153"/>
                  </a:moveTo>
                  <a:lnTo>
                    <a:pt x="313" y="145"/>
                  </a:lnTo>
                  <a:lnTo>
                    <a:pt x="343" y="135"/>
                  </a:lnTo>
                  <a:lnTo>
                    <a:pt x="343" y="67"/>
                  </a:lnTo>
                  <a:lnTo>
                    <a:pt x="114" y="0"/>
                  </a:lnTo>
                  <a:lnTo>
                    <a:pt x="0" y="32"/>
                  </a:lnTo>
                  <a:lnTo>
                    <a:pt x="0" y="99"/>
                  </a:lnTo>
                  <a:lnTo>
                    <a:pt x="30" y="109"/>
                  </a:lnTo>
                  <a:lnTo>
                    <a:pt x="0" y="117"/>
                  </a:lnTo>
                  <a:lnTo>
                    <a:pt x="0" y="185"/>
                  </a:lnTo>
                  <a:lnTo>
                    <a:pt x="30" y="195"/>
                  </a:lnTo>
                  <a:lnTo>
                    <a:pt x="0" y="203"/>
                  </a:lnTo>
                  <a:lnTo>
                    <a:pt x="0" y="271"/>
                  </a:lnTo>
                  <a:lnTo>
                    <a:pt x="30" y="279"/>
                  </a:lnTo>
                  <a:lnTo>
                    <a:pt x="0" y="290"/>
                  </a:lnTo>
                  <a:lnTo>
                    <a:pt x="0" y="356"/>
                  </a:lnTo>
                  <a:lnTo>
                    <a:pt x="229" y="428"/>
                  </a:lnTo>
                  <a:lnTo>
                    <a:pt x="343" y="392"/>
                  </a:lnTo>
                  <a:lnTo>
                    <a:pt x="343" y="324"/>
                  </a:lnTo>
                  <a:lnTo>
                    <a:pt x="313" y="316"/>
                  </a:lnTo>
                  <a:lnTo>
                    <a:pt x="343" y="308"/>
                  </a:lnTo>
                  <a:lnTo>
                    <a:pt x="343" y="239"/>
                  </a:lnTo>
                  <a:lnTo>
                    <a:pt x="313" y="229"/>
                  </a:lnTo>
                  <a:lnTo>
                    <a:pt x="343" y="221"/>
                  </a:lnTo>
                  <a:lnTo>
                    <a:pt x="343" y="153"/>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38" name="Freeform 160"/>
            <p:cNvSpPr/>
            <p:nvPr/>
          </p:nvSpPr>
          <p:spPr>
            <a:xfrm>
              <a:off x="6380163" y="4519613"/>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39" name="Line 161"/>
            <p:cNvSpPr/>
            <p:nvPr/>
          </p:nvSpPr>
          <p:spPr>
            <a:xfrm flipV="1">
              <a:off x="6380163" y="4519613"/>
              <a:ext cx="1588" cy="107950"/>
            </a:xfrm>
            <a:prstGeom prst="line">
              <a:avLst/>
            </a:prstGeom>
            <a:ln w="9525">
              <a:noFill/>
            </a:ln>
          </p:spPr>
        </p:sp>
        <p:sp>
          <p:nvSpPr>
            <p:cNvPr id="22640" name="Freeform 162"/>
            <p:cNvSpPr/>
            <p:nvPr/>
          </p:nvSpPr>
          <p:spPr>
            <a:xfrm>
              <a:off x="6380163" y="4384676"/>
              <a:ext cx="1588" cy="106363"/>
            </a:xfrm>
            <a:custGeom>
              <a:avLst/>
              <a:gdLst>
                <a:gd name="txL" fmla="*/ 0 w 1"/>
                <a:gd name="txT" fmla="*/ 0 h 67"/>
                <a:gd name="txR" fmla="*/ 1 w 1"/>
                <a:gd name="txB" fmla="*/ 67 h 67"/>
              </a:gdLst>
              <a:ahLst/>
              <a:cxnLst>
                <a:cxn ang="0">
                  <a:pos x="0" y="2147483647"/>
                </a:cxn>
                <a:cxn ang="0">
                  <a:pos x="0" y="0"/>
                </a:cxn>
                <a:cxn ang="0">
                  <a:pos x="0" y="2147483647"/>
                </a:cxn>
              </a:cxnLst>
              <a:rect l="txL" t="txT" r="txR" b="txB"/>
              <a:pathLst>
                <a:path w="1" h="67">
                  <a:moveTo>
                    <a:pt x="0" y="67"/>
                  </a:moveTo>
                  <a:lnTo>
                    <a:pt x="0" y="0"/>
                  </a:lnTo>
                  <a:lnTo>
                    <a:pt x="0" y="6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1" name="Line 163"/>
            <p:cNvSpPr/>
            <p:nvPr/>
          </p:nvSpPr>
          <p:spPr>
            <a:xfrm flipV="1">
              <a:off x="6380163" y="4384676"/>
              <a:ext cx="1588" cy="106363"/>
            </a:xfrm>
            <a:prstGeom prst="line">
              <a:avLst/>
            </a:prstGeom>
            <a:ln w="9525">
              <a:noFill/>
            </a:ln>
          </p:spPr>
        </p:sp>
        <p:sp>
          <p:nvSpPr>
            <p:cNvPr id="22642" name="Freeform 164"/>
            <p:cNvSpPr/>
            <p:nvPr/>
          </p:nvSpPr>
          <p:spPr>
            <a:xfrm>
              <a:off x="6380163" y="4248151"/>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3" name="Line 165"/>
            <p:cNvSpPr/>
            <p:nvPr/>
          </p:nvSpPr>
          <p:spPr>
            <a:xfrm flipV="1">
              <a:off x="6380163" y="4248151"/>
              <a:ext cx="1588" cy="107950"/>
            </a:xfrm>
            <a:prstGeom prst="line">
              <a:avLst/>
            </a:prstGeom>
            <a:ln w="9525">
              <a:noFill/>
            </a:ln>
          </p:spPr>
        </p:sp>
        <p:sp>
          <p:nvSpPr>
            <p:cNvPr id="22644" name="Freeform 166"/>
            <p:cNvSpPr/>
            <p:nvPr/>
          </p:nvSpPr>
          <p:spPr>
            <a:xfrm>
              <a:off x="6380163" y="4111626"/>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5" name="Line 167"/>
            <p:cNvSpPr/>
            <p:nvPr/>
          </p:nvSpPr>
          <p:spPr>
            <a:xfrm flipV="1">
              <a:off x="6380163" y="4111626"/>
              <a:ext cx="1588" cy="107950"/>
            </a:xfrm>
            <a:prstGeom prst="line">
              <a:avLst/>
            </a:prstGeom>
            <a:ln w="9525">
              <a:noFill/>
            </a:ln>
          </p:spPr>
        </p:sp>
        <p:sp>
          <p:nvSpPr>
            <p:cNvPr id="22646" name="Freeform 168"/>
            <p:cNvSpPr>
              <a:spLocks noEditPoints="1"/>
            </p:cNvSpPr>
            <p:nvPr/>
          </p:nvSpPr>
          <p:spPr>
            <a:xfrm>
              <a:off x="6016625" y="3992563"/>
              <a:ext cx="544513" cy="635000"/>
            </a:xfrm>
            <a:custGeom>
              <a:avLst/>
              <a:gdLst>
                <a:gd name="txL" fmla="*/ 0 w 343"/>
                <a:gd name="txT" fmla="*/ 0 h 400"/>
                <a:gd name="txR" fmla="*/ 343 w 343"/>
                <a:gd name="txB" fmla="*/ 400 h 400"/>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3" h="400">
                  <a:moveTo>
                    <a:pt x="229" y="157"/>
                  </a:moveTo>
                  <a:lnTo>
                    <a:pt x="8" y="87"/>
                  </a:lnTo>
                  <a:lnTo>
                    <a:pt x="0" y="89"/>
                  </a:lnTo>
                  <a:lnTo>
                    <a:pt x="0" y="93"/>
                  </a:lnTo>
                  <a:lnTo>
                    <a:pt x="225" y="163"/>
                  </a:lnTo>
                  <a:lnTo>
                    <a:pt x="225" y="227"/>
                  </a:lnTo>
                  <a:lnTo>
                    <a:pt x="229" y="229"/>
                  </a:lnTo>
                  <a:lnTo>
                    <a:pt x="233" y="227"/>
                  </a:lnTo>
                  <a:lnTo>
                    <a:pt x="233" y="163"/>
                  </a:lnTo>
                  <a:lnTo>
                    <a:pt x="343" y="129"/>
                  </a:lnTo>
                  <a:lnTo>
                    <a:pt x="343" y="125"/>
                  </a:lnTo>
                  <a:lnTo>
                    <a:pt x="335" y="123"/>
                  </a:lnTo>
                  <a:lnTo>
                    <a:pt x="229" y="157"/>
                  </a:lnTo>
                  <a:close/>
                  <a:moveTo>
                    <a:pt x="229" y="241"/>
                  </a:moveTo>
                  <a:lnTo>
                    <a:pt x="8" y="173"/>
                  </a:lnTo>
                  <a:lnTo>
                    <a:pt x="0" y="175"/>
                  </a:lnTo>
                  <a:lnTo>
                    <a:pt x="0" y="179"/>
                  </a:lnTo>
                  <a:lnTo>
                    <a:pt x="225" y="249"/>
                  </a:lnTo>
                  <a:lnTo>
                    <a:pt x="225" y="314"/>
                  </a:lnTo>
                  <a:lnTo>
                    <a:pt x="229" y="314"/>
                  </a:lnTo>
                  <a:lnTo>
                    <a:pt x="233" y="314"/>
                  </a:lnTo>
                  <a:lnTo>
                    <a:pt x="233" y="249"/>
                  </a:lnTo>
                  <a:lnTo>
                    <a:pt x="343" y="215"/>
                  </a:lnTo>
                  <a:lnTo>
                    <a:pt x="343" y="211"/>
                  </a:lnTo>
                  <a:lnTo>
                    <a:pt x="335" y="209"/>
                  </a:lnTo>
                  <a:lnTo>
                    <a:pt x="229" y="241"/>
                  </a:lnTo>
                  <a:close/>
                  <a:moveTo>
                    <a:pt x="229" y="328"/>
                  </a:moveTo>
                  <a:lnTo>
                    <a:pt x="8" y="260"/>
                  </a:lnTo>
                  <a:lnTo>
                    <a:pt x="0" y="262"/>
                  </a:lnTo>
                  <a:lnTo>
                    <a:pt x="0" y="266"/>
                  </a:lnTo>
                  <a:lnTo>
                    <a:pt x="225" y="336"/>
                  </a:lnTo>
                  <a:lnTo>
                    <a:pt x="225" y="398"/>
                  </a:lnTo>
                  <a:lnTo>
                    <a:pt x="229" y="400"/>
                  </a:lnTo>
                  <a:lnTo>
                    <a:pt x="233" y="398"/>
                  </a:lnTo>
                  <a:lnTo>
                    <a:pt x="233" y="336"/>
                  </a:lnTo>
                  <a:lnTo>
                    <a:pt x="343" y="302"/>
                  </a:lnTo>
                  <a:lnTo>
                    <a:pt x="343" y="296"/>
                  </a:lnTo>
                  <a:lnTo>
                    <a:pt x="335" y="294"/>
                  </a:lnTo>
                  <a:lnTo>
                    <a:pt x="229" y="328"/>
                  </a:lnTo>
                  <a:close/>
                  <a:moveTo>
                    <a:pt x="335" y="37"/>
                  </a:moveTo>
                  <a:lnTo>
                    <a:pt x="229" y="71"/>
                  </a:lnTo>
                  <a:lnTo>
                    <a:pt x="8" y="0"/>
                  </a:lnTo>
                  <a:lnTo>
                    <a:pt x="0" y="4"/>
                  </a:lnTo>
                  <a:lnTo>
                    <a:pt x="0" y="6"/>
                  </a:lnTo>
                  <a:lnTo>
                    <a:pt x="225" y="79"/>
                  </a:lnTo>
                  <a:lnTo>
                    <a:pt x="225" y="141"/>
                  </a:lnTo>
                  <a:lnTo>
                    <a:pt x="229" y="143"/>
                  </a:lnTo>
                  <a:lnTo>
                    <a:pt x="233" y="141"/>
                  </a:lnTo>
                  <a:lnTo>
                    <a:pt x="233" y="79"/>
                  </a:lnTo>
                  <a:lnTo>
                    <a:pt x="343" y="43"/>
                  </a:lnTo>
                  <a:lnTo>
                    <a:pt x="343" y="39"/>
                  </a:lnTo>
                  <a:lnTo>
                    <a:pt x="335" y="3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7" name="Freeform 169"/>
            <p:cNvSpPr/>
            <p:nvPr/>
          </p:nvSpPr>
          <p:spPr>
            <a:xfrm>
              <a:off x="6092825" y="4178301"/>
              <a:ext cx="265113" cy="193675"/>
            </a:xfrm>
            <a:custGeom>
              <a:avLst/>
              <a:gdLst>
                <a:gd name="txL" fmla="*/ 0 w 83"/>
                <a:gd name="txT" fmla="*/ 0 h 61"/>
                <a:gd name="txR" fmla="*/ 83 w 83"/>
                <a:gd name="txB" fmla="*/ 61 h 6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83" h="61">
                  <a:moveTo>
                    <a:pt x="0" y="58"/>
                  </a:moveTo>
                  <a:cubicBezTo>
                    <a:pt x="7" y="61"/>
                    <a:pt x="7" y="61"/>
                    <a:pt x="7" y="61"/>
                  </a:cubicBezTo>
                  <a:cubicBezTo>
                    <a:pt x="7" y="61"/>
                    <a:pt x="7" y="17"/>
                    <a:pt x="7" y="16"/>
                  </a:cubicBezTo>
                  <a:cubicBezTo>
                    <a:pt x="7" y="12"/>
                    <a:pt x="7" y="12"/>
                    <a:pt x="10" y="13"/>
                  </a:cubicBezTo>
                  <a:cubicBezTo>
                    <a:pt x="12" y="13"/>
                    <a:pt x="68" y="31"/>
                    <a:pt x="68" y="31"/>
                  </a:cubicBezTo>
                  <a:cubicBezTo>
                    <a:pt x="65" y="39"/>
                    <a:pt x="65" y="39"/>
                    <a:pt x="65" y="39"/>
                  </a:cubicBezTo>
                  <a:cubicBezTo>
                    <a:pt x="76" y="42"/>
                    <a:pt x="76" y="42"/>
                    <a:pt x="76" y="42"/>
                  </a:cubicBezTo>
                  <a:cubicBezTo>
                    <a:pt x="83" y="25"/>
                    <a:pt x="83" y="25"/>
                    <a:pt x="83" y="25"/>
                  </a:cubicBezTo>
                  <a:cubicBezTo>
                    <a:pt x="83" y="25"/>
                    <a:pt x="10" y="2"/>
                    <a:pt x="6" y="1"/>
                  </a:cubicBezTo>
                  <a:cubicBezTo>
                    <a:pt x="2" y="0"/>
                    <a:pt x="0" y="2"/>
                    <a:pt x="0" y="7"/>
                  </a:cubicBezTo>
                  <a:cubicBezTo>
                    <a:pt x="0" y="10"/>
                    <a:pt x="0" y="58"/>
                    <a:pt x="0" y="5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8" name="Freeform 170"/>
            <p:cNvSpPr>
              <a:spLocks noEditPoints="1"/>
            </p:cNvSpPr>
            <p:nvPr/>
          </p:nvSpPr>
          <p:spPr>
            <a:xfrm>
              <a:off x="6086475" y="4171951"/>
              <a:ext cx="280988" cy="209550"/>
            </a:xfrm>
            <a:custGeom>
              <a:avLst/>
              <a:gdLst>
                <a:gd name="txL" fmla="*/ 0 w 88"/>
                <a:gd name="txT" fmla="*/ 0 h 66"/>
                <a:gd name="txR" fmla="*/ 88 w 88"/>
                <a:gd name="txB" fmla="*/ 66 h 66"/>
              </a:gdLst>
              <a:ahLst/>
              <a:cxnLst>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8" h="66">
                  <a:moveTo>
                    <a:pt x="1" y="62"/>
                  </a:moveTo>
                  <a:cubicBezTo>
                    <a:pt x="0" y="62"/>
                    <a:pt x="0" y="62"/>
                    <a:pt x="0" y="62"/>
                  </a:cubicBezTo>
                  <a:cubicBezTo>
                    <a:pt x="0" y="60"/>
                    <a:pt x="0" y="60"/>
                    <a:pt x="0" y="60"/>
                  </a:cubicBezTo>
                  <a:cubicBezTo>
                    <a:pt x="0" y="60"/>
                    <a:pt x="0" y="12"/>
                    <a:pt x="0" y="9"/>
                  </a:cubicBezTo>
                  <a:cubicBezTo>
                    <a:pt x="0" y="9"/>
                    <a:pt x="0" y="9"/>
                    <a:pt x="0" y="9"/>
                  </a:cubicBezTo>
                  <a:cubicBezTo>
                    <a:pt x="0" y="7"/>
                    <a:pt x="0" y="5"/>
                    <a:pt x="2" y="3"/>
                  </a:cubicBezTo>
                  <a:cubicBezTo>
                    <a:pt x="2" y="3"/>
                    <a:pt x="2" y="3"/>
                    <a:pt x="2" y="3"/>
                  </a:cubicBezTo>
                  <a:cubicBezTo>
                    <a:pt x="3" y="1"/>
                    <a:pt x="5" y="0"/>
                    <a:pt x="7" y="1"/>
                  </a:cubicBezTo>
                  <a:cubicBezTo>
                    <a:pt x="7" y="1"/>
                    <a:pt x="7" y="1"/>
                    <a:pt x="7" y="1"/>
                  </a:cubicBezTo>
                  <a:cubicBezTo>
                    <a:pt x="7" y="1"/>
                    <a:pt x="8" y="1"/>
                    <a:pt x="9" y="1"/>
                  </a:cubicBezTo>
                  <a:cubicBezTo>
                    <a:pt x="9" y="1"/>
                    <a:pt x="9" y="1"/>
                    <a:pt x="9" y="1"/>
                  </a:cubicBezTo>
                  <a:cubicBezTo>
                    <a:pt x="12" y="2"/>
                    <a:pt x="85" y="25"/>
                    <a:pt x="86" y="25"/>
                  </a:cubicBezTo>
                  <a:cubicBezTo>
                    <a:pt x="86" y="25"/>
                    <a:pt x="86" y="25"/>
                    <a:pt x="86" y="25"/>
                  </a:cubicBezTo>
                  <a:cubicBezTo>
                    <a:pt x="88" y="26"/>
                    <a:pt x="88" y="26"/>
                    <a:pt x="88" y="26"/>
                  </a:cubicBezTo>
                  <a:cubicBezTo>
                    <a:pt x="79" y="46"/>
                    <a:pt x="79" y="46"/>
                    <a:pt x="79" y="46"/>
                  </a:cubicBezTo>
                  <a:cubicBezTo>
                    <a:pt x="65" y="42"/>
                    <a:pt x="65" y="42"/>
                    <a:pt x="65" y="42"/>
                  </a:cubicBezTo>
                  <a:cubicBezTo>
                    <a:pt x="68" y="34"/>
                    <a:pt x="68" y="34"/>
                    <a:pt x="68" y="34"/>
                  </a:cubicBezTo>
                  <a:cubicBezTo>
                    <a:pt x="58" y="31"/>
                    <a:pt x="13" y="17"/>
                    <a:pt x="12" y="17"/>
                  </a:cubicBezTo>
                  <a:cubicBezTo>
                    <a:pt x="12" y="17"/>
                    <a:pt x="12" y="17"/>
                    <a:pt x="12" y="17"/>
                  </a:cubicBezTo>
                  <a:cubicBezTo>
                    <a:pt x="12" y="17"/>
                    <a:pt x="12" y="17"/>
                    <a:pt x="11" y="17"/>
                  </a:cubicBezTo>
                  <a:cubicBezTo>
                    <a:pt x="11" y="17"/>
                    <a:pt x="11" y="17"/>
                    <a:pt x="11" y="17"/>
                  </a:cubicBezTo>
                  <a:cubicBezTo>
                    <a:pt x="11" y="17"/>
                    <a:pt x="11" y="17"/>
                    <a:pt x="11" y="18"/>
                  </a:cubicBezTo>
                  <a:cubicBezTo>
                    <a:pt x="11" y="18"/>
                    <a:pt x="11" y="18"/>
                    <a:pt x="11" y="18"/>
                  </a:cubicBezTo>
                  <a:cubicBezTo>
                    <a:pt x="11" y="18"/>
                    <a:pt x="11" y="18"/>
                    <a:pt x="11" y="18"/>
                  </a:cubicBezTo>
                  <a:cubicBezTo>
                    <a:pt x="11" y="18"/>
                    <a:pt x="11" y="18"/>
                    <a:pt x="11" y="18"/>
                  </a:cubicBezTo>
                  <a:cubicBezTo>
                    <a:pt x="11" y="19"/>
                    <a:pt x="11" y="63"/>
                    <a:pt x="11" y="63"/>
                  </a:cubicBezTo>
                  <a:cubicBezTo>
                    <a:pt x="11" y="63"/>
                    <a:pt x="11" y="63"/>
                    <a:pt x="11" y="63"/>
                  </a:cubicBezTo>
                  <a:cubicBezTo>
                    <a:pt x="11" y="66"/>
                    <a:pt x="11" y="66"/>
                    <a:pt x="11" y="66"/>
                  </a:cubicBezTo>
                  <a:cubicBezTo>
                    <a:pt x="1" y="62"/>
                    <a:pt x="1" y="62"/>
                    <a:pt x="1" y="62"/>
                  </a:cubicBezTo>
                  <a:close/>
                  <a:moveTo>
                    <a:pt x="7" y="60"/>
                  </a:moveTo>
                  <a:cubicBezTo>
                    <a:pt x="7" y="50"/>
                    <a:pt x="7" y="19"/>
                    <a:pt x="7" y="18"/>
                  </a:cubicBezTo>
                  <a:cubicBezTo>
                    <a:pt x="7" y="18"/>
                    <a:pt x="7" y="18"/>
                    <a:pt x="7" y="18"/>
                  </a:cubicBezTo>
                  <a:cubicBezTo>
                    <a:pt x="7" y="18"/>
                    <a:pt x="7" y="18"/>
                    <a:pt x="7" y="18"/>
                  </a:cubicBezTo>
                  <a:cubicBezTo>
                    <a:pt x="7" y="18"/>
                    <a:pt x="7" y="18"/>
                    <a:pt x="7" y="18"/>
                  </a:cubicBezTo>
                  <a:cubicBezTo>
                    <a:pt x="7" y="16"/>
                    <a:pt x="7" y="16"/>
                    <a:pt x="8" y="15"/>
                  </a:cubicBezTo>
                  <a:cubicBezTo>
                    <a:pt x="8" y="15"/>
                    <a:pt x="8" y="15"/>
                    <a:pt x="8" y="15"/>
                  </a:cubicBezTo>
                  <a:cubicBezTo>
                    <a:pt x="8" y="14"/>
                    <a:pt x="9" y="12"/>
                    <a:pt x="10" y="13"/>
                  </a:cubicBezTo>
                  <a:cubicBezTo>
                    <a:pt x="10" y="13"/>
                    <a:pt x="10" y="13"/>
                    <a:pt x="10" y="13"/>
                  </a:cubicBezTo>
                  <a:cubicBezTo>
                    <a:pt x="11" y="13"/>
                    <a:pt x="12" y="13"/>
                    <a:pt x="13" y="13"/>
                  </a:cubicBezTo>
                  <a:cubicBezTo>
                    <a:pt x="13" y="13"/>
                    <a:pt x="13" y="13"/>
                    <a:pt x="13" y="13"/>
                  </a:cubicBezTo>
                  <a:cubicBezTo>
                    <a:pt x="15" y="14"/>
                    <a:pt x="71" y="31"/>
                    <a:pt x="71" y="31"/>
                  </a:cubicBezTo>
                  <a:cubicBezTo>
                    <a:pt x="71" y="31"/>
                    <a:pt x="71" y="31"/>
                    <a:pt x="71" y="31"/>
                  </a:cubicBezTo>
                  <a:cubicBezTo>
                    <a:pt x="73" y="32"/>
                    <a:pt x="73" y="32"/>
                    <a:pt x="73" y="32"/>
                  </a:cubicBezTo>
                  <a:cubicBezTo>
                    <a:pt x="70" y="39"/>
                    <a:pt x="70" y="39"/>
                    <a:pt x="70" y="39"/>
                  </a:cubicBezTo>
                  <a:cubicBezTo>
                    <a:pt x="77" y="41"/>
                    <a:pt x="77" y="41"/>
                    <a:pt x="77" y="41"/>
                  </a:cubicBezTo>
                  <a:cubicBezTo>
                    <a:pt x="82" y="28"/>
                    <a:pt x="82" y="28"/>
                    <a:pt x="82" y="28"/>
                  </a:cubicBezTo>
                  <a:cubicBezTo>
                    <a:pt x="77" y="26"/>
                    <a:pt x="62" y="22"/>
                    <a:pt x="47" y="17"/>
                  </a:cubicBezTo>
                  <a:cubicBezTo>
                    <a:pt x="47" y="17"/>
                    <a:pt x="47" y="17"/>
                    <a:pt x="47" y="17"/>
                  </a:cubicBezTo>
                  <a:cubicBezTo>
                    <a:pt x="29" y="11"/>
                    <a:pt x="9" y="5"/>
                    <a:pt x="8" y="5"/>
                  </a:cubicBezTo>
                  <a:cubicBezTo>
                    <a:pt x="8" y="5"/>
                    <a:pt x="8" y="5"/>
                    <a:pt x="8" y="5"/>
                  </a:cubicBezTo>
                  <a:cubicBezTo>
                    <a:pt x="7" y="5"/>
                    <a:pt x="7" y="5"/>
                    <a:pt x="7" y="5"/>
                  </a:cubicBezTo>
                  <a:cubicBezTo>
                    <a:pt x="7" y="5"/>
                    <a:pt x="7" y="5"/>
                    <a:pt x="7" y="5"/>
                  </a:cubicBezTo>
                  <a:cubicBezTo>
                    <a:pt x="6" y="5"/>
                    <a:pt x="5" y="5"/>
                    <a:pt x="5" y="5"/>
                  </a:cubicBezTo>
                  <a:cubicBezTo>
                    <a:pt x="5" y="5"/>
                    <a:pt x="5" y="5"/>
                    <a:pt x="5" y="5"/>
                  </a:cubicBezTo>
                  <a:cubicBezTo>
                    <a:pt x="4" y="6"/>
                    <a:pt x="4" y="7"/>
                    <a:pt x="4" y="9"/>
                  </a:cubicBezTo>
                  <a:cubicBezTo>
                    <a:pt x="4" y="9"/>
                    <a:pt x="4" y="9"/>
                    <a:pt x="4" y="9"/>
                  </a:cubicBezTo>
                  <a:cubicBezTo>
                    <a:pt x="4" y="12"/>
                    <a:pt x="4" y="51"/>
                    <a:pt x="4" y="59"/>
                  </a:cubicBezTo>
                  <a:cubicBezTo>
                    <a:pt x="4" y="59"/>
                    <a:pt x="4" y="59"/>
                    <a:pt x="4" y="59"/>
                  </a:cubicBezTo>
                  <a:cubicBezTo>
                    <a:pt x="7" y="60"/>
                    <a:pt x="7" y="60"/>
                    <a:pt x="7" y="60"/>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49" name="Freeform 171"/>
            <p:cNvSpPr/>
            <p:nvPr/>
          </p:nvSpPr>
          <p:spPr>
            <a:xfrm>
              <a:off x="6029325" y="4257676"/>
              <a:ext cx="260350" cy="198438"/>
            </a:xfrm>
            <a:custGeom>
              <a:avLst/>
              <a:gdLst>
                <a:gd name="txL" fmla="*/ 0 w 82"/>
                <a:gd name="txT" fmla="*/ 0 h 62"/>
                <a:gd name="txR" fmla="*/ 82 w 82"/>
                <a:gd name="txB" fmla="*/ 62 h 62"/>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82" h="62">
                  <a:moveTo>
                    <a:pt x="82" y="3"/>
                  </a:moveTo>
                  <a:cubicBezTo>
                    <a:pt x="75" y="0"/>
                    <a:pt x="75" y="0"/>
                    <a:pt x="75" y="0"/>
                  </a:cubicBezTo>
                  <a:cubicBezTo>
                    <a:pt x="75" y="0"/>
                    <a:pt x="75" y="44"/>
                    <a:pt x="75" y="45"/>
                  </a:cubicBezTo>
                  <a:cubicBezTo>
                    <a:pt x="75" y="49"/>
                    <a:pt x="75" y="49"/>
                    <a:pt x="72" y="48"/>
                  </a:cubicBezTo>
                  <a:cubicBezTo>
                    <a:pt x="70" y="48"/>
                    <a:pt x="14" y="30"/>
                    <a:pt x="14" y="30"/>
                  </a:cubicBezTo>
                  <a:cubicBezTo>
                    <a:pt x="17" y="23"/>
                    <a:pt x="17" y="23"/>
                    <a:pt x="17" y="23"/>
                  </a:cubicBezTo>
                  <a:cubicBezTo>
                    <a:pt x="7" y="19"/>
                    <a:pt x="7" y="19"/>
                    <a:pt x="7" y="19"/>
                  </a:cubicBezTo>
                  <a:cubicBezTo>
                    <a:pt x="0" y="37"/>
                    <a:pt x="0" y="37"/>
                    <a:pt x="0" y="37"/>
                  </a:cubicBezTo>
                  <a:cubicBezTo>
                    <a:pt x="0" y="37"/>
                    <a:pt x="73" y="60"/>
                    <a:pt x="76" y="61"/>
                  </a:cubicBezTo>
                  <a:cubicBezTo>
                    <a:pt x="80" y="62"/>
                    <a:pt x="82" y="59"/>
                    <a:pt x="82" y="54"/>
                  </a:cubicBezTo>
                  <a:cubicBezTo>
                    <a:pt x="82" y="51"/>
                    <a:pt x="82" y="3"/>
                    <a:pt x="82" y="3"/>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0" name="Freeform 172"/>
            <p:cNvSpPr>
              <a:spLocks noEditPoints="1"/>
            </p:cNvSpPr>
            <p:nvPr/>
          </p:nvSpPr>
          <p:spPr>
            <a:xfrm>
              <a:off x="6019800" y="4248151"/>
              <a:ext cx="279400" cy="211138"/>
            </a:xfrm>
            <a:custGeom>
              <a:avLst/>
              <a:gdLst>
                <a:gd name="txL" fmla="*/ 0 w 88"/>
                <a:gd name="txT" fmla="*/ 0 h 66"/>
                <a:gd name="txR" fmla="*/ 88 w 88"/>
                <a:gd name="txB" fmla="*/ 66 h 66"/>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8" h="66">
                  <a:moveTo>
                    <a:pt x="81" y="66"/>
                  </a:moveTo>
                  <a:cubicBezTo>
                    <a:pt x="80" y="66"/>
                    <a:pt x="79" y="66"/>
                    <a:pt x="79" y="65"/>
                  </a:cubicBezTo>
                  <a:cubicBezTo>
                    <a:pt x="79" y="65"/>
                    <a:pt x="79" y="65"/>
                    <a:pt x="79" y="65"/>
                  </a:cubicBezTo>
                  <a:cubicBezTo>
                    <a:pt x="75" y="65"/>
                    <a:pt x="2" y="41"/>
                    <a:pt x="2" y="41"/>
                  </a:cubicBezTo>
                  <a:cubicBezTo>
                    <a:pt x="2" y="41"/>
                    <a:pt x="2" y="41"/>
                    <a:pt x="2" y="41"/>
                  </a:cubicBezTo>
                  <a:cubicBezTo>
                    <a:pt x="0" y="41"/>
                    <a:pt x="0" y="41"/>
                    <a:pt x="0" y="41"/>
                  </a:cubicBezTo>
                  <a:cubicBezTo>
                    <a:pt x="9" y="20"/>
                    <a:pt x="9" y="20"/>
                    <a:pt x="9" y="20"/>
                  </a:cubicBezTo>
                  <a:cubicBezTo>
                    <a:pt x="23" y="24"/>
                    <a:pt x="23" y="24"/>
                    <a:pt x="23" y="24"/>
                  </a:cubicBezTo>
                  <a:cubicBezTo>
                    <a:pt x="20" y="32"/>
                    <a:pt x="20" y="32"/>
                    <a:pt x="20" y="32"/>
                  </a:cubicBezTo>
                  <a:cubicBezTo>
                    <a:pt x="30" y="35"/>
                    <a:pt x="74" y="49"/>
                    <a:pt x="76" y="49"/>
                  </a:cubicBezTo>
                  <a:cubicBezTo>
                    <a:pt x="76" y="49"/>
                    <a:pt x="76" y="49"/>
                    <a:pt x="76" y="49"/>
                  </a:cubicBezTo>
                  <a:cubicBezTo>
                    <a:pt x="76" y="49"/>
                    <a:pt x="76" y="49"/>
                    <a:pt x="76" y="50"/>
                  </a:cubicBezTo>
                  <a:cubicBezTo>
                    <a:pt x="76" y="50"/>
                    <a:pt x="76" y="50"/>
                    <a:pt x="76" y="50"/>
                  </a:cubicBezTo>
                  <a:cubicBezTo>
                    <a:pt x="76" y="49"/>
                    <a:pt x="76" y="49"/>
                    <a:pt x="76" y="49"/>
                  </a:cubicBezTo>
                  <a:cubicBezTo>
                    <a:pt x="76" y="49"/>
                    <a:pt x="76" y="49"/>
                    <a:pt x="76" y="49"/>
                  </a:cubicBezTo>
                  <a:cubicBezTo>
                    <a:pt x="76" y="49"/>
                    <a:pt x="76" y="48"/>
                    <a:pt x="76" y="48"/>
                  </a:cubicBezTo>
                  <a:cubicBezTo>
                    <a:pt x="76" y="48"/>
                    <a:pt x="76" y="48"/>
                    <a:pt x="76" y="48"/>
                  </a:cubicBezTo>
                  <a:cubicBezTo>
                    <a:pt x="76" y="47"/>
                    <a:pt x="76" y="3"/>
                    <a:pt x="76" y="3"/>
                  </a:cubicBezTo>
                  <a:cubicBezTo>
                    <a:pt x="76" y="3"/>
                    <a:pt x="76" y="3"/>
                    <a:pt x="76" y="3"/>
                  </a:cubicBezTo>
                  <a:cubicBezTo>
                    <a:pt x="76" y="0"/>
                    <a:pt x="76" y="0"/>
                    <a:pt x="76" y="0"/>
                  </a:cubicBezTo>
                  <a:cubicBezTo>
                    <a:pt x="86" y="4"/>
                    <a:pt x="86" y="4"/>
                    <a:pt x="86" y="4"/>
                  </a:cubicBezTo>
                  <a:cubicBezTo>
                    <a:pt x="85" y="6"/>
                    <a:pt x="85" y="6"/>
                    <a:pt x="85" y="6"/>
                  </a:cubicBezTo>
                  <a:cubicBezTo>
                    <a:pt x="86" y="4"/>
                    <a:pt x="86" y="4"/>
                    <a:pt x="86" y="4"/>
                  </a:cubicBezTo>
                  <a:cubicBezTo>
                    <a:pt x="88" y="5"/>
                    <a:pt x="88" y="5"/>
                    <a:pt x="88" y="5"/>
                  </a:cubicBezTo>
                  <a:cubicBezTo>
                    <a:pt x="88" y="6"/>
                    <a:pt x="88" y="6"/>
                    <a:pt x="88" y="6"/>
                  </a:cubicBezTo>
                  <a:cubicBezTo>
                    <a:pt x="88" y="6"/>
                    <a:pt x="87" y="54"/>
                    <a:pt x="87" y="57"/>
                  </a:cubicBezTo>
                  <a:cubicBezTo>
                    <a:pt x="87" y="57"/>
                    <a:pt x="87" y="57"/>
                    <a:pt x="87" y="57"/>
                  </a:cubicBezTo>
                  <a:cubicBezTo>
                    <a:pt x="87" y="60"/>
                    <a:pt x="87" y="62"/>
                    <a:pt x="86" y="63"/>
                  </a:cubicBezTo>
                  <a:cubicBezTo>
                    <a:pt x="86" y="63"/>
                    <a:pt x="86" y="63"/>
                    <a:pt x="86" y="63"/>
                  </a:cubicBezTo>
                  <a:cubicBezTo>
                    <a:pt x="85" y="65"/>
                    <a:pt x="83" y="66"/>
                    <a:pt x="81" y="66"/>
                  </a:cubicBezTo>
                  <a:cubicBezTo>
                    <a:pt x="81" y="66"/>
                    <a:pt x="81" y="66"/>
                    <a:pt x="81" y="66"/>
                  </a:cubicBezTo>
                  <a:cubicBezTo>
                    <a:pt x="81" y="66"/>
                    <a:pt x="81" y="66"/>
                    <a:pt x="81" y="66"/>
                  </a:cubicBezTo>
                  <a:close/>
                  <a:moveTo>
                    <a:pt x="40" y="49"/>
                  </a:moveTo>
                  <a:cubicBezTo>
                    <a:pt x="59" y="55"/>
                    <a:pt x="78" y="61"/>
                    <a:pt x="80" y="62"/>
                  </a:cubicBezTo>
                  <a:cubicBezTo>
                    <a:pt x="80" y="62"/>
                    <a:pt x="80" y="62"/>
                    <a:pt x="80" y="62"/>
                  </a:cubicBezTo>
                  <a:cubicBezTo>
                    <a:pt x="80" y="62"/>
                    <a:pt x="81" y="62"/>
                    <a:pt x="81" y="62"/>
                  </a:cubicBezTo>
                  <a:cubicBezTo>
                    <a:pt x="81" y="62"/>
                    <a:pt x="81" y="62"/>
                    <a:pt x="81" y="62"/>
                  </a:cubicBezTo>
                  <a:cubicBezTo>
                    <a:pt x="82" y="62"/>
                    <a:pt x="82" y="61"/>
                    <a:pt x="83" y="61"/>
                  </a:cubicBezTo>
                  <a:cubicBezTo>
                    <a:pt x="83" y="61"/>
                    <a:pt x="83" y="61"/>
                    <a:pt x="83" y="61"/>
                  </a:cubicBezTo>
                  <a:cubicBezTo>
                    <a:pt x="83" y="60"/>
                    <a:pt x="83" y="59"/>
                    <a:pt x="83" y="57"/>
                  </a:cubicBezTo>
                  <a:cubicBezTo>
                    <a:pt x="83" y="57"/>
                    <a:pt x="83" y="57"/>
                    <a:pt x="83" y="57"/>
                  </a:cubicBezTo>
                  <a:cubicBezTo>
                    <a:pt x="83" y="55"/>
                    <a:pt x="83" y="15"/>
                    <a:pt x="83" y="7"/>
                  </a:cubicBezTo>
                  <a:cubicBezTo>
                    <a:pt x="83" y="7"/>
                    <a:pt x="83" y="7"/>
                    <a:pt x="83" y="7"/>
                  </a:cubicBezTo>
                  <a:cubicBezTo>
                    <a:pt x="80" y="6"/>
                    <a:pt x="80" y="6"/>
                    <a:pt x="80" y="6"/>
                  </a:cubicBezTo>
                  <a:cubicBezTo>
                    <a:pt x="80" y="16"/>
                    <a:pt x="80" y="47"/>
                    <a:pt x="80" y="48"/>
                  </a:cubicBezTo>
                  <a:cubicBezTo>
                    <a:pt x="80" y="48"/>
                    <a:pt x="80" y="48"/>
                    <a:pt x="80" y="48"/>
                  </a:cubicBezTo>
                  <a:cubicBezTo>
                    <a:pt x="80" y="49"/>
                    <a:pt x="80" y="49"/>
                    <a:pt x="80" y="49"/>
                  </a:cubicBezTo>
                  <a:cubicBezTo>
                    <a:pt x="80" y="49"/>
                    <a:pt x="80" y="49"/>
                    <a:pt x="80" y="49"/>
                  </a:cubicBezTo>
                  <a:cubicBezTo>
                    <a:pt x="80" y="50"/>
                    <a:pt x="80" y="51"/>
                    <a:pt x="80" y="52"/>
                  </a:cubicBezTo>
                  <a:cubicBezTo>
                    <a:pt x="80" y="52"/>
                    <a:pt x="80" y="52"/>
                    <a:pt x="80" y="52"/>
                  </a:cubicBezTo>
                  <a:cubicBezTo>
                    <a:pt x="80" y="53"/>
                    <a:pt x="78" y="54"/>
                    <a:pt x="77" y="54"/>
                  </a:cubicBezTo>
                  <a:cubicBezTo>
                    <a:pt x="77" y="54"/>
                    <a:pt x="77" y="54"/>
                    <a:pt x="77" y="54"/>
                  </a:cubicBezTo>
                  <a:cubicBezTo>
                    <a:pt x="76" y="54"/>
                    <a:pt x="76" y="54"/>
                    <a:pt x="75" y="53"/>
                  </a:cubicBezTo>
                  <a:cubicBezTo>
                    <a:pt x="75" y="53"/>
                    <a:pt x="75" y="53"/>
                    <a:pt x="75" y="53"/>
                  </a:cubicBezTo>
                  <a:cubicBezTo>
                    <a:pt x="72" y="53"/>
                    <a:pt x="17" y="35"/>
                    <a:pt x="16" y="35"/>
                  </a:cubicBezTo>
                  <a:cubicBezTo>
                    <a:pt x="16" y="35"/>
                    <a:pt x="16" y="35"/>
                    <a:pt x="16" y="35"/>
                  </a:cubicBezTo>
                  <a:cubicBezTo>
                    <a:pt x="14" y="35"/>
                    <a:pt x="14" y="35"/>
                    <a:pt x="14" y="35"/>
                  </a:cubicBezTo>
                  <a:cubicBezTo>
                    <a:pt x="17" y="27"/>
                    <a:pt x="17" y="27"/>
                    <a:pt x="17" y="27"/>
                  </a:cubicBezTo>
                  <a:cubicBezTo>
                    <a:pt x="11" y="25"/>
                    <a:pt x="11" y="25"/>
                    <a:pt x="11" y="25"/>
                  </a:cubicBezTo>
                  <a:cubicBezTo>
                    <a:pt x="5" y="38"/>
                    <a:pt x="5" y="38"/>
                    <a:pt x="5" y="38"/>
                  </a:cubicBezTo>
                  <a:cubicBezTo>
                    <a:pt x="11" y="40"/>
                    <a:pt x="25" y="45"/>
                    <a:pt x="40" y="49"/>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51" name="Freeform 173"/>
            <p:cNvSpPr>
              <a:spLocks noEditPoints="1"/>
            </p:cNvSpPr>
            <p:nvPr/>
          </p:nvSpPr>
          <p:spPr>
            <a:xfrm>
              <a:off x="6159500" y="4248151"/>
              <a:ext cx="25400" cy="127000"/>
            </a:xfrm>
            <a:custGeom>
              <a:avLst/>
              <a:gdLst>
                <a:gd name="txL" fmla="*/ 0 w 16"/>
                <a:gd name="txT" fmla="*/ 0 h 80"/>
                <a:gd name="txR" fmla="*/ 16 w 16"/>
                <a:gd name="txB" fmla="*/ 80 h 80"/>
              </a:gdLst>
              <a:ahLst/>
              <a:cxnLst>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0"/>
                </a:cxn>
              </a:cxnLst>
              <a:rect l="txL" t="txT" r="txR" b="txB"/>
              <a:pathLst>
                <a:path w="16" h="80">
                  <a:moveTo>
                    <a:pt x="6" y="22"/>
                  </a:moveTo>
                  <a:lnTo>
                    <a:pt x="14" y="26"/>
                  </a:lnTo>
                  <a:lnTo>
                    <a:pt x="8" y="80"/>
                  </a:lnTo>
                  <a:lnTo>
                    <a:pt x="0" y="76"/>
                  </a:lnTo>
                  <a:lnTo>
                    <a:pt x="6" y="22"/>
                  </a:lnTo>
                  <a:close/>
                  <a:moveTo>
                    <a:pt x="8" y="0"/>
                  </a:moveTo>
                  <a:lnTo>
                    <a:pt x="16" y="6"/>
                  </a:lnTo>
                  <a:lnTo>
                    <a:pt x="16" y="16"/>
                  </a:lnTo>
                  <a:lnTo>
                    <a:pt x="6" y="12"/>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2" name="Freeform 174"/>
            <p:cNvSpPr>
              <a:spLocks noEditPoints="1"/>
            </p:cNvSpPr>
            <p:nvPr/>
          </p:nvSpPr>
          <p:spPr>
            <a:xfrm>
              <a:off x="6153150" y="4238626"/>
              <a:ext cx="41275" cy="149225"/>
            </a:xfrm>
            <a:custGeom>
              <a:avLst/>
              <a:gdLst>
                <a:gd name="txL" fmla="*/ 0 w 26"/>
                <a:gd name="txT" fmla="*/ 0 h 94"/>
                <a:gd name="txR" fmla="*/ 26 w 26"/>
                <a:gd name="txB" fmla="*/ 94 h 94"/>
              </a:gdLst>
              <a:ahLst/>
              <a:cxnLst>
                <a:cxn ang="0">
                  <a:pos x="0"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6" h="94">
                  <a:moveTo>
                    <a:pt x="0" y="84"/>
                  </a:moveTo>
                  <a:lnTo>
                    <a:pt x="6" y="28"/>
                  </a:lnTo>
                  <a:lnTo>
                    <a:pt x="6" y="22"/>
                  </a:lnTo>
                  <a:lnTo>
                    <a:pt x="22" y="30"/>
                  </a:lnTo>
                  <a:lnTo>
                    <a:pt x="16" y="94"/>
                  </a:lnTo>
                  <a:lnTo>
                    <a:pt x="0" y="84"/>
                  </a:lnTo>
                  <a:close/>
                  <a:moveTo>
                    <a:pt x="8" y="80"/>
                  </a:moveTo>
                  <a:lnTo>
                    <a:pt x="8" y="80"/>
                  </a:lnTo>
                  <a:lnTo>
                    <a:pt x="14" y="34"/>
                  </a:lnTo>
                  <a:lnTo>
                    <a:pt x="12" y="34"/>
                  </a:lnTo>
                  <a:lnTo>
                    <a:pt x="8" y="80"/>
                  </a:lnTo>
                  <a:close/>
                  <a:moveTo>
                    <a:pt x="6" y="20"/>
                  </a:moveTo>
                  <a:lnTo>
                    <a:pt x="8" y="6"/>
                  </a:lnTo>
                  <a:lnTo>
                    <a:pt x="8" y="0"/>
                  </a:lnTo>
                  <a:lnTo>
                    <a:pt x="26" y="8"/>
                  </a:lnTo>
                  <a:lnTo>
                    <a:pt x="22" y="28"/>
                  </a:lnTo>
                  <a:lnTo>
                    <a:pt x="6" y="20"/>
                  </a:lnTo>
                  <a:close/>
                  <a:moveTo>
                    <a:pt x="16" y="14"/>
                  </a:moveTo>
                  <a:lnTo>
                    <a:pt x="16" y="16"/>
                  </a:lnTo>
                  <a:lnTo>
                    <a:pt x="16" y="14"/>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53" name="Freeform 175"/>
            <p:cNvSpPr/>
            <p:nvPr/>
          </p:nvSpPr>
          <p:spPr>
            <a:xfrm>
              <a:off x="6092825" y="4178301"/>
              <a:ext cx="265113" cy="193675"/>
            </a:xfrm>
            <a:custGeom>
              <a:avLst/>
              <a:gdLst>
                <a:gd name="txL" fmla="*/ 0 w 83"/>
                <a:gd name="txT" fmla="*/ 0 h 61"/>
                <a:gd name="txR" fmla="*/ 83 w 83"/>
                <a:gd name="txB" fmla="*/ 61 h 6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83" h="61">
                  <a:moveTo>
                    <a:pt x="0" y="58"/>
                  </a:moveTo>
                  <a:cubicBezTo>
                    <a:pt x="7" y="61"/>
                    <a:pt x="7" y="61"/>
                    <a:pt x="7" y="61"/>
                  </a:cubicBezTo>
                  <a:cubicBezTo>
                    <a:pt x="7" y="61"/>
                    <a:pt x="7" y="17"/>
                    <a:pt x="7" y="16"/>
                  </a:cubicBezTo>
                  <a:cubicBezTo>
                    <a:pt x="7" y="12"/>
                    <a:pt x="7" y="12"/>
                    <a:pt x="10" y="13"/>
                  </a:cubicBezTo>
                  <a:cubicBezTo>
                    <a:pt x="12" y="13"/>
                    <a:pt x="68" y="31"/>
                    <a:pt x="68" y="31"/>
                  </a:cubicBezTo>
                  <a:cubicBezTo>
                    <a:pt x="65" y="39"/>
                    <a:pt x="65" y="39"/>
                    <a:pt x="65" y="39"/>
                  </a:cubicBezTo>
                  <a:cubicBezTo>
                    <a:pt x="76" y="42"/>
                    <a:pt x="76" y="42"/>
                    <a:pt x="76" y="42"/>
                  </a:cubicBezTo>
                  <a:cubicBezTo>
                    <a:pt x="83" y="25"/>
                    <a:pt x="83" y="25"/>
                    <a:pt x="83" y="25"/>
                  </a:cubicBezTo>
                  <a:cubicBezTo>
                    <a:pt x="83" y="25"/>
                    <a:pt x="10" y="2"/>
                    <a:pt x="6" y="1"/>
                  </a:cubicBezTo>
                  <a:cubicBezTo>
                    <a:pt x="2" y="0"/>
                    <a:pt x="0" y="2"/>
                    <a:pt x="0" y="7"/>
                  </a:cubicBezTo>
                  <a:cubicBezTo>
                    <a:pt x="0" y="10"/>
                    <a:pt x="0" y="58"/>
                    <a:pt x="0" y="5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4" name="Freeform 176"/>
            <p:cNvSpPr/>
            <p:nvPr/>
          </p:nvSpPr>
          <p:spPr>
            <a:xfrm>
              <a:off x="6029325" y="4257676"/>
              <a:ext cx="260350" cy="198438"/>
            </a:xfrm>
            <a:custGeom>
              <a:avLst/>
              <a:gdLst>
                <a:gd name="txL" fmla="*/ 0 w 82"/>
                <a:gd name="txT" fmla="*/ 0 h 62"/>
                <a:gd name="txR" fmla="*/ 82 w 82"/>
                <a:gd name="txB" fmla="*/ 62 h 62"/>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82" h="62">
                  <a:moveTo>
                    <a:pt x="82" y="3"/>
                  </a:moveTo>
                  <a:cubicBezTo>
                    <a:pt x="75" y="0"/>
                    <a:pt x="75" y="0"/>
                    <a:pt x="75" y="0"/>
                  </a:cubicBezTo>
                  <a:cubicBezTo>
                    <a:pt x="75" y="0"/>
                    <a:pt x="75" y="44"/>
                    <a:pt x="75" y="45"/>
                  </a:cubicBezTo>
                  <a:cubicBezTo>
                    <a:pt x="75" y="49"/>
                    <a:pt x="75" y="49"/>
                    <a:pt x="72" y="48"/>
                  </a:cubicBezTo>
                  <a:cubicBezTo>
                    <a:pt x="70" y="48"/>
                    <a:pt x="14" y="30"/>
                    <a:pt x="14" y="30"/>
                  </a:cubicBezTo>
                  <a:cubicBezTo>
                    <a:pt x="17" y="23"/>
                    <a:pt x="17" y="23"/>
                    <a:pt x="17" y="23"/>
                  </a:cubicBezTo>
                  <a:cubicBezTo>
                    <a:pt x="7" y="19"/>
                    <a:pt x="7" y="19"/>
                    <a:pt x="7" y="19"/>
                  </a:cubicBezTo>
                  <a:cubicBezTo>
                    <a:pt x="0" y="37"/>
                    <a:pt x="0" y="37"/>
                    <a:pt x="0" y="37"/>
                  </a:cubicBezTo>
                  <a:cubicBezTo>
                    <a:pt x="0" y="37"/>
                    <a:pt x="73" y="60"/>
                    <a:pt x="76" y="61"/>
                  </a:cubicBezTo>
                  <a:cubicBezTo>
                    <a:pt x="80" y="62"/>
                    <a:pt x="82" y="59"/>
                    <a:pt x="82" y="54"/>
                  </a:cubicBezTo>
                  <a:cubicBezTo>
                    <a:pt x="82" y="51"/>
                    <a:pt x="82" y="3"/>
                    <a:pt x="82" y="3"/>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5" name="Freeform 177"/>
            <p:cNvSpPr>
              <a:spLocks noEditPoints="1"/>
            </p:cNvSpPr>
            <p:nvPr/>
          </p:nvSpPr>
          <p:spPr>
            <a:xfrm>
              <a:off x="6159500" y="4248151"/>
              <a:ext cx="25400" cy="127000"/>
            </a:xfrm>
            <a:custGeom>
              <a:avLst/>
              <a:gdLst>
                <a:gd name="txL" fmla="*/ 0 w 16"/>
                <a:gd name="txT" fmla="*/ 0 h 80"/>
                <a:gd name="txR" fmla="*/ 16 w 16"/>
                <a:gd name="txB" fmla="*/ 80 h 80"/>
              </a:gdLst>
              <a:ahLst/>
              <a:cxnLst>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0"/>
                </a:cxn>
              </a:cxnLst>
              <a:rect l="txL" t="txT" r="txR" b="txB"/>
              <a:pathLst>
                <a:path w="16" h="80">
                  <a:moveTo>
                    <a:pt x="6" y="22"/>
                  </a:moveTo>
                  <a:lnTo>
                    <a:pt x="14" y="26"/>
                  </a:lnTo>
                  <a:lnTo>
                    <a:pt x="8" y="80"/>
                  </a:lnTo>
                  <a:lnTo>
                    <a:pt x="0" y="76"/>
                  </a:lnTo>
                  <a:lnTo>
                    <a:pt x="6" y="22"/>
                  </a:lnTo>
                  <a:close/>
                  <a:moveTo>
                    <a:pt x="8" y="0"/>
                  </a:moveTo>
                  <a:lnTo>
                    <a:pt x="16" y="6"/>
                  </a:lnTo>
                  <a:lnTo>
                    <a:pt x="16" y="16"/>
                  </a:lnTo>
                  <a:lnTo>
                    <a:pt x="6" y="12"/>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grpSp>
      <p:sp>
        <p:nvSpPr>
          <p:cNvPr id="30" name="Text Box 2162"/>
          <p:cNvSpPr txBox="1">
            <a:spLocks noChangeArrowheads="1"/>
          </p:cNvSpPr>
          <p:nvPr/>
        </p:nvSpPr>
        <p:spPr bwMode="auto">
          <a:xfrm>
            <a:off x="553720" y="718185"/>
            <a:ext cx="907415" cy="397510"/>
          </a:xfrm>
          <a:prstGeom prst="rect">
            <a:avLst/>
          </a:prstGeom>
          <a:noFill/>
          <a:ln w="9525" algn="ctr">
            <a:noFill/>
            <a:miter lim="800000"/>
          </a:ln>
          <a:effectLst/>
        </p:spPr>
        <p:txBody>
          <a:bodyPr wrap="square" lIns="91424" tIns="45712" rIns="91424" bIns="45712">
            <a:spAutoFit/>
          </a:bodyPr>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Management Console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cxnSp>
        <p:nvCxnSpPr>
          <p:cNvPr id="36" name="直接连接符 108"/>
          <p:cNvCxnSpPr/>
          <p:nvPr/>
        </p:nvCxnSpPr>
        <p:spPr bwMode="auto">
          <a:xfrm>
            <a:off x="1981835" y="1586230"/>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2" name="Text Box 2162"/>
          <p:cNvSpPr txBox="1">
            <a:spLocks noChangeArrowheads="1"/>
          </p:cNvSpPr>
          <p:nvPr/>
        </p:nvSpPr>
        <p:spPr bwMode="auto">
          <a:xfrm>
            <a:off x="1497330" y="718185"/>
            <a:ext cx="803275" cy="397510"/>
          </a:xfrm>
          <a:prstGeom prst="rect">
            <a:avLst/>
          </a:prstGeom>
          <a:noFill/>
          <a:ln w="9525" algn="ctr">
            <a:noFill/>
            <a:miter lim="800000"/>
          </a:ln>
          <a:effectLst/>
        </p:spPr>
        <p:txBody>
          <a:bodyPr wrap="square" lIns="91424" tIns="45712" rIns="91424" bIns="45712">
            <a:spAutoFit/>
          </a:bodyPr>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Dispatching</a:t>
            </a:r>
            <a:endParaRPr lang="en-US" altLang="zh-CN" sz="1000" dirty="0" smtClean="0">
              <a:solidFill>
                <a:schemeClr val="bg1"/>
              </a:solidFill>
              <a:latin typeface="+mn-lt"/>
              <a:ea typeface="微软雅黑" panose="020B0503020204020204" charset="-122"/>
              <a:cs typeface="Arial" panose="020B0604020202020204" pitchFamily="34" charset="0"/>
            </a:endParaRPr>
          </a:p>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 Console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cxnSp>
        <p:nvCxnSpPr>
          <p:cNvPr id="45" name="直接连接符 108"/>
          <p:cNvCxnSpPr/>
          <p:nvPr/>
        </p:nvCxnSpPr>
        <p:spPr bwMode="auto">
          <a:xfrm>
            <a:off x="2807970" y="1586230"/>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47" name="直接连接符 108"/>
          <p:cNvCxnSpPr/>
          <p:nvPr/>
        </p:nvCxnSpPr>
        <p:spPr bwMode="auto">
          <a:xfrm>
            <a:off x="3633470" y="1586230"/>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8" name="Text Box 2162"/>
          <p:cNvSpPr txBox="1">
            <a:spLocks noChangeArrowheads="1"/>
          </p:cNvSpPr>
          <p:nvPr/>
        </p:nvSpPr>
        <p:spPr bwMode="auto">
          <a:xfrm>
            <a:off x="3232150" y="795020"/>
            <a:ext cx="808990" cy="243840"/>
          </a:xfrm>
          <a:prstGeom prst="rect">
            <a:avLst/>
          </a:prstGeom>
          <a:noFill/>
          <a:ln w="9525" algn="ctr">
            <a:noFill/>
            <a:miter lim="800000"/>
          </a:ln>
          <a:effectLst/>
        </p:spPr>
        <p:txBody>
          <a:bodyPr wrap="square" lIns="91424" tIns="45712" rIns="91424" bIns="45712">
            <a:spAutoFit/>
          </a:bodyPr>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Data Base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51" name="Text Box 2162"/>
          <p:cNvSpPr txBox="1">
            <a:spLocks noChangeArrowheads="1"/>
          </p:cNvSpPr>
          <p:nvPr/>
        </p:nvSpPr>
        <p:spPr bwMode="auto">
          <a:xfrm>
            <a:off x="2421255" y="795020"/>
            <a:ext cx="747395" cy="243840"/>
          </a:xfrm>
          <a:prstGeom prst="rect">
            <a:avLst/>
          </a:prstGeom>
          <a:noFill/>
          <a:ln w="9525" algn="ctr">
            <a:noFill/>
            <a:miter lim="800000"/>
          </a:ln>
          <a:effectLst/>
        </p:spPr>
        <p:txBody>
          <a:bodyPr wrap="square" lIns="91424" tIns="45712" rIns="91424" bIns="45712">
            <a:spAutoFit/>
          </a:bodyPr>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Servers</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cxnSp>
        <p:nvCxnSpPr>
          <p:cNvPr id="54" name="直接连接符 53"/>
          <p:cNvCxnSpPr/>
          <p:nvPr/>
        </p:nvCxnSpPr>
        <p:spPr>
          <a:xfrm rot="10800000">
            <a:off x="1093470" y="1797685"/>
            <a:ext cx="2545715" cy="0"/>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55" name="直接连接符 108"/>
          <p:cNvCxnSpPr/>
          <p:nvPr/>
        </p:nvCxnSpPr>
        <p:spPr bwMode="auto">
          <a:xfrm>
            <a:off x="1093470" y="1586230"/>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56" name="Group 237"/>
          <p:cNvGrpSpPr/>
          <p:nvPr/>
        </p:nvGrpSpPr>
        <p:grpSpPr>
          <a:xfrm>
            <a:off x="592455" y="1144905"/>
            <a:ext cx="718820" cy="502285"/>
            <a:chOff x="584200" y="1168400"/>
            <a:chExt cx="1001713" cy="700088"/>
          </a:xfrm>
        </p:grpSpPr>
        <p:sp>
          <p:nvSpPr>
            <p:cNvPr id="58" name="Freeform 31"/>
            <p:cNvSpPr/>
            <p:nvPr/>
          </p:nvSpPr>
          <p:spPr>
            <a:xfrm>
              <a:off x="584200" y="1168400"/>
              <a:ext cx="1001713" cy="700088"/>
            </a:xfrm>
            <a:custGeom>
              <a:avLst/>
              <a:gdLst>
                <a:gd name="txL" fmla="*/ 0 w 631"/>
                <a:gd name="txT" fmla="*/ 0 h 441"/>
                <a:gd name="txR" fmla="*/ 631 w 631"/>
                <a:gd name="txB" fmla="*/ 441 h 441"/>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Lst>
              <a:rect l="txL" t="txT" r="txR" b="txB"/>
              <a:pathLst>
                <a:path w="631" h="441">
                  <a:moveTo>
                    <a:pt x="0" y="331"/>
                  </a:moveTo>
                  <a:lnTo>
                    <a:pt x="0" y="345"/>
                  </a:lnTo>
                  <a:lnTo>
                    <a:pt x="308" y="441"/>
                  </a:lnTo>
                  <a:lnTo>
                    <a:pt x="587" y="353"/>
                  </a:lnTo>
                  <a:lnTo>
                    <a:pt x="631" y="88"/>
                  </a:lnTo>
                  <a:lnTo>
                    <a:pt x="617" y="74"/>
                  </a:lnTo>
                  <a:lnTo>
                    <a:pt x="322" y="0"/>
                  </a:lnTo>
                  <a:lnTo>
                    <a:pt x="273" y="245"/>
                  </a:lnTo>
                  <a:lnTo>
                    <a:pt x="0" y="33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60" name="Freeform 32"/>
            <p:cNvSpPr/>
            <p:nvPr/>
          </p:nvSpPr>
          <p:spPr>
            <a:xfrm>
              <a:off x="587375" y="1285875"/>
              <a:ext cx="982663" cy="557213"/>
            </a:xfrm>
            <a:custGeom>
              <a:avLst/>
              <a:gdLst>
                <a:gd name="txL" fmla="*/ 0 w 619"/>
                <a:gd name="txT" fmla="*/ 0 h 351"/>
                <a:gd name="txR" fmla="*/ 619 w 619"/>
                <a:gd name="txB" fmla="*/ 351 h 351"/>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rect l="txL" t="txT" r="txR" b="txB"/>
              <a:pathLst>
                <a:path w="619" h="351">
                  <a:moveTo>
                    <a:pt x="615" y="0"/>
                  </a:moveTo>
                  <a:lnTo>
                    <a:pt x="611" y="0"/>
                  </a:lnTo>
                  <a:lnTo>
                    <a:pt x="567" y="259"/>
                  </a:lnTo>
                  <a:lnTo>
                    <a:pt x="273" y="169"/>
                  </a:lnTo>
                  <a:lnTo>
                    <a:pt x="271" y="171"/>
                  </a:lnTo>
                  <a:lnTo>
                    <a:pt x="263" y="173"/>
                  </a:lnTo>
                  <a:lnTo>
                    <a:pt x="563" y="265"/>
                  </a:lnTo>
                  <a:lnTo>
                    <a:pt x="308" y="343"/>
                  </a:lnTo>
                  <a:lnTo>
                    <a:pt x="10" y="253"/>
                  </a:lnTo>
                  <a:lnTo>
                    <a:pt x="0" y="257"/>
                  </a:lnTo>
                  <a:lnTo>
                    <a:pt x="308" y="351"/>
                  </a:lnTo>
                  <a:lnTo>
                    <a:pt x="573" y="269"/>
                  </a:lnTo>
                  <a:lnTo>
                    <a:pt x="619" y="4"/>
                  </a:lnTo>
                  <a:lnTo>
                    <a:pt x="615"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2" name="Freeform 33"/>
            <p:cNvSpPr/>
            <p:nvPr/>
          </p:nvSpPr>
          <p:spPr>
            <a:xfrm>
              <a:off x="760413" y="1662113"/>
              <a:ext cx="588963" cy="123825"/>
            </a:xfrm>
            <a:custGeom>
              <a:avLst/>
              <a:gdLst>
                <a:gd name="txL" fmla="*/ 0 w 185"/>
                <a:gd name="txT" fmla="*/ 0 h 39"/>
                <a:gd name="txR" fmla="*/ 185 w 185"/>
                <a:gd name="txB" fmla="*/ 39 h 3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85" h="39">
                  <a:moveTo>
                    <a:pt x="0" y="2"/>
                  </a:moveTo>
                  <a:cubicBezTo>
                    <a:pt x="0" y="3"/>
                    <a:pt x="1" y="4"/>
                    <a:pt x="2" y="4"/>
                  </a:cubicBezTo>
                  <a:cubicBezTo>
                    <a:pt x="114" y="39"/>
                    <a:pt x="114" y="39"/>
                    <a:pt x="114" y="39"/>
                  </a:cubicBezTo>
                  <a:cubicBezTo>
                    <a:pt x="185" y="17"/>
                    <a:pt x="185" y="17"/>
                    <a:pt x="185" y="17"/>
                  </a:cubicBezTo>
                  <a:cubicBezTo>
                    <a:pt x="141" y="5"/>
                    <a:pt x="141" y="5"/>
                    <a:pt x="141" y="5"/>
                  </a:cubicBezTo>
                  <a:cubicBezTo>
                    <a:pt x="140" y="5"/>
                    <a:pt x="140" y="5"/>
                    <a:pt x="139" y="6"/>
                  </a:cubicBezTo>
                  <a:cubicBezTo>
                    <a:pt x="139" y="6"/>
                    <a:pt x="139" y="6"/>
                    <a:pt x="139" y="7"/>
                  </a:cubicBezTo>
                  <a:cubicBezTo>
                    <a:pt x="139" y="7"/>
                    <a:pt x="140" y="8"/>
                    <a:pt x="141" y="8"/>
                  </a:cubicBezTo>
                  <a:cubicBezTo>
                    <a:pt x="141" y="8"/>
                    <a:pt x="165" y="15"/>
                    <a:pt x="173" y="17"/>
                  </a:cubicBezTo>
                  <a:cubicBezTo>
                    <a:pt x="164" y="20"/>
                    <a:pt x="115" y="35"/>
                    <a:pt x="114" y="36"/>
                  </a:cubicBezTo>
                  <a:cubicBezTo>
                    <a:pt x="113" y="35"/>
                    <a:pt x="3" y="1"/>
                    <a:pt x="3" y="1"/>
                  </a:cubicBezTo>
                  <a:cubicBezTo>
                    <a:pt x="2" y="0"/>
                    <a:pt x="1" y="1"/>
                    <a:pt x="0"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3" name="Freeform 34"/>
            <p:cNvSpPr/>
            <p:nvPr/>
          </p:nvSpPr>
          <p:spPr>
            <a:xfrm>
              <a:off x="890588" y="1655763"/>
              <a:ext cx="319088" cy="104775"/>
            </a:xfrm>
            <a:custGeom>
              <a:avLst/>
              <a:gdLst>
                <a:gd name="txL" fmla="*/ 0 w 100"/>
                <a:gd name="txT" fmla="*/ 0 h 33"/>
                <a:gd name="txR" fmla="*/ 100 w 100"/>
                <a:gd name="txB" fmla="*/ 33 h 3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 h="33">
                  <a:moveTo>
                    <a:pt x="1" y="2"/>
                  </a:moveTo>
                  <a:cubicBezTo>
                    <a:pt x="0" y="3"/>
                    <a:pt x="1" y="4"/>
                    <a:pt x="2" y="4"/>
                  </a:cubicBezTo>
                  <a:cubicBezTo>
                    <a:pt x="97" y="32"/>
                    <a:pt x="97" y="32"/>
                    <a:pt x="97" y="32"/>
                  </a:cubicBezTo>
                  <a:cubicBezTo>
                    <a:pt x="98" y="33"/>
                    <a:pt x="99" y="32"/>
                    <a:pt x="100" y="31"/>
                  </a:cubicBezTo>
                  <a:cubicBezTo>
                    <a:pt x="100" y="30"/>
                    <a:pt x="99" y="30"/>
                    <a:pt x="98" y="29"/>
                  </a:cubicBezTo>
                  <a:cubicBezTo>
                    <a:pt x="3" y="1"/>
                    <a:pt x="3" y="1"/>
                    <a:pt x="3" y="1"/>
                  </a:cubicBezTo>
                  <a:cubicBezTo>
                    <a:pt x="2" y="0"/>
                    <a:pt x="1" y="1"/>
                    <a:pt x="1"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4" name="Freeform 35"/>
            <p:cNvSpPr/>
            <p:nvPr/>
          </p:nvSpPr>
          <p:spPr>
            <a:xfrm>
              <a:off x="1033463" y="1662113"/>
              <a:ext cx="233363" cy="76200"/>
            </a:xfrm>
            <a:custGeom>
              <a:avLst/>
              <a:gdLst>
                <a:gd name="txL" fmla="*/ 0 w 73"/>
                <a:gd name="txT" fmla="*/ 0 h 24"/>
                <a:gd name="txR" fmla="*/ 73 w 73"/>
                <a:gd name="txB" fmla="*/ 24 h 2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73" h="24">
                  <a:moveTo>
                    <a:pt x="0" y="2"/>
                  </a:moveTo>
                  <a:cubicBezTo>
                    <a:pt x="0" y="3"/>
                    <a:pt x="1" y="4"/>
                    <a:pt x="2" y="4"/>
                  </a:cubicBezTo>
                  <a:cubicBezTo>
                    <a:pt x="71" y="24"/>
                    <a:pt x="71" y="24"/>
                    <a:pt x="71" y="24"/>
                  </a:cubicBezTo>
                  <a:cubicBezTo>
                    <a:pt x="72" y="24"/>
                    <a:pt x="73" y="24"/>
                    <a:pt x="73" y="23"/>
                  </a:cubicBezTo>
                  <a:cubicBezTo>
                    <a:pt x="73" y="22"/>
                    <a:pt x="73" y="21"/>
                    <a:pt x="72" y="21"/>
                  </a:cubicBezTo>
                  <a:cubicBezTo>
                    <a:pt x="2" y="1"/>
                    <a:pt x="2" y="1"/>
                    <a:pt x="2" y="1"/>
                  </a:cubicBezTo>
                  <a:cubicBezTo>
                    <a:pt x="2" y="0"/>
                    <a:pt x="1" y="1"/>
                    <a:pt x="0"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5" name="Freeform 36"/>
            <p:cNvSpPr/>
            <p:nvPr/>
          </p:nvSpPr>
          <p:spPr>
            <a:xfrm>
              <a:off x="1004888" y="1677988"/>
              <a:ext cx="211138" cy="73025"/>
            </a:xfrm>
            <a:custGeom>
              <a:avLst/>
              <a:gdLst>
                <a:gd name="txL" fmla="*/ 0 w 66"/>
                <a:gd name="txT" fmla="*/ 0 h 23"/>
                <a:gd name="txR" fmla="*/ 66 w 66"/>
                <a:gd name="txB" fmla="*/ 23 h 2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6" h="23">
                  <a:moveTo>
                    <a:pt x="63" y="0"/>
                  </a:moveTo>
                  <a:cubicBezTo>
                    <a:pt x="2" y="19"/>
                    <a:pt x="2" y="19"/>
                    <a:pt x="2" y="19"/>
                  </a:cubicBezTo>
                  <a:cubicBezTo>
                    <a:pt x="1" y="20"/>
                    <a:pt x="0" y="21"/>
                    <a:pt x="1" y="22"/>
                  </a:cubicBezTo>
                  <a:cubicBezTo>
                    <a:pt x="1" y="22"/>
                    <a:pt x="2" y="23"/>
                    <a:pt x="3" y="23"/>
                  </a:cubicBezTo>
                  <a:cubicBezTo>
                    <a:pt x="64" y="3"/>
                    <a:pt x="64" y="3"/>
                    <a:pt x="64" y="3"/>
                  </a:cubicBezTo>
                  <a:cubicBezTo>
                    <a:pt x="65" y="3"/>
                    <a:pt x="66" y="2"/>
                    <a:pt x="66" y="1"/>
                  </a:cubicBezTo>
                  <a:cubicBezTo>
                    <a:pt x="65" y="0"/>
                    <a:pt x="64" y="0"/>
                    <a:pt x="63" y="0"/>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6" name="Freeform 37"/>
            <p:cNvSpPr/>
            <p:nvPr/>
          </p:nvSpPr>
          <p:spPr>
            <a:xfrm>
              <a:off x="909638" y="1662113"/>
              <a:ext cx="136525" cy="60325"/>
            </a:xfrm>
            <a:custGeom>
              <a:avLst/>
              <a:gdLst>
                <a:gd name="txL" fmla="*/ 0 w 43"/>
                <a:gd name="txT" fmla="*/ 0 h 19"/>
                <a:gd name="txR" fmla="*/ 43 w 43"/>
                <a:gd name="txB" fmla="*/ 19 h 1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43" h="19">
                  <a:moveTo>
                    <a:pt x="40" y="1"/>
                  </a:moveTo>
                  <a:cubicBezTo>
                    <a:pt x="1" y="15"/>
                    <a:pt x="1" y="15"/>
                    <a:pt x="1" y="15"/>
                  </a:cubicBezTo>
                  <a:cubicBezTo>
                    <a:pt x="0" y="15"/>
                    <a:pt x="0" y="16"/>
                    <a:pt x="0" y="17"/>
                  </a:cubicBezTo>
                  <a:cubicBezTo>
                    <a:pt x="0" y="18"/>
                    <a:pt x="1" y="19"/>
                    <a:pt x="2" y="18"/>
                  </a:cubicBezTo>
                  <a:cubicBezTo>
                    <a:pt x="42" y="4"/>
                    <a:pt x="42" y="4"/>
                    <a:pt x="42" y="4"/>
                  </a:cubicBezTo>
                  <a:cubicBezTo>
                    <a:pt x="42" y="3"/>
                    <a:pt x="43" y="3"/>
                    <a:pt x="43" y="2"/>
                  </a:cubicBezTo>
                  <a:cubicBezTo>
                    <a:pt x="42" y="1"/>
                    <a:pt x="41" y="0"/>
                    <a:pt x="4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7" name="Freeform 38"/>
            <p:cNvSpPr/>
            <p:nvPr/>
          </p:nvSpPr>
          <p:spPr>
            <a:xfrm>
              <a:off x="1046163" y="1203325"/>
              <a:ext cx="479425" cy="458788"/>
            </a:xfrm>
            <a:custGeom>
              <a:avLst/>
              <a:gdLst>
                <a:gd name="txL" fmla="*/ 0 w 150"/>
                <a:gd name="txT" fmla="*/ 0 h 144"/>
                <a:gd name="txR" fmla="*/ 150 w 150"/>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0" h="144">
                  <a:moveTo>
                    <a:pt x="19" y="8"/>
                  </a:moveTo>
                  <a:cubicBezTo>
                    <a:pt x="18" y="13"/>
                    <a:pt x="3" y="92"/>
                    <a:pt x="2" y="98"/>
                  </a:cubicBezTo>
                  <a:cubicBezTo>
                    <a:pt x="0" y="105"/>
                    <a:pt x="5" y="108"/>
                    <a:pt x="12" y="110"/>
                  </a:cubicBezTo>
                  <a:cubicBezTo>
                    <a:pt x="19" y="113"/>
                    <a:pt x="112" y="140"/>
                    <a:pt x="118" y="142"/>
                  </a:cubicBezTo>
                  <a:cubicBezTo>
                    <a:pt x="125" y="144"/>
                    <a:pt x="130" y="140"/>
                    <a:pt x="132" y="133"/>
                  </a:cubicBezTo>
                  <a:cubicBezTo>
                    <a:pt x="133" y="126"/>
                    <a:pt x="148" y="48"/>
                    <a:pt x="149" y="42"/>
                  </a:cubicBezTo>
                  <a:cubicBezTo>
                    <a:pt x="150" y="36"/>
                    <a:pt x="147" y="32"/>
                    <a:pt x="137" y="29"/>
                  </a:cubicBezTo>
                  <a:cubicBezTo>
                    <a:pt x="128" y="27"/>
                    <a:pt x="37" y="3"/>
                    <a:pt x="34" y="2"/>
                  </a:cubicBezTo>
                  <a:cubicBezTo>
                    <a:pt x="27" y="0"/>
                    <a:pt x="20" y="1"/>
                    <a:pt x="19" y="8"/>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68" name="Freeform 231"/>
            <p:cNvSpPr/>
            <p:nvPr/>
          </p:nvSpPr>
          <p:spPr>
            <a:xfrm>
              <a:off x="1073150" y="1254125"/>
              <a:ext cx="177800" cy="331788"/>
            </a:xfrm>
            <a:custGeom>
              <a:avLst/>
              <a:gdLst>
                <a:gd name="txL" fmla="*/ 0 w 56"/>
                <a:gd name="txT" fmla="*/ 0 h 104"/>
                <a:gd name="txR" fmla="*/ 56 w 56"/>
                <a:gd name="txB" fmla="*/ 104 h 10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Lst>
              <a:rect l="txL" t="txT" r="txR" b="txB"/>
              <a:pathLst>
                <a:path w="56" h="104">
                  <a:moveTo>
                    <a:pt x="1" y="78"/>
                  </a:moveTo>
                  <a:cubicBezTo>
                    <a:pt x="0" y="87"/>
                    <a:pt x="6" y="89"/>
                    <a:pt x="11" y="91"/>
                  </a:cubicBezTo>
                  <a:cubicBezTo>
                    <a:pt x="14" y="92"/>
                    <a:pt x="27" y="96"/>
                    <a:pt x="54" y="104"/>
                  </a:cubicBezTo>
                  <a:cubicBezTo>
                    <a:pt x="54" y="104"/>
                    <a:pt x="55" y="103"/>
                    <a:pt x="56" y="103"/>
                  </a:cubicBezTo>
                  <a:cubicBezTo>
                    <a:pt x="56" y="102"/>
                    <a:pt x="55" y="101"/>
                    <a:pt x="55" y="100"/>
                  </a:cubicBezTo>
                  <a:cubicBezTo>
                    <a:pt x="29" y="93"/>
                    <a:pt x="15" y="89"/>
                    <a:pt x="12" y="88"/>
                  </a:cubicBezTo>
                  <a:cubicBezTo>
                    <a:pt x="6" y="85"/>
                    <a:pt x="4" y="84"/>
                    <a:pt x="5" y="79"/>
                  </a:cubicBezTo>
                  <a:cubicBezTo>
                    <a:pt x="5" y="79"/>
                    <a:pt x="20" y="0"/>
                    <a:pt x="20" y="0"/>
                  </a:cubicBezTo>
                  <a:cubicBezTo>
                    <a:pt x="20" y="1"/>
                    <a:pt x="19" y="2"/>
                    <a:pt x="18" y="2"/>
                  </a:cubicBezTo>
                  <a:cubicBezTo>
                    <a:pt x="17" y="1"/>
                    <a:pt x="16" y="0"/>
                    <a:pt x="16" y="0"/>
                  </a:cubicBezTo>
                  <a:lnTo>
                    <a:pt x="1" y="78"/>
                  </a:lnTo>
                  <a:close/>
                </a:path>
              </a:pathLst>
            </a:custGeom>
            <a:solidFill>
              <a:srgbClr val="3D61A4"/>
            </a:solidFill>
            <a:ln w="9525">
              <a:noFill/>
            </a:ln>
          </p:spPr>
          <p:txBody>
            <a:bodyPr/>
            <a:p>
              <a:endParaRPr lang="en-US" altLang="x-none" dirty="0">
                <a:latin typeface="宋体" panose="02010600030101010101" pitchFamily="2" charset="-128"/>
              </a:endParaRPr>
            </a:p>
          </p:txBody>
        </p:sp>
      </p:grpSp>
      <p:grpSp>
        <p:nvGrpSpPr>
          <p:cNvPr id="69" name="Group 225"/>
          <p:cNvGrpSpPr/>
          <p:nvPr/>
        </p:nvGrpSpPr>
        <p:grpSpPr>
          <a:xfrm>
            <a:off x="1472883" y="1148398"/>
            <a:ext cx="679450" cy="481012"/>
            <a:chOff x="2554287" y="2678113"/>
            <a:chExt cx="679450" cy="481012"/>
          </a:xfrm>
        </p:grpSpPr>
        <p:sp>
          <p:nvSpPr>
            <p:cNvPr id="70" name="Freeform 180"/>
            <p:cNvSpPr/>
            <p:nvPr/>
          </p:nvSpPr>
          <p:spPr>
            <a:xfrm>
              <a:off x="2554287" y="2930525"/>
              <a:ext cx="679450" cy="228600"/>
            </a:xfrm>
            <a:custGeom>
              <a:avLst/>
              <a:gdLst>
                <a:gd name="txL" fmla="*/ 0 w 213"/>
                <a:gd name="txT" fmla="*/ 0 h 72"/>
                <a:gd name="txR" fmla="*/ 213 w 213"/>
                <a:gd name="txB" fmla="*/ 72 h 72"/>
              </a:gdLst>
              <a:ahLst/>
              <a:cxnLst>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13" h="72">
                  <a:moveTo>
                    <a:pt x="213" y="0"/>
                  </a:moveTo>
                  <a:cubicBezTo>
                    <a:pt x="213" y="62"/>
                    <a:pt x="213" y="62"/>
                    <a:pt x="213" y="62"/>
                  </a:cubicBezTo>
                  <a:cubicBezTo>
                    <a:pt x="213" y="67"/>
                    <a:pt x="209" y="72"/>
                    <a:pt x="204" y="72"/>
                  </a:cubicBezTo>
                  <a:cubicBezTo>
                    <a:pt x="9" y="72"/>
                    <a:pt x="9" y="72"/>
                    <a:pt x="9" y="72"/>
                  </a:cubicBezTo>
                  <a:cubicBezTo>
                    <a:pt x="4" y="72"/>
                    <a:pt x="0" y="67"/>
                    <a:pt x="0" y="62"/>
                  </a:cubicBezTo>
                  <a:cubicBezTo>
                    <a:pt x="0" y="0"/>
                    <a:pt x="0" y="0"/>
                    <a:pt x="0" y="0"/>
                  </a:cubicBezTo>
                </a:path>
              </a:pathLst>
            </a:custGeom>
            <a:solidFill>
              <a:srgbClr val="3D61A4"/>
            </a:solidFill>
            <a:ln w="9525">
              <a:noFill/>
            </a:ln>
          </p:spPr>
          <p:txBody>
            <a:bodyPr/>
            <a:p>
              <a:endParaRPr lang="en-US" altLang="x-none" dirty="0">
                <a:latin typeface="宋体" panose="02010600030101010101" pitchFamily="2" charset="-128"/>
              </a:endParaRPr>
            </a:p>
          </p:txBody>
        </p:sp>
        <p:sp>
          <p:nvSpPr>
            <p:cNvPr id="71" name="Rectangle 181"/>
            <p:cNvSpPr/>
            <p:nvPr/>
          </p:nvSpPr>
          <p:spPr>
            <a:xfrm>
              <a:off x="2930525" y="2728913"/>
              <a:ext cx="196850" cy="153988"/>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72" name="Rectangle 182"/>
            <p:cNvSpPr/>
            <p:nvPr/>
          </p:nvSpPr>
          <p:spPr>
            <a:xfrm>
              <a:off x="2952750" y="2754313"/>
              <a:ext cx="152400" cy="100013"/>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73" name="Rectangle 183"/>
            <p:cNvSpPr/>
            <p:nvPr/>
          </p:nvSpPr>
          <p:spPr>
            <a:xfrm>
              <a:off x="2936875" y="2905125"/>
              <a:ext cx="184150" cy="7302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74" name="Rectangle 184"/>
            <p:cNvSpPr/>
            <p:nvPr/>
          </p:nvSpPr>
          <p:spPr>
            <a:xfrm>
              <a:off x="2965450" y="2927350"/>
              <a:ext cx="127000" cy="22225"/>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75" name="Rectangle 185"/>
            <p:cNvSpPr/>
            <p:nvPr/>
          </p:nvSpPr>
          <p:spPr>
            <a:xfrm>
              <a:off x="2554287" y="3048000"/>
              <a:ext cx="679450" cy="25400"/>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76" name="Freeform 186"/>
            <p:cNvSpPr/>
            <p:nvPr/>
          </p:nvSpPr>
          <p:spPr>
            <a:xfrm>
              <a:off x="2724150" y="2706688"/>
              <a:ext cx="130175" cy="131763"/>
            </a:xfrm>
            <a:custGeom>
              <a:avLst/>
              <a:gdLst>
                <a:gd name="txL" fmla="*/ 0 w 41"/>
                <a:gd name="txT" fmla="*/ 0 h 41"/>
                <a:gd name="txR" fmla="*/ 41 w 41"/>
                <a:gd name="txB" fmla="*/ 41 h 41"/>
              </a:gdLst>
              <a:ahLst/>
              <a:cxnLst>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Lst>
              <a:rect l="txL" t="txT" r="txR" b="txB"/>
              <a:pathLst>
                <a:path w="41" h="41">
                  <a:moveTo>
                    <a:pt x="35" y="6"/>
                  </a:moveTo>
                  <a:cubicBezTo>
                    <a:pt x="31" y="2"/>
                    <a:pt x="26" y="0"/>
                    <a:pt x="21" y="0"/>
                  </a:cubicBezTo>
                  <a:cubicBezTo>
                    <a:pt x="15" y="0"/>
                    <a:pt x="10" y="2"/>
                    <a:pt x="6" y="6"/>
                  </a:cubicBezTo>
                  <a:cubicBezTo>
                    <a:pt x="2" y="10"/>
                    <a:pt x="0" y="15"/>
                    <a:pt x="0" y="20"/>
                  </a:cubicBezTo>
                  <a:cubicBezTo>
                    <a:pt x="0" y="32"/>
                    <a:pt x="9" y="41"/>
                    <a:pt x="21" y="41"/>
                  </a:cubicBezTo>
                  <a:cubicBezTo>
                    <a:pt x="32" y="41"/>
                    <a:pt x="41" y="32"/>
                    <a:pt x="41" y="20"/>
                  </a:cubicBezTo>
                  <a:cubicBezTo>
                    <a:pt x="41" y="15"/>
                    <a:pt x="39" y="10"/>
                    <a:pt x="35" y="6"/>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77" name="Freeform 187"/>
            <p:cNvSpPr/>
            <p:nvPr/>
          </p:nvSpPr>
          <p:spPr>
            <a:xfrm>
              <a:off x="2825750" y="2816225"/>
              <a:ext cx="44450" cy="47625"/>
            </a:xfrm>
            <a:custGeom>
              <a:avLst/>
              <a:gdLst>
                <a:gd name="txL" fmla="*/ 0 w 14"/>
                <a:gd name="txT" fmla="*/ 0 h 15"/>
                <a:gd name="txR" fmla="*/ 14 w 14"/>
                <a:gd name="txB" fmla="*/ 15 h 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 h="15">
                  <a:moveTo>
                    <a:pt x="13" y="2"/>
                  </a:moveTo>
                  <a:cubicBezTo>
                    <a:pt x="14" y="4"/>
                    <a:pt x="14" y="7"/>
                    <a:pt x="13" y="8"/>
                  </a:cubicBezTo>
                  <a:cubicBezTo>
                    <a:pt x="8" y="13"/>
                    <a:pt x="8" y="13"/>
                    <a:pt x="8" y="13"/>
                  </a:cubicBezTo>
                  <a:cubicBezTo>
                    <a:pt x="6" y="15"/>
                    <a:pt x="3" y="15"/>
                    <a:pt x="1" y="13"/>
                  </a:cubicBezTo>
                  <a:cubicBezTo>
                    <a:pt x="0" y="12"/>
                    <a:pt x="0" y="9"/>
                    <a:pt x="1" y="7"/>
                  </a:cubicBezTo>
                  <a:cubicBezTo>
                    <a:pt x="6" y="2"/>
                    <a:pt x="6" y="2"/>
                    <a:pt x="6" y="2"/>
                  </a:cubicBezTo>
                  <a:cubicBezTo>
                    <a:pt x="8" y="0"/>
                    <a:pt x="11" y="0"/>
                    <a:pt x="13" y="2"/>
                  </a:cubicBezTo>
                </a:path>
              </a:pathLst>
            </a:custGeom>
            <a:solidFill>
              <a:srgbClr val="3D61A4"/>
            </a:solidFill>
            <a:ln w="9525">
              <a:noFill/>
            </a:ln>
          </p:spPr>
          <p:txBody>
            <a:bodyPr/>
            <a:p>
              <a:endParaRPr lang="en-US" altLang="x-none" dirty="0">
                <a:latin typeface="宋体" panose="02010600030101010101" pitchFamily="2" charset="-128"/>
              </a:endParaRPr>
            </a:p>
          </p:txBody>
        </p:sp>
        <p:sp>
          <p:nvSpPr>
            <p:cNvPr id="78" name="Freeform 188"/>
            <p:cNvSpPr/>
            <p:nvPr/>
          </p:nvSpPr>
          <p:spPr>
            <a:xfrm>
              <a:off x="2674937" y="2838450"/>
              <a:ext cx="230188" cy="320675"/>
            </a:xfrm>
            <a:custGeom>
              <a:avLst/>
              <a:gdLst>
                <a:gd name="txL" fmla="*/ 0 w 72"/>
                <a:gd name="txT" fmla="*/ 0 h 101"/>
                <a:gd name="txR" fmla="*/ 72 w 72"/>
                <a:gd name="txB" fmla="*/ 101 h 101"/>
              </a:gdLst>
              <a:ahLst/>
              <a:cxnLst>
                <a:cxn ang="0">
                  <a:pos x="2147483647" y="2147483647"/>
                </a:cxn>
                <a:cxn ang="0">
                  <a:pos x="2147483647" y="2147483647"/>
                </a:cxn>
                <a:cxn ang="0">
                  <a:pos x="0" y="2147483647"/>
                </a:cxn>
                <a:cxn ang="0">
                  <a:pos x="2147483647" y="2147483647"/>
                </a:cxn>
                <a:cxn ang="0">
                  <a:pos x="2147483647" y="2147483647"/>
                </a:cxn>
              </a:cxnLst>
              <a:rect l="txL" t="txT" r="txR" b="txB"/>
              <a:pathLst>
                <a:path w="72" h="101">
                  <a:moveTo>
                    <a:pt x="53" y="101"/>
                  </a:moveTo>
                  <a:cubicBezTo>
                    <a:pt x="64" y="88"/>
                    <a:pt x="72" y="63"/>
                    <a:pt x="72" y="37"/>
                  </a:cubicBezTo>
                  <a:cubicBezTo>
                    <a:pt x="72" y="0"/>
                    <a:pt x="0" y="0"/>
                    <a:pt x="0" y="37"/>
                  </a:cubicBezTo>
                  <a:cubicBezTo>
                    <a:pt x="0" y="63"/>
                    <a:pt x="7" y="88"/>
                    <a:pt x="18" y="101"/>
                  </a:cubicBezTo>
                  <a:lnTo>
                    <a:pt x="53" y="10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79" name="Freeform 189"/>
            <p:cNvSpPr/>
            <p:nvPr/>
          </p:nvSpPr>
          <p:spPr>
            <a:xfrm>
              <a:off x="2693987" y="2678113"/>
              <a:ext cx="192088" cy="169863"/>
            </a:xfrm>
            <a:custGeom>
              <a:avLst/>
              <a:gdLst>
                <a:gd name="txL" fmla="*/ 0 w 60"/>
                <a:gd name="txT" fmla="*/ 0 h 53"/>
                <a:gd name="txR" fmla="*/ 60 w 60"/>
                <a:gd name="txB" fmla="*/ 53 h 5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60" h="53">
                  <a:moveTo>
                    <a:pt x="0" y="28"/>
                  </a:moveTo>
                  <a:cubicBezTo>
                    <a:pt x="4" y="29"/>
                    <a:pt x="4" y="29"/>
                    <a:pt x="4" y="29"/>
                  </a:cubicBezTo>
                  <a:cubicBezTo>
                    <a:pt x="4" y="28"/>
                    <a:pt x="6" y="4"/>
                    <a:pt x="30" y="4"/>
                  </a:cubicBezTo>
                  <a:cubicBezTo>
                    <a:pt x="54" y="4"/>
                    <a:pt x="55" y="26"/>
                    <a:pt x="55" y="27"/>
                  </a:cubicBezTo>
                  <a:cubicBezTo>
                    <a:pt x="55" y="27"/>
                    <a:pt x="56" y="45"/>
                    <a:pt x="45" y="50"/>
                  </a:cubicBezTo>
                  <a:cubicBezTo>
                    <a:pt x="47" y="53"/>
                    <a:pt x="47" y="53"/>
                    <a:pt x="47" y="53"/>
                  </a:cubicBezTo>
                  <a:cubicBezTo>
                    <a:pt x="60" y="47"/>
                    <a:pt x="59" y="28"/>
                    <a:pt x="59" y="27"/>
                  </a:cubicBezTo>
                  <a:cubicBezTo>
                    <a:pt x="59" y="27"/>
                    <a:pt x="58" y="0"/>
                    <a:pt x="30" y="0"/>
                  </a:cubicBezTo>
                  <a:cubicBezTo>
                    <a:pt x="2" y="0"/>
                    <a:pt x="0" y="28"/>
                    <a:pt x="0" y="28"/>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80" name="Oval 190"/>
            <p:cNvSpPr/>
            <p:nvPr/>
          </p:nvSpPr>
          <p:spPr>
            <a:xfrm>
              <a:off x="2687637" y="2754313"/>
              <a:ext cx="25400" cy="46038"/>
            </a:xfrm>
            <a:prstGeom prst="ellipse">
              <a:avLst/>
            </a:prstGeom>
            <a:solidFill>
              <a:srgbClr val="3D61A4"/>
            </a:solidFill>
            <a:ln w="9525">
              <a:noFill/>
            </a:ln>
          </p:spPr>
          <p:txBody>
            <a:bodyPr/>
            <a:p>
              <a:endParaRPr lang="en-US" altLang="x-none" dirty="0">
                <a:latin typeface="宋体" panose="02010600030101010101" pitchFamily="2" charset="-128"/>
              </a:endParaRPr>
            </a:p>
          </p:txBody>
        </p:sp>
        <p:sp>
          <p:nvSpPr>
            <p:cNvPr id="81" name="Freeform 191"/>
            <p:cNvSpPr/>
            <p:nvPr/>
          </p:nvSpPr>
          <p:spPr>
            <a:xfrm>
              <a:off x="2668587" y="2860675"/>
              <a:ext cx="242888" cy="298450"/>
            </a:xfrm>
            <a:custGeom>
              <a:avLst/>
              <a:gdLst>
                <a:gd name="txL" fmla="*/ 0 w 76"/>
                <a:gd name="txT" fmla="*/ 0 h 94"/>
                <a:gd name="txR" fmla="*/ 76 w 76"/>
                <a:gd name="txB" fmla="*/ 94 h 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Lst>
              <a:rect l="txL" t="txT" r="txR" b="txB"/>
              <a:pathLst>
                <a:path w="76" h="94">
                  <a:moveTo>
                    <a:pt x="23" y="94"/>
                  </a:moveTo>
                  <a:cubicBezTo>
                    <a:pt x="12" y="82"/>
                    <a:pt x="4" y="57"/>
                    <a:pt x="4" y="30"/>
                  </a:cubicBezTo>
                  <a:cubicBezTo>
                    <a:pt x="4" y="12"/>
                    <a:pt x="21" y="4"/>
                    <a:pt x="38" y="4"/>
                  </a:cubicBezTo>
                  <a:cubicBezTo>
                    <a:pt x="54" y="4"/>
                    <a:pt x="72" y="12"/>
                    <a:pt x="72" y="30"/>
                  </a:cubicBezTo>
                  <a:cubicBezTo>
                    <a:pt x="72" y="57"/>
                    <a:pt x="64" y="82"/>
                    <a:pt x="52" y="94"/>
                  </a:cubicBezTo>
                  <a:cubicBezTo>
                    <a:pt x="58" y="94"/>
                    <a:pt x="58" y="94"/>
                    <a:pt x="58" y="94"/>
                  </a:cubicBezTo>
                  <a:cubicBezTo>
                    <a:pt x="69" y="80"/>
                    <a:pt x="76" y="57"/>
                    <a:pt x="76" y="30"/>
                  </a:cubicBezTo>
                  <a:cubicBezTo>
                    <a:pt x="76" y="9"/>
                    <a:pt x="56" y="0"/>
                    <a:pt x="38" y="0"/>
                  </a:cubicBezTo>
                  <a:cubicBezTo>
                    <a:pt x="19" y="0"/>
                    <a:pt x="0" y="9"/>
                    <a:pt x="0" y="30"/>
                  </a:cubicBezTo>
                  <a:cubicBezTo>
                    <a:pt x="0" y="57"/>
                    <a:pt x="7" y="80"/>
                    <a:pt x="17" y="94"/>
                  </a:cubicBezTo>
                  <a:lnTo>
                    <a:pt x="23" y="94"/>
                  </a:ln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82" name="Group 253"/>
          <p:cNvGrpSpPr/>
          <p:nvPr/>
        </p:nvGrpSpPr>
        <p:grpSpPr>
          <a:xfrm>
            <a:off x="2601595" y="1148715"/>
            <a:ext cx="417830" cy="499745"/>
            <a:chOff x="2557463" y="5356226"/>
            <a:chExt cx="569913" cy="681038"/>
          </a:xfrm>
        </p:grpSpPr>
        <p:sp>
          <p:nvSpPr>
            <p:cNvPr id="83" name="Freeform 98"/>
            <p:cNvSpPr/>
            <p:nvPr/>
          </p:nvSpPr>
          <p:spPr>
            <a:xfrm>
              <a:off x="2557463" y="5356226"/>
              <a:ext cx="569913" cy="681038"/>
            </a:xfrm>
            <a:custGeom>
              <a:avLst/>
              <a:gdLst>
                <a:gd name="txL" fmla="*/ 0 w 359"/>
                <a:gd name="txT" fmla="*/ 0 h 429"/>
                <a:gd name="txR" fmla="*/ 359 w 359"/>
                <a:gd name="txB" fmla="*/ 429 h 429"/>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59" h="429">
                  <a:moveTo>
                    <a:pt x="0" y="68"/>
                  </a:moveTo>
                  <a:lnTo>
                    <a:pt x="0" y="393"/>
                  </a:lnTo>
                  <a:lnTo>
                    <a:pt x="121" y="429"/>
                  </a:lnTo>
                  <a:lnTo>
                    <a:pt x="359" y="355"/>
                  </a:lnTo>
                  <a:lnTo>
                    <a:pt x="359" y="32"/>
                  </a:lnTo>
                  <a:lnTo>
                    <a:pt x="239" y="0"/>
                  </a:lnTo>
                  <a:lnTo>
                    <a:pt x="0" y="68"/>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84" name="Freeform 99"/>
            <p:cNvSpPr/>
            <p:nvPr/>
          </p:nvSpPr>
          <p:spPr>
            <a:xfrm>
              <a:off x="2640013" y="5780088"/>
              <a:ext cx="41275" cy="63500"/>
            </a:xfrm>
            <a:custGeom>
              <a:avLst/>
              <a:gdLst>
                <a:gd name="txL" fmla="*/ 0 w 13"/>
                <a:gd name="txT" fmla="*/ 0 h 20"/>
                <a:gd name="txR" fmla="*/ 13 w 13"/>
                <a:gd name="txB" fmla="*/ 20 h 20"/>
              </a:gdLst>
              <a:ahLst/>
              <a:cxnLst>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rect l="txL" t="txT" r="txR" b="txB"/>
              <a:pathLst>
                <a:path w="13" h="20">
                  <a:moveTo>
                    <a:pt x="12" y="9"/>
                  </a:moveTo>
                  <a:cubicBezTo>
                    <a:pt x="12" y="4"/>
                    <a:pt x="9" y="1"/>
                    <a:pt x="5" y="0"/>
                  </a:cubicBezTo>
                  <a:cubicBezTo>
                    <a:pt x="7" y="2"/>
                    <a:pt x="9" y="4"/>
                    <a:pt x="10" y="8"/>
                  </a:cubicBezTo>
                  <a:cubicBezTo>
                    <a:pt x="11" y="13"/>
                    <a:pt x="8" y="18"/>
                    <a:pt x="3" y="19"/>
                  </a:cubicBezTo>
                  <a:cubicBezTo>
                    <a:pt x="2" y="19"/>
                    <a:pt x="1" y="19"/>
                    <a:pt x="0" y="18"/>
                  </a:cubicBezTo>
                  <a:cubicBezTo>
                    <a:pt x="2" y="19"/>
                    <a:pt x="4" y="20"/>
                    <a:pt x="5" y="20"/>
                  </a:cubicBezTo>
                  <a:cubicBezTo>
                    <a:pt x="10" y="19"/>
                    <a:pt x="13" y="14"/>
                    <a:pt x="12" y="9"/>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85" name="Oval 100"/>
            <p:cNvSpPr/>
            <p:nvPr/>
          </p:nvSpPr>
          <p:spPr>
            <a:xfrm>
              <a:off x="2630488" y="5792788"/>
              <a:ext cx="28575" cy="3492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86" name="Freeform 101"/>
            <p:cNvSpPr/>
            <p:nvPr/>
          </p:nvSpPr>
          <p:spPr>
            <a:xfrm>
              <a:off x="3028950" y="57689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87" name="Freeform 102"/>
            <p:cNvSpPr/>
            <p:nvPr/>
          </p:nvSpPr>
          <p:spPr>
            <a:xfrm>
              <a:off x="3060700" y="57562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88" name="Freeform 103"/>
            <p:cNvSpPr/>
            <p:nvPr/>
          </p:nvSpPr>
          <p:spPr>
            <a:xfrm>
              <a:off x="2997200" y="5783263"/>
              <a:ext cx="9525" cy="117475"/>
            </a:xfrm>
            <a:custGeom>
              <a:avLst/>
              <a:gdLst>
                <a:gd name="txL" fmla="*/ 0 w 6"/>
                <a:gd name="txT" fmla="*/ 0 h 74"/>
                <a:gd name="txR" fmla="*/ 6 w 6"/>
                <a:gd name="txB" fmla="*/ 74 h 74"/>
              </a:gdLst>
              <a:ahLst/>
              <a:cxnLst>
                <a:cxn ang="0">
                  <a:pos x="2147483647" y="0"/>
                </a:cxn>
                <a:cxn ang="0">
                  <a:pos x="0" y="2147483647"/>
                </a:cxn>
                <a:cxn ang="0">
                  <a:pos x="0" y="2147483647"/>
                </a:cxn>
                <a:cxn ang="0">
                  <a:pos x="2147483647" y="2147483647"/>
                </a:cxn>
                <a:cxn ang="0">
                  <a:pos x="2147483647" y="0"/>
                </a:cxn>
              </a:cxnLst>
              <a:rect l="txL" t="txT" r="txR" b="txB"/>
              <a:pathLst>
                <a:path w="6" h="74">
                  <a:moveTo>
                    <a:pt x="6" y="0"/>
                  </a:moveTo>
                  <a:lnTo>
                    <a:pt x="0" y="2"/>
                  </a:lnTo>
                  <a:lnTo>
                    <a:pt x="0" y="74"/>
                  </a:lnTo>
                  <a:lnTo>
                    <a:pt x="6" y="72"/>
                  </a:lnTo>
                  <a:lnTo>
                    <a:pt x="6"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89" name="Oval 104"/>
            <p:cNvSpPr/>
            <p:nvPr/>
          </p:nvSpPr>
          <p:spPr>
            <a:xfrm>
              <a:off x="2643188" y="5932488"/>
              <a:ext cx="12700" cy="1587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90" name="Freeform 105"/>
            <p:cNvSpPr>
              <a:spLocks noEditPoints="1"/>
            </p:cNvSpPr>
            <p:nvPr/>
          </p:nvSpPr>
          <p:spPr>
            <a:xfrm>
              <a:off x="2557463" y="5403851"/>
              <a:ext cx="569913" cy="633413"/>
            </a:xfrm>
            <a:custGeom>
              <a:avLst/>
              <a:gdLst>
                <a:gd name="txL" fmla="*/ 0 w 179"/>
                <a:gd name="txT" fmla="*/ 0 h 199"/>
                <a:gd name="txR" fmla="*/ 179 w 179"/>
                <a:gd name="txB" fmla="*/ 199 h 199"/>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9" h="199">
                  <a:moveTo>
                    <a:pt x="62" y="39"/>
                  </a:moveTo>
                  <a:cubicBezTo>
                    <a:pt x="179" y="2"/>
                    <a:pt x="179" y="2"/>
                    <a:pt x="179" y="2"/>
                  </a:cubicBezTo>
                  <a:cubicBezTo>
                    <a:pt x="179" y="1"/>
                    <a:pt x="179" y="1"/>
                    <a:pt x="179" y="1"/>
                  </a:cubicBezTo>
                  <a:cubicBezTo>
                    <a:pt x="176" y="0"/>
                    <a:pt x="176" y="0"/>
                    <a:pt x="176" y="0"/>
                  </a:cubicBezTo>
                  <a:cubicBezTo>
                    <a:pt x="60" y="36"/>
                    <a:pt x="60" y="36"/>
                    <a:pt x="60" y="36"/>
                  </a:cubicBezTo>
                  <a:cubicBezTo>
                    <a:pt x="3" y="19"/>
                    <a:pt x="3" y="19"/>
                    <a:pt x="3" y="19"/>
                  </a:cubicBezTo>
                  <a:cubicBezTo>
                    <a:pt x="0" y="19"/>
                    <a:pt x="0" y="19"/>
                    <a:pt x="0" y="19"/>
                  </a:cubicBezTo>
                  <a:cubicBezTo>
                    <a:pt x="0" y="29"/>
                    <a:pt x="0" y="29"/>
                    <a:pt x="0" y="29"/>
                  </a:cubicBezTo>
                  <a:cubicBezTo>
                    <a:pt x="3" y="52"/>
                    <a:pt x="10" y="120"/>
                    <a:pt x="11" y="127"/>
                  </a:cubicBezTo>
                  <a:cubicBezTo>
                    <a:pt x="13" y="135"/>
                    <a:pt x="17" y="150"/>
                    <a:pt x="28" y="153"/>
                  </a:cubicBezTo>
                  <a:cubicBezTo>
                    <a:pt x="32" y="154"/>
                    <a:pt x="35" y="154"/>
                    <a:pt x="38" y="152"/>
                  </a:cubicBezTo>
                  <a:cubicBezTo>
                    <a:pt x="44" y="148"/>
                    <a:pt x="47" y="140"/>
                    <a:pt x="48" y="134"/>
                  </a:cubicBezTo>
                  <a:cubicBezTo>
                    <a:pt x="50" y="128"/>
                    <a:pt x="55" y="91"/>
                    <a:pt x="58" y="64"/>
                  </a:cubicBezTo>
                  <a:cubicBezTo>
                    <a:pt x="58" y="199"/>
                    <a:pt x="58" y="199"/>
                    <a:pt x="58" y="199"/>
                  </a:cubicBezTo>
                  <a:cubicBezTo>
                    <a:pt x="60" y="199"/>
                    <a:pt x="60" y="199"/>
                    <a:pt x="60" y="199"/>
                  </a:cubicBezTo>
                  <a:cubicBezTo>
                    <a:pt x="62" y="199"/>
                    <a:pt x="62" y="199"/>
                    <a:pt x="62" y="199"/>
                  </a:cubicBezTo>
                  <a:lnTo>
                    <a:pt x="62" y="39"/>
                  </a:lnTo>
                  <a:close/>
                  <a:moveTo>
                    <a:pt x="45" y="134"/>
                  </a:moveTo>
                  <a:cubicBezTo>
                    <a:pt x="43" y="141"/>
                    <a:pt x="40" y="147"/>
                    <a:pt x="36" y="149"/>
                  </a:cubicBezTo>
                  <a:cubicBezTo>
                    <a:pt x="34" y="150"/>
                    <a:pt x="32" y="151"/>
                    <a:pt x="29" y="150"/>
                  </a:cubicBezTo>
                  <a:cubicBezTo>
                    <a:pt x="19" y="147"/>
                    <a:pt x="16" y="133"/>
                    <a:pt x="15" y="126"/>
                  </a:cubicBezTo>
                  <a:cubicBezTo>
                    <a:pt x="14" y="119"/>
                    <a:pt x="4" y="33"/>
                    <a:pt x="2" y="22"/>
                  </a:cubicBezTo>
                  <a:cubicBezTo>
                    <a:pt x="15" y="26"/>
                    <a:pt x="55" y="38"/>
                    <a:pt x="58" y="39"/>
                  </a:cubicBezTo>
                  <a:cubicBezTo>
                    <a:pt x="57" y="50"/>
                    <a:pt x="47" y="124"/>
                    <a:pt x="45" y="134"/>
                  </a:cubicBez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91" name="Group 253"/>
          <p:cNvGrpSpPr/>
          <p:nvPr/>
        </p:nvGrpSpPr>
        <p:grpSpPr>
          <a:xfrm>
            <a:off x="3401060" y="1144905"/>
            <a:ext cx="417830" cy="499745"/>
            <a:chOff x="2557463" y="5356226"/>
            <a:chExt cx="569913" cy="681038"/>
          </a:xfrm>
        </p:grpSpPr>
        <p:sp>
          <p:nvSpPr>
            <p:cNvPr id="92" name="Freeform 98"/>
            <p:cNvSpPr/>
            <p:nvPr/>
          </p:nvSpPr>
          <p:spPr>
            <a:xfrm>
              <a:off x="2557463" y="5356226"/>
              <a:ext cx="569913" cy="681038"/>
            </a:xfrm>
            <a:custGeom>
              <a:avLst/>
              <a:gdLst>
                <a:gd name="txL" fmla="*/ 0 w 359"/>
                <a:gd name="txT" fmla="*/ 0 h 429"/>
                <a:gd name="txR" fmla="*/ 359 w 359"/>
                <a:gd name="txB" fmla="*/ 429 h 429"/>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59" h="429">
                  <a:moveTo>
                    <a:pt x="0" y="68"/>
                  </a:moveTo>
                  <a:lnTo>
                    <a:pt x="0" y="393"/>
                  </a:lnTo>
                  <a:lnTo>
                    <a:pt x="121" y="429"/>
                  </a:lnTo>
                  <a:lnTo>
                    <a:pt x="359" y="355"/>
                  </a:lnTo>
                  <a:lnTo>
                    <a:pt x="359" y="32"/>
                  </a:lnTo>
                  <a:lnTo>
                    <a:pt x="239" y="0"/>
                  </a:lnTo>
                  <a:lnTo>
                    <a:pt x="0" y="68"/>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93" name="Freeform 99"/>
            <p:cNvSpPr/>
            <p:nvPr/>
          </p:nvSpPr>
          <p:spPr>
            <a:xfrm>
              <a:off x="2640013" y="5780088"/>
              <a:ext cx="41275" cy="63500"/>
            </a:xfrm>
            <a:custGeom>
              <a:avLst/>
              <a:gdLst>
                <a:gd name="txL" fmla="*/ 0 w 13"/>
                <a:gd name="txT" fmla="*/ 0 h 20"/>
                <a:gd name="txR" fmla="*/ 13 w 13"/>
                <a:gd name="txB" fmla="*/ 20 h 20"/>
              </a:gdLst>
              <a:ahLst/>
              <a:cxnLst>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rect l="txL" t="txT" r="txR" b="txB"/>
              <a:pathLst>
                <a:path w="13" h="20">
                  <a:moveTo>
                    <a:pt x="12" y="9"/>
                  </a:moveTo>
                  <a:cubicBezTo>
                    <a:pt x="12" y="4"/>
                    <a:pt x="9" y="1"/>
                    <a:pt x="5" y="0"/>
                  </a:cubicBezTo>
                  <a:cubicBezTo>
                    <a:pt x="7" y="2"/>
                    <a:pt x="9" y="4"/>
                    <a:pt x="10" y="8"/>
                  </a:cubicBezTo>
                  <a:cubicBezTo>
                    <a:pt x="11" y="13"/>
                    <a:pt x="8" y="18"/>
                    <a:pt x="3" y="19"/>
                  </a:cubicBezTo>
                  <a:cubicBezTo>
                    <a:pt x="2" y="19"/>
                    <a:pt x="1" y="19"/>
                    <a:pt x="0" y="18"/>
                  </a:cubicBezTo>
                  <a:cubicBezTo>
                    <a:pt x="2" y="19"/>
                    <a:pt x="4" y="20"/>
                    <a:pt x="5" y="20"/>
                  </a:cubicBezTo>
                  <a:cubicBezTo>
                    <a:pt x="10" y="19"/>
                    <a:pt x="13" y="14"/>
                    <a:pt x="12" y="9"/>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94" name="Oval 100"/>
            <p:cNvSpPr/>
            <p:nvPr/>
          </p:nvSpPr>
          <p:spPr>
            <a:xfrm>
              <a:off x="2630488" y="5792788"/>
              <a:ext cx="28575" cy="3492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95" name="Freeform 101"/>
            <p:cNvSpPr/>
            <p:nvPr/>
          </p:nvSpPr>
          <p:spPr>
            <a:xfrm>
              <a:off x="3028950" y="57689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96" name="Freeform 102"/>
            <p:cNvSpPr/>
            <p:nvPr/>
          </p:nvSpPr>
          <p:spPr>
            <a:xfrm>
              <a:off x="3060700" y="57562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97" name="Freeform 103"/>
            <p:cNvSpPr/>
            <p:nvPr/>
          </p:nvSpPr>
          <p:spPr>
            <a:xfrm>
              <a:off x="2997200" y="5783263"/>
              <a:ext cx="9525" cy="117475"/>
            </a:xfrm>
            <a:custGeom>
              <a:avLst/>
              <a:gdLst>
                <a:gd name="txL" fmla="*/ 0 w 6"/>
                <a:gd name="txT" fmla="*/ 0 h 74"/>
                <a:gd name="txR" fmla="*/ 6 w 6"/>
                <a:gd name="txB" fmla="*/ 74 h 74"/>
              </a:gdLst>
              <a:ahLst/>
              <a:cxnLst>
                <a:cxn ang="0">
                  <a:pos x="2147483647" y="0"/>
                </a:cxn>
                <a:cxn ang="0">
                  <a:pos x="0" y="2147483647"/>
                </a:cxn>
                <a:cxn ang="0">
                  <a:pos x="0" y="2147483647"/>
                </a:cxn>
                <a:cxn ang="0">
                  <a:pos x="2147483647" y="2147483647"/>
                </a:cxn>
                <a:cxn ang="0">
                  <a:pos x="2147483647" y="0"/>
                </a:cxn>
              </a:cxnLst>
              <a:rect l="txL" t="txT" r="txR" b="txB"/>
              <a:pathLst>
                <a:path w="6" h="74">
                  <a:moveTo>
                    <a:pt x="6" y="0"/>
                  </a:moveTo>
                  <a:lnTo>
                    <a:pt x="0" y="2"/>
                  </a:lnTo>
                  <a:lnTo>
                    <a:pt x="0" y="74"/>
                  </a:lnTo>
                  <a:lnTo>
                    <a:pt x="6" y="72"/>
                  </a:lnTo>
                  <a:lnTo>
                    <a:pt x="6"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98" name="Oval 104"/>
            <p:cNvSpPr/>
            <p:nvPr/>
          </p:nvSpPr>
          <p:spPr>
            <a:xfrm>
              <a:off x="2643188" y="5932488"/>
              <a:ext cx="12700" cy="1587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99" name="Freeform 105"/>
            <p:cNvSpPr>
              <a:spLocks noEditPoints="1"/>
            </p:cNvSpPr>
            <p:nvPr/>
          </p:nvSpPr>
          <p:spPr>
            <a:xfrm>
              <a:off x="2557463" y="5403851"/>
              <a:ext cx="569913" cy="633413"/>
            </a:xfrm>
            <a:custGeom>
              <a:avLst/>
              <a:gdLst>
                <a:gd name="txL" fmla="*/ 0 w 179"/>
                <a:gd name="txT" fmla="*/ 0 h 199"/>
                <a:gd name="txR" fmla="*/ 179 w 179"/>
                <a:gd name="txB" fmla="*/ 199 h 199"/>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9" h="199">
                  <a:moveTo>
                    <a:pt x="62" y="39"/>
                  </a:moveTo>
                  <a:cubicBezTo>
                    <a:pt x="179" y="2"/>
                    <a:pt x="179" y="2"/>
                    <a:pt x="179" y="2"/>
                  </a:cubicBezTo>
                  <a:cubicBezTo>
                    <a:pt x="179" y="1"/>
                    <a:pt x="179" y="1"/>
                    <a:pt x="179" y="1"/>
                  </a:cubicBezTo>
                  <a:cubicBezTo>
                    <a:pt x="176" y="0"/>
                    <a:pt x="176" y="0"/>
                    <a:pt x="176" y="0"/>
                  </a:cubicBezTo>
                  <a:cubicBezTo>
                    <a:pt x="60" y="36"/>
                    <a:pt x="60" y="36"/>
                    <a:pt x="60" y="36"/>
                  </a:cubicBezTo>
                  <a:cubicBezTo>
                    <a:pt x="3" y="19"/>
                    <a:pt x="3" y="19"/>
                    <a:pt x="3" y="19"/>
                  </a:cubicBezTo>
                  <a:cubicBezTo>
                    <a:pt x="0" y="19"/>
                    <a:pt x="0" y="19"/>
                    <a:pt x="0" y="19"/>
                  </a:cubicBezTo>
                  <a:cubicBezTo>
                    <a:pt x="0" y="29"/>
                    <a:pt x="0" y="29"/>
                    <a:pt x="0" y="29"/>
                  </a:cubicBezTo>
                  <a:cubicBezTo>
                    <a:pt x="3" y="52"/>
                    <a:pt x="10" y="120"/>
                    <a:pt x="11" y="127"/>
                  </a:cubicBezTo>
                  <a:cubicBezTo>
                    <a:pt x="13" y="135"/>
                    <a:pt x="17" y="150"/>
                    <a:pt x="28" y="153"/>
                  </a:cubicBezTo>
                  <a:cubicBezTo>
                    <a:pt x="32" y="154"/>
                    <a:pt x="35" y="154"/>
                    <a:pt x="38" y="152"/>
                  </a:cubicBezTo>
                  <a:cubicBezTo>
                    <a:pt x="44" y="148"/>
                    <a:pt x="47" y="140"/>
                    <a:pt x="48" y="134"/>
                  </a:cubicBezTo>
                  <a:cubicBezTo>
                    <a:pt x="50" y="128"/>
                    <a:pt x="55" y="91"/>
                    <a:pt x="58" y="64"/>
                  </a:cubicBezTo>
                  <a:cubicBezTo>
                    <a:pt x="58" y="199"/>
                    <a:pt x="58" y="199"/>
                    <a:pt x="58" y="199"/>
                  </a:cubicBezTo>
                  <a:cubicBezTo>
                    <a:pt x="60" y="199"/>
                    <a:pt x="60" y="199"/>
                    <a:pt x="60" y="199"/>
                  </a:cubicBezTo>
                  <a:cubicBezTo>
                    <a:pt x="62" y="199"/>
                    <a:pt x="62" y="199"/>
                    <a:pt x="62" y="199"/>
                  </a:cubicBezTo>
                  <a:lnTo>
                    <a:pt x="62" y="39"/>
                  </a:lnTo>
                  <a:close/>
                  <a:moveTo>
                    <a:pt x="45" y="134"/>
                  </a:moveTo>
                  <a:cubicBezTo>
                    <a:pt x="43" y="141"/>
                    <a:pt x="40" y="147"/>
                    <a:pt x="36" y="149"/>
                  </a:cubicBezTo>
                  <a:cubicBezTo>
                    <a:pt x="34" y="150"/>
                    <a:pt x="32" y="151"/>
                    <a:pt x="29" y="150"/>
                  </a:cubicBezTo>
                  <a:cubicBezTo>
                    <a:pt x="19" y="147"/>
                    <a:pt x="16" y="133"/>
                    <a:pt x="15" y="126"/>
                  </a:cubicBezTo>
                  <a:cubicBezTo>
                    <a:pt x="14" y="119"/>
                    <a:pt x="4" y="33"/>
                    <a:pt x="2" y="22"/>
                  </a:cubicBezTo>
                  <a:cubicBezTo>
                    <a:pt x="15" y="26"/>
                    <a:pt x="55" y="38"/>
                    <a:pt x="58" y="39"/>
                  </a:cubicBezTo>
                  <a:cubicBezTo>
                    <a:pt x="57" y="50"/>
                    <a:pt x="47" y="124"/>
                    <a:pt x="45" y="134"/>
                  </a:cubicBezTo>
                  <a:close/>
                </a:path>
              </a:pathLst>
            </a:custGeom>
            <a:solidFill>
              <a:srgbClr val="FFFFFF"/>
            </a:solidFill>
            <a:ln w="9525">
              <a:noFill/>
            </a:ln>
          </p:spPr>
          <p:txBody>
            <a:bodyPr/>
            <a:p>
              <a:endParaRPr lang="en-US" altLang="x-none" dirty="0">
                <a:latin typeface="宋体" panose="02010600030101010101" pitchFamily="2" charset="-128"/>
              </a:endParaRPr>
            </a:p>
          </p:txBody>
        </p:sp>
      </p:grpSp>
      <p:cxnSp>
        <p:nvCxnSpPr>
          <p:cNvPr id="100" name="直接连接符 108"/>
          <p:cNvCxnSpPr/>
          <p:nvPr/>
        </p:nvCxnSpPr>
        <p:spPr bwMode="auto">
          <a:xfrm>
            <a:off x="2366010" y="2419985"/>
            <a:ext cx="0" cy="516255"/>
          </a:xfrm>
          <a:prstGeom prst="line">
            <a:avLst/>
          </a:prstGeom>
          <a:ln w="9525"/>
          <a:effectLst/>
        </p:spPr>
        <p:style>
          <a:lnRef idx="2">
            <a:schemeClr val="accent1"/>
          </a:lnRef>
          <a:fillRef idx="0">
            <a:schemeClr val="accent1"/>
          </a:fillRef>
          <a:effectRef idx="1">
            <a:schemeClr val="accent1"/>
          </a:effectRef>
          <a:fontRef idx="minor">
            <a:schemeClr val="tx1"/>
          </a:fontRef>
        </p:style>
      </p:cxnSp>
      <p:grpSp>
        <p:nvGrpSpPr>
          <p:cNvPr id="28692" name="Group 291"/>
          <p:cNvGrpSpPr/>
          <p:nvPr/>
        </p:nvGrpSpPr>
        <p:grpSpPr>
          <a:xfrm>
            <a:off x="5903595" y="3046730"/>
            <a:ext cx="701675" cy="414338"/>
            <a:chOff x="4344988" y="2730500"/>
            <a:chExt cx="701675" cy="414337"/>
          </a:xfrm>
        </p:grpSpPr>
        <p:sp>
          <p:nvSpPr>
            <p:cNvPr id="28828" name="Freeform 132"/>
            <p:cNvSpPr/>
            <p:nvPr/>
          </p:nvSpPr>
          <p:spPr>
            <a:xfrm>
              <a:off x="4344988" y="2730500"/>
              <a:ext cx="701675" cy="414337"/>
            </a:xfrm>
            <a:custGeom>
              <a:avLst/>
              <a:gdLst>
                <a:gd name="txL" fmla="*/ 0 w 442"/>
                <a:gd name="txT" fmla="*/ 0 h 261"/>
                <a:gd name="txR" fmla="*/ 442 w 442"/>
                <a:gd name="txB" fmla="*/ 261 h 261"/>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Lst>
              <a:rect l="txL" t="txT" r="txR" b="txB"/>
              <a:pathLst>
                <a:path w="442" h="261">
                  <a:moveTo>
                    <a:pt x="0" y="54"/>
                  </a:moveTo>
                  <a:lnTo>
                    <a:pt x="199" y="0"/>
                  </a:lnTo>
                  <a:lnTo>
                    <a:pt x="442" y="68"/>
                  </a:lnTo>
                  <a:lnTo>
                    <a:pt x="442" y="191"/>
                  </a:lnTo>
                  <a:lnTo>
                    <a:pt x="243" y="261"/>
                  </a:lnTo>
                  <a:lnTo>
                    <a:pt x="0" y="185"/>
                  </a:lnTo>
                  <a:lnTo>
                    <a:pt x="0" y="54"/>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29" name="Freeform 133"/>
            <p:cNvSpPr>
              <a:spLocks noEditPoints="1"/>
            </p:cNvSpPr>
            <p:nvPr/>
          </p:nvSpPr>
          <p:spPr>
            <a:xfrm>
              <a:off x="4344988" y="2730500"/>
              <a:ext cx="701675" cy="414337"/>
            </a:xfrm>
            <a:custGeom>
              <a:avLst/>
              <a:gdLst>
                <a:gd name="txL" fmla="*/ 0 w 220"/>
                <a:gd name="txT" fmla="*/ 0 h 130"/>
                <a:gd name="txR" fmla="*/ 220 w 220"/>
                <a:gd name="txB" fmla="*/ 130 h 130"/>
              </a:gdLst>
              <a:ahLst/>
              <a:cxnLst>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0" y="2147483647"/>
                </a:cxn>
                <a:cxn ang="0">
                  <a:pos x="0" y="2147483647"/>
                </a:cxn>
              </a:cxnLst>
              <a:rect l="txL" t="txT" r="txR" b="txB"/>
              <a:pathLst>
                <a:path w="220" h="130">
                  <a:moveTo>
                    <a:pt x="99" y="0"/>
                  </a:moveTo>
                  <a:cubicBezTo>
                    <a:pt x="2" y="26"/>
                    <a:pt x="2" y="26"/>
                    <a:pt x="2" y="26"/>
                  </a:cubicBezTo>
                  <a:cubicBezTo>
                    <a:pt x="121" y="64"/>
                    <a:pt x="121" y="64"/>
                    <a:pt x="121" y="64"/>
                  </a:cubicBezTo>
                  <a:cubicBezTo>
                    <a:pt x="218" y="33"/>
                    <a:pt x="218" y="33"/>
                    <a:pt x="218" y="33"/>
                  </a:cubicBezTo>
                  <a:lnTo>
                    <a:pt x="99" y="0"/>
                  </a:lnTo>
                  <a:close/>
                  <a:moveTo>
                    <a:pt x="17" y="97"/>
                  </a:moveTo>
                  <a:cubicBezTo>
                    <a:pt x="17" y="97"/>
                    <a:pt x="17" y="97"/>
                    <a:pt x="17" y="97"/>
                  </a:cubicBezTo>
                  <a:cubicBezTo>
                    <a:pt x="120" y="130"/>
                    <a:pt x="120" y="130"/>
                    <a:pt x="120" y="130"/>
                  </a:cubicBezTo>
                  <a:cubicBezTo>
                    <a:pt x="120" y="66"/>
                    <a:pt x="120" y="66"/>
                    <a:pt x="120" y="66"/>
                  </a:cubicBezTo>
                  <a:cubicBezTo>
                    <a:pt x="118" y="66"/>
                    <a:pt x="51" y="44"/>
                    <a:pt x="17" y="34"/>
                  </a:cubicBezTo>
                  <a:lnTo>
                    <a:pt x="17" y="97"/>
                  </a:lnTo>
                  <a:close/>
                  <a:moveTo>
                    <a:pt x="123" y="66"/>
                  </a:moveTo>
                  <a:cubicBezTo>
                    <a:pt x="123" y="130"/>
                    <a:pt x="123" y="130"/>
                    <a:pt x="123" y="130"/>
                  </a:cubicBezTo>
                  <a:cubicBezTo>
                    <a:pt x="220" y="95"/>
                    <a:pt x="220" y="95"/>
                    <a:pt x="220" y="95"/>
                  </a:cubicBezTo>
                  <a:cubicBezTo>
                    <a:pt x="220" y="35"/>
                    <a:pt x="220" y="35"/>
                    <a:pt x="220" y="35"/>
                  </a:cubicBezTo>
                  <a:lnTo>
                    <a:pt x="123" y="66"/>
                  </a:lnTo>
                  <a:close/>
                  <a:moveTo>
                    <a:pt x="0" y="92"/>
                  </a:moveTo>
                  <a:cubicBezTo>
                    <a:pt x="15" y="97"/>
                    <a:pt x="15" y="97"/>
                    <a:pt x="15" y="97"/>
                  </a:cubicBezTo>
                  <a:cubicBezTo>
                    <a:pt x="15" y="33"/>
                    <a:pt x="15" y="33"/>
                    <a:pt x="15" y="33"/>
                  </a:cubicBezTo>
                  <a:cubicBezTo>
                    <a:pt x="8" y="31"/>
                    <a:pt x="2" y="29"/>
                    <a:pt x="0" y="28"/>
                  </a:cubicBezTo>
                  <a:lnTo>
                    <a:pt x="0" y="9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8830" name="Freeform 134"/>
            <p:cNvSpPr/>
            <p:nvPr/>
          </p:nvSpPr>
          <p:spPr>
            <a:xfrm>
              <a:off x="4360863" y="2881313"/>
              <a:ext cx="9525" cy="95250"/>
            </a:xfrm>
            <a:custGeom>
              <a:avLst/>
              <a:gdLst>
                <a:gd name="txL" fmla="*/ 0 w 3"/>
                <a:gd name="txT" fmla="*/ 0 h 30"/>
                <a:gd name="txR" fmla="*/ 3 w 3"/>
                <a:gd name="txB" fmla="*/ 30 h 30"/>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 h="30">
                  <a:moveTo>
                    <a:pt x="0" y="2"/>
                  </a:moveTo>
                  <a:cubicBezTo>
                    <a:pt x="0" y="29"/>
                    <a:pt x="0" y="29"/>
                    <a:pt x="0" y="29"/>
                  </a:cubicBezTo>
                  <a:cubicBezTo>
                    <a:pt x="0" y="30"/>
                    <a:pt x="1" y="30"/>
                    <a:pt x="2" y="30"/>
                  </a:cubicBezTo>
                  <a:cubicBezTo>
                    <a:pt x="2" y="30"/>
                    <a:pt x="3" y="30"/>
                    <a:pt x="3" y="29"/>
                  </a:cubicBezTo>
                  <a:cubicBezTo>
                    <a:pt x="3" y="2"/>
                    <a:pt x="3" y="2"/>
                    <a:pt x="3" y="2"/>
                  </a:cubicBezTo>
                  <a:cubicBezTo>
                    <a:pt x="3" y="1"/>
                    <a:pt x="2" y="0"/>
                    <a:pt x="2" y="0"/>
                  </a:cubicBezTo>
                  <a:cubicBezTo>
                    <a:pt x="1" y="0"/>
                    <a:pt x="0" y="1"/>
                    <a:pt x="0"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1" name="Freeform 135"/>
            <p:cNvSpPr/>
            <p:nvPr/>
          </p:nvSpPr>
          <p:spPr>
            <a:xfrm>
              <a:off x="4392613" y="2976563"/>
              <a:ext cx="341313" cy="114300"/>
            </a:xfrm>
            <a:custGeom>
              <a:avLst/>
              <a:gdLst>
                <a:gd name="txL" fmla="*/ 0 w 107"/>
                <a:gd name="txT" fmla="*/ 0 h 36"/>
                <a:gd name="txR" fmla="*/ 107 w 107"/>
                <a:gd name="txB" fmla="*/ 36 h 36"/>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107" h="36">
                  <a:moveTo>
                    <a:pt x="0" y="1"/>
                  </a:moveTo>
                  <a:cubicBezTo>
                    <a:pt x="0" y="2"/>
                    <a:pt x="0" y="2"/>
                    <a:pt x="0" y="2"/>
                  </a:cubicBezTo>
                  <a:cubicBezTo>
                    <a:pt x="106" y="35"/>
                    <a:pt x="106" y="35"/>
                    <a:pt x="106" y="35"/>
                  </a:cubicBezTo>
                  <a:cubicBezTo>
                    <a:pt x="106" y="36"/>
                    <a:pt x="107" y="35"/>
                    <a:pt x="107" y="35"/>
                  </a:cubicBezTo>
                  <a:cubicBezTo>
                    <a:pt x="107" y="34"/>
                    <a:pt x="107" y="34"/>
                    <a:pt x="106" y="33"/>
                  </a:cubicBezTo>
                  <a:cubicBezTo>
                    <a:pt x="1" y="0"/>
                    <a:pt x="1" y="0"/>
                    <a:pt x="1" y="0"/>
                  </a:cubicBezTo>
                  <a:cubicBezTo>
                    <a:pt x="1" y="0"/>
                    <a:pt x="0" y="0"/>
                    <a:pt x="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2" name="Freeform 136"/>
            <p:cNvSpPr/>
            <p:nvPr/>
          </p:nvSpPr>
          <p:spPr>
            <a:xfrm>
              <a:off x="4559300" y="2881313"/>
              <a:ext cx="6350" cy="152400"/>
            </a:xfrm>
            <a:custGeom>
              <a:avLst/>
              <a:gdLst>
                <a:gd name="txL" fmla="*/ 0 w 2"/>
                <a:gd name="txT" fmla="*/ 0 h 48"/>
                <a:gd name="txR" fmla="*/ 2 w 2"/>
                <a:gd name="txB" fmla="*/ 48 h 48"/>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2" h="48">
                  <a:moveTo>
                    <a:pt x="0" y="1"/>
                  </a:moveTo>
                  <a:cubicBezTo>
                    <a:pt x="0" y="47"/>
                    <a:pt x="0" y="47"/>
                    <a:pt x="0" y="47"/>
                  </a:cubicBezTo>
                  <a:cubicBezTo>
                    <a:pt x="0" y="48"/>
                    <a:pt x="0" y="48"/>
                    <a:pt x="1" y="48"/>
                  </a:cubicBezTo>
                  <a:cubicBezTo>
                    <a:pt x="1" y="48"/>
                    <a:pt x="2" y="48"/>
                    <a:pt x="2" y="47"/>
                  </a:cubicBezTo>
                  <a:cubicBezTo>
                    <a:pt x="2" y="1"/>
                    <a:pt x="2" y="1"/>
                    <a:pt x="2" y="1"/>
                  </a:cubicBezTo>
                  <a:cubicBezTo>
                    <a:pt x="2" y="0"/>
                    <a:pt x="1" y="0"/>
                    <a:pt x="1" y="0"/>
                  </a:cubicBezTo>
                  <a:cubicBezTo>
                    <a:pt x="0" y="0"/>
                    <a:pt x="0" y="0"/>
                    <a:pt x="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3" name="Freeform 137"/>
            <p:cNvSpPr/>
            <p:nvPr/>
          </p:nvSpPr>
          <p:spPr>
            <a:xfrm>
              <a:off x="4464050" y="3021013"/>
              <a:ext cx="19050" cy="28575"/>
            </a:xfrm>
            <a:custGeom>
              <a:avLst/>
              <a:gdLst>
                <a:gd name="txL" fmla="*/ 0 w 12"/>
                <a:gd name="txT" fmla="*/ 0 h 18"/>
                <a:gd name="txR" fmla="*/ 12 w 12"/>
                <a:gd name="txB" fmla="*/ 18 h 18"/>
              </a:gdLst>
              <a:ahLst/>
              <a:cxnLst>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 h="18">
                  <a:moveTo>
                    <a:pt x="12" y="16"/>
                  </a:moveTo>
                  <a:lnTo>
                    <a:pt x="12" y="4"/>
                  </a:lnTo>
                  <a:lnTo>
                    <a:pt x="0" y="0"/>
                  </a:lnTo>
                  <a:lnTo>
                    <a:pt x="0" y="12"/>
                  </a:lnTo>
                  <a:lnTo>
                    <a:pt x="4" y="14"/>
                  </a:lnTo>
                  <a:lnTo>
                    <a:pt x="4" y="16"/>
                  </a:lnTo>
                  <a:lnTo>
                    <a:pt x="8" y="18"/>
                  </a:lnTo>
                  <a:lnTo>
                    <a:pt x="8" y="14"/>
                  </a:lnTo>
                  <a:lnTo>
                    <a:pt x="12" y="16"/>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4" name="Freeform 138"/>
            <p:cNvSpPr/>
            <p:nvPr/>
          </p:nvSpPr>
          <p:spPr>
            <a:xfrm>
              <a:off x="4638675" y="3074988"/>
              <a:ext cx="19050" cy="28575"/>
            </a:xfrm>
            <a:custGeom>
              <a:avLst/>
              <a:gdLst>
                <a:gd name="txL" fmla="*/ 0 w 12"/>
                <a:gd name="txT" fmla="*/ 0 h 18"/>
                <a:gd name="txR" fmla="*/ 12 w 12"/>
                <a:gd name="txB" fmla="*/ 18 h 18"/>
              </a:gdLst>
              <a:ahLst/>
              <a:cxnLst>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 h="18">
                  <a:moveTo>
                    <a:pt x="12" y="16"/>
                  </a:moveTo>
                  <a:lnTo>
                    <a:pt x="12" y="4"/>
                  </a:lnTo>
                  <a:lnTo>
                    <a:pt x="0" y="0"/>
                  </a:lnTo>
                  <a:lnTo>
                    <a:pt x="0" y="12"/>
                  </a:lnTo>
                  <a:lnTo>
                    <a:pt x="4" y="14"/>
                  </a:lnTo>
                  <a:lnTo>
                    <a:pt x="4" y="18"/>
                  </a:lnTo>
                  <a:lnTo>
                    <a:pt x="8" y="18"/>
                  </a:lnTo>
                  <a:lnTo>
                    <a:pt x="8" y="14"/>
                  </a:lnTo>
                  <a:lnTo>
                    <a:pt x="12" y="16"/>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5" name="Freeform 139"/>
            <p:cNvSpPr/>
            <p:nvPr/>
          </p:nvSpPr>
          <p:spPr>
            <a:xfrm>
              <a:off x="4537075" y="3043238"/>
              <a:ext cx="15875" cy="28575"/>
            </a:xfrm>
            <a:custGeom>
              <a:avLst/>
              <a:gdLst>
                <a:gd name="txL" fmla="*/ 0 w 10"/>
                <a:gd name="txT" fmla="*/ 0 h 18"/>
                <a:gd name="txR" fmla="*/ 10 w 10"/>
                <a:gd name="txB" fmla="*/ 18 h 18"/>
              </a:gdLst>
              <a:ahLst/>
              <a:cxnLst>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 h="18">
                  <a:moveTo>
                    <a:pt x="10" y="16"/>
                  </a:moveTo>
                  <a:lnTo>
                    <a:pt x="10" y="4"/>
                  </a:lnTo>
                  <a:lnTo>
                    <a:pt x="0" y="0"/>
                  </a:lnTo>
                  <a:lnTo>
                    <a:pt x="0" y="12"/>
                  </a:lnTo>
                  <a:lnTo>
                    <a:pt x="2" y="14"/>
                  </a:lnTo>
                  <a:lnTo>
                    <a:pt x="2" y="16"/>
                  </a:lnTo>
                  <a:lnTo>
                    <a:pt x="8" y="18"/>
                  </a:lnTo>
                  <a:lnTo>
                    <a:pt x="8" y="14"/>
                  </a:lnTo>
                  <a:lnTo>
                    <a:pt x="10" y="16"/>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6" name="Freeform 140"/>
            <p:cNvSpPr/>
            <p:nvPr/>
          </p:nvSpPr>
          <p:spPr>
            <a:xfrm>
              <a:off x="4565650" y="3052763"/>
              <a:ext cx="19050" cy="28575"/>
            </a:xfrm>
            <a:custGeom>
              <a:avLst/>
              <a:gdLst>
                <a:gd name="txL" fmla="*/ 0 w 12"/>
                <a:gd name="txT" fmla="*/ 0 h 18"/>
                <a:gd name="txR" fmla="*/ 12 w 12"/>
                <a:gd name="txB" fmla="*/ 18 h 18"/>
              </a:gdLst>
              <a:ahLst/>
              <a:cxnLst>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 h="18">
                  <a:moveTo>
                    <a:pt x="12" y="16"/>
                  </a:moveTo>
                  <a:lnTo>
                    <a:pt x="12" y="4"/>
                  </a:lnTo>
                  <a:lnTo>
                    <a:pt x="0" y="0"/>
                  </a:lnTo>
                  <a:lnTo>
                    <a:pt x="0" y="12"/>
                  </a:lnTo>
                  <a:lnTo>
                    <a:pt x="4" y="14"/>
                  </a:lnTo>
                  <a:lnTo>
                    <a:pt x="4" y="16"/>
                  </a:lnTo>
                  <a:lnTo>
                    <a:pt x="8" y="18"/>
                  </a:lnTo>
                  <a:lnTo>
                    <a:pt x="8" y="14"/>
                  </a:lnTo>
                  <a:lnTo>
                    <a:pt x="12" y="16"/>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7" name="Freeform 141"/>
            <p:cNvSpPr/>
            <p:nvPr/>
          </p:nvSpPr>
          <p:spPr>
            <a:xfrm>
              <a:off x="4392613" y="2863850"/>
              <a:ext cx="169863" cy="61912"/>
            </a:xfrm>
            <a:custGeom>
              <a:avLst/>
              <a:gdLst>
                <a:gd name="txL" fmla="*/ 0 w 53"/>
                <a:gd name="txT" fmla="*/ 0 h 19"/>
                <a:gd name="txR" fmla="*/ 53 w 53"/>
                <a:gd name="txB" fmla="*/ 19 h 19"/>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53" h="19">
                  <a:moveTo>
                    <a:pt x="0" y="1"/>
                  </a:moveTo>
                  <a:cubicBezTo>
                    <a:pt x="0" y="2"/>
                    <a:pt x="0" y="2"/>
                    <a:pt x="1" y="2"/>
                  </a:cubicBezTo>
                  <a:cubicBezTo>
                    <a:pt x="52" y="19"/>
                    <a:pt x="52" y="19"/>
                    <a:pt x="52" y="19"/>
                  </a:cubicBezTo>
                  <a:cubicBezTo>
                    <a:pt x="52" y="19"/>
                    <a:pt x="53" y="18"/>
                    <a:pt x="53" y="18"/>
                  </a:cubicBezTo>
                  <a:cubicBezTo>
                    <a:pt x="53" y="17"/>
                    <a:pt x="53" y="17"/>
                    <a:pt x="52" y="16"/>
                  </a:cubicBezTo>
                  <a:cubicBezTo>
                    <a:pt x="2" y="0"/>
                    <a:pt x="2" y="0"/>
                    <a:pt x="2" y="0"/>
                  </a:cubicBezTo>
                  <a:cubicBezTo>
                    <a:pt x="1" y="0"/>
                    <a:pt x="0" y="0"/>
                    <a:pt x="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8" name="Freeform 142"/>
            <p:cNvSpPr/>
            <p:nvPr/>
          </p:nvSpPr>
          <p:spPr>
            <a:xfrm>
              <a:off x="4392613" y="2944813"/>
              <a:ext cx="169863" cy="60325"/>
            </a:xfrm>
            <a:custGeom>
              <a:avLst/>
              <a:gdLst>
                <a:gd name="txL" fmla="*/ 0 w 53"/>
                <a:gd name="txT" fmla="*/ 0 h 19"/>
                <a:gd name="txR" fmla="*/ 53 w 53"/>
                <a:gd name="txB" fmla="*/ 19 h 19"/>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53" h="19">
                  <a:moveTo>
                    <a:pt x="0" y="1"/>
                  </a:moveTo>
                  <a:cubicBezTo>
                    <a:pt x="0" y="1"/>
                    <a:pt x="0" y="2"/>
                    <a:pt x="1" y="2"/>
                  </a:cubicBezTo>
                  <a:cubicBezTo>
                    <a:pt x="52" y="18"/>
                    <a:pt x="52" y="18"/>
                    <a:pt x="52" y="18"/>
                  </a:cubicBezTo>
                  <a:cubicBezTo>
                    <a:pt x="52" y="19"/>
                    <a:pt x="53" y="18"/>
                    <a:pt x="53" y="18"/>
                  </a:cubicBezTo>
                  <a:cubicBezTo>
                    <a:pt x="53" y="17"/>
                    <a:pt x="53" y="16"/>
                    <a:pt x="52" y="16"/>
                  </a:cubicBezTo>
                  <a:cubicBezTo>
                    <a:pt x="2" y="0"/>
                    <a:pt x="2" y="0"/>
                    <a:pt x="2" y="0"/>
                  </a:cubicBezTo>
                  <a:cubicBezTo>
                    <a:pt x="1" y="0"/>
                    <a:pt x="0" y="0"/>
                    <a:pt x="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39" name="Freeform 143"/>
            <p:cNvSpPr/>
            <p:nvPr/>
          </p:nvSpPr>
          <p:spPr>
            <a:xfrm>
              <a:off x="4559300" y="2919413"/>
              <a:ext cx="171450" cy="57150"/>
            </a:xfrm>
            <a:custGeom>
              <a:avLst/>
              <a:gdLst>
                <a:gd name="txL" fmla="*/ 0 w 54"/>
                <a:gd name="txT" fmla="*/ 0 h 18"/>
                <a:gd name="txR" fmla="*/ 54 w 54"/>
                <a:gd name="txB" fmla="*/ 18 h 18"/>
              </a:gdLst>
              <a:ahLst/>
              <a:cxnLst>
                <a:cxn ang="0">
                  <a:pos x="0" y="0"/>
                </a:cxn>
                <a:cxn ang="0">
                  <a:pos x="2147483647" y="2147483647"/>
                </a:cxn>
                <a:cxn ang="0">
                  <a:pos x="2147483647" y="2147483647"/>
                </a:cxn>
                <a:cxn ang="0">
                  <a:pos x="2147483647" y="2147483647"/>
                </a:cxn>
                <a:cxn ang="0">
                  <a:pos x="2147483647" y="2147483647"/>
                </a:cxn>
                <a:cxn ang="0">
                  <a:pos x="2147483647" y="0"/>
                </a:cxn>
                <a:cxn ang="0">
                  <a:pos x="0" y="0"/>
                </a:cxn>
              </a:cxnLst>
              <a:rect l="txL" t="txT" r="txR" b="txB"/>
              <a:pathLst>
                <a:path w="54" h="18">
                  <a:moveTo>
                    <a:pt x="0" y="0"/>
                  </a:moveTo>
                  <a:cubicBezTo>
                    <a:pt x="0" y="1"/>
                    <a:pt x="1" y="2"/>
                    <a:pt x="1" y="2"/>
                  </a:cubicBezTo>
                  <a:cubicBezTo>
                    <a:pt x="52" y="18"/>
                    <a:pt x="52" y="18"/>
                    <a:pt x="52" y="18"/>
                  </a:cubicBezTo>
                  <a:cubicBezTo>
                    <a:pt x="53" y="18"/>
                    <a:pt x="53" y="18"/>
                    <a:pt x="53" y="17"/>
                  </a:cubicBezTo>
                  <a:cubicBezTo>
                    <a:pt x="54" y="17"/>
                    <a:pt x="53" y="16"/>
                    <a:pt x="53" y="16"/>
                  </a:cubicBezTo>
                  <a:cubicBezTo>
                    <a:pt x="2" y="0"/>
                    <a:pt x="2" y="0"/>
                    <a:pt x="2" y="0"/>
                  </a:cubicBezTo>
                  <a:cubicBezTo>
                    <a:pt x="1" y="0"/>
                    <a:pt x="1" y="0"/>
                    <a:pt x="0" y="0"/>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40" name="Freeform 144"/>
            <p:cNvSpPr/>
            <p:nvPr/>
          </p:nvSpPr>
          <p:spPr>
            <a:xfrm>
              <a:off x="4559300" y="2995613"/>
              <a:ext cx="171450" cy="60325"/>
            </a:xfrm>
            <a:custGeom>
              <a:avLst/>
              <a:gdLst>
                <a:gd name="txL" fmla="*/ 0 w 54"/>
                <a:gd name="txT" fmla="*/ 0 h 19"/>
                <a:gd name="txR" fmla="*/ 54 w 54"/>
                <a:gd name="txB" fmla="*/ 19 h 1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54" h="19">
                  <a:moveTo>
                    <a:pt x="0" y="1"/>
                  </a:moveTo>
                  <a:cubicBezTo>
                    <a:pt x="0" y="2"/>
                    <a:pt x="1" y="2"/>
                    <a:pt x="1" y="3"/>
                  </a:cubicBezTo>
                  <a:cubicBezTo>
                    <a:pt x="52" y="19"/>
                    <a:pt x="52" y="19"/>
                    <a:pt x="52" y="19"/>
                  </a:cubicBezTo>
                  <a:cubicBezTo>
                    <a:pt x="53" y="19"/>
                    <a:pt x="53" y="19"/>
                    <a:pt x="53" y="18"/>
                  </a:cubicBezTo>
                  <a:cubicBezTo>
                    <a:pt x="54" y="17"/>
                    <a:pt x="53" y="17"/>
                    <a:pt x="53" y="17"/>
                  </a:cubicBezTo>
                  <a:cubicBezTo>
                    <a:pt x="2" y="1"/>
                    <a:pt x="2" y="1"/>
                    <a:pt x="2" y="1"/>
                  </a:cubicBezTo>
                  <a:cubicBezTo>
                    <a:pt x="1" y="0"/>
                    <a:pt x="1" y="1"/>
                    <a:pt x="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41" name="Freeform 145"/>
            <p:cNvSpPr/>
            <p:nvPr/>
          </p:nvSpPr>
          <p:spPr>
            <a:xfrm>
              <a:off x="4425950" y="2897188"/>
              <a:ext cx="79375" cy="66675"/>
            </a:xfrm>
            <a:custGeom>
              <a:avLst/>
              <a:gdLst>
                <a:gd name="txL" fmla="*/ 0 w 50"/>
                <a:gd name="txT" fmla="*/ 0 h 42"/>
                <a:gd name="txR" fmla="*/ 50 w 50"/>
                <a:gd name="txB" fmla="*/ 42 h 42"/>
              </a:gdLst>
              <a:ahLst/>
              <a:cxnLst>
                <a:cxn ang="0">
                  <a:pos x="2147483647" y="2147483647"/>
                </a:cxn>
                <a:cxn ang="0">
                  <a:pos x="0" y="2147483647"/>
                </a:cxn>
                <a:cxn ang="0">
                  <a:pos x="0" y="0"/>
                </a:cxn>
                <a:cxn ang="0">
                  <a:pos x="2147483647" y="2147483647"/>
                </a:cxn>
                <a:cxn ang="0">
                  <a:pos x="2147483647" y="2147483647"/>
                </a:cxn>
              </a:cxnLst>
              <a:rect l="txL" t="txT" r="txR" b="txB"/>
              <a:pathLst>
                <a:path w="50" h="42">
                  <a:moveTo>
                    <a:pt x="50" y="42"/>
                  </a:moveTo>
                  <a:lnTo>
                    <a:pt x="0" y="26"/>
                  </a:lnTo>
                  <a:lnTo>
                    <a:pt x="0" y="0"/>
                  </a:lnTo>
                  <a:lnTo>
                    <a:pt x="50" y="18"/>
                  </a:lnTo>
                  <a:lnTo>
                    <a:pt x="50" y="42"/>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42" name="Freeform 146"/>
            <p:cNvSpPr>
              <a:spLocks noEditPoints="1"/>
            </p:cNvSpPr>
            <p:nvPr/>
          </p:nvSpPr>
          <p:spPr>
            <a:xfrm>
              <a:off x="4422775" y="2897188"/>
              <a:ext cx="85725" cy="73025"/>
            </a:xfrm>
            <a:custGeom>
              <a:avLst/>
              <a:gdLst>
                <a:gd name="txL" fmla="*/ 0 w 27"/>
                <a:gd name="txT" fmla="*/ 0 h 23"/>
                <a:gd name="txR" fmla="*/ 27 w 27"/>
                <a:gd name="txB" fmla="*/ 23 h 23"/>
              </a:gdLst>
              <a:ahLst/>
              <a:cxnLst>
                <a:cxn ang="0">
                  <a:pos x="0" y="2147483647"/>
                </a:cxn>
                <a:cxn ang="0">
                  <a:pos x="0" y="2147483647"/>
                </a:cxn>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23">
                  <a:moveTo>
                    <a:pt x="0" y="1"/>
                  </a:moveTo>
                  <a:cubicBezTo>
                    <a:pt x="0" y="14"/>
                    <a:pt x="0" y="14"/>
                    <a:pt x="0" y="14"/>
                  </a:cubicBezTo>
                  <a:cubicBezTo>
                    <a:pt x="27" y="23"/>
                    <a:pt x="27" y="23"/>
                    <a:pt x="27" y="23"/>
                  </a:cubicBezTo>
                  <a:cubicBezTo>
                    <a:pt x="27" y="8"/>
                    <a:pt x="27" y="8"/>
                    <a:pt x="27" y="8"/>
                  </a:cubicBezTo>
                  <a:cubicBezTo>
                    <a:pt x="0" y="0"/>
                    <a:pt x="0" y="0"/>
                    <a:pt x="0" y="0"/>
                  </a:cubicBezTo>
                  <a:lnTo>
                    <a:pt x="0" y="1"/>
                  </a:lnTo>
                  <a:close/>
                  <a:moveTo>
                    <a:pt x="2" y="2"/>
                  </a:moveTo>
                  <a:cubicBezTo>
                    <a:pt x="3" y="2"/>
                    <a:pt x="24" y="9"/>
                    <a:pt x="25" y="9"/>
                  </a:cubicBezTo>
                  <a:cubicBezTo>
                    <a:pt x="25" y="10"/>
                    <a:pt x="25" y="19"/>
                    <a:pt x="25" y="21"/>
                  </a:cubicBezTo>
                  <a:cubicBezTo>
                    <a:pt x="24" y="20"/>
                    <a:pt x="3" y="14"/>
                    <a:pt x="2" y="13"/>
                  </a:cubicBezTo>
                  <a:cubicBezTo>
                    <a:pt x="2" y="13"/>
                    <a:pt x="2" y="3"/>
                    <a:pt x="2" y="2"/>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8843" name="Freeform 147"/>
            <p:cNvSpPr/>
            <p:nvPr/>
          </p:nvSpPr>
          <p:spPr>
            <a:xfrm>
              <a:off x="4425950" y="2919413"/>
              <a:ext cx="79375" cy="28575"/>
            </a:xfrm>
            <a:custGeom>
              <a:avLst/>
              <a:gdLst>
                <a:gd name="txL" fmla="*/ 0 w 50"/>
                <a:gd name="txT" fmla="*/ 0 h 18"/>
                <a:gd name="txR" fmla="*/ 50 w 50"/>
                <a:gd name="txB" fmla="*/ 18 h 18"/>
              </a:gdLst>
              <a:ahLst/>
              <a:cxnLst>
                <a:cxn ang="0">
                  <a:pos x="0" y="2147483647"/>
                </a:cxn>
                <a:cxn ang="0">
                  <a:pos x="2147483647" y="2147483647"/>
                </a:cxn>
                <a:cxn ang="0">
                  <a:pos x="2147483647" y="2147483647"/>
                </a:cxn>
                <a:cxn ang="0">
                  <a:pos x="0" y="0"/>
                </a:cxn>
                <a:cxn ang="0">
                  <a:pos x="0" y="2147483647"/>
                </a:cxn>
              </a:cxnLst>
              <a:rect l="txL" t="txT" r="txR" b="txB"/>
              <a:pathLst>
                <a:path w="50" h="18">
                  <a:moveTo>
                    <a:pt x="0" y="2"/>
                  </a:moveTo>
                  <a:lnTo>
                    <a:pt x="50" y="18"/>
                  </a:lnTo>
                  <a:lnTo>
                    <a:pt x="50" y="16"/>
                  </a:lnTo>
                  <a:lnTo>
                    <a:pt x="0" y="0"/>
                  </a:lnTo>
                  <a:lnTo>
                    <a:pt x="0" y="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8844" name="Rectangle 148"/>
            <p:cNvSpPr/>
            <p:nvPr/>
          </p:nvSpPr>
          <p:spPr>
            <a:xfrm>
              <a:off x="4441825" y="2906713"/>
              <a:ext cx="6350"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28845" name="Rectangle 149"/>
            <p:cNvSpPr/>
            <p:nvPr/>
          </p:nvSpPr>
          <p:spPr>
            <a:xfrm>
              <a:off x="4464050" y="2913063"/>
              <a:ext cx="3175"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28846" name="Rectangle 150"/>
            <p:cNvSpPr/>
            <p:nvPr/>
          </p:nvSpPr>
          <p:spPr>
            <a:xfrm>
              <a:off x="4483100" y="2919413"/>
              <a:ext cx="6350"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28847" name="Freeform 151"/>
            <p:cNvSpPr/>
            <p:nvPr/>
          </p:nvSpPr>
          <p:spPr>
            <a:xfrm>
              <a:off x="4591050" y="2947988"/>
              <a:ext cx="79375" cy="66675"/>
            </a:xfrm>
            <a:custGeom>
              <a:avLst/>
              <a:gdLst>
                <a:gd name="txL" fmla="*/ 0 w 50"/>
                <a:gd name="txT" fmla="*/ 0 h 42"/>
                <a:gd name="txR" fmla="*/ 50 w 50"/>
                <a:gd name="txB" fmla="*/ 42 h 42"/>
              </a:gdLst>
              <a:ahLst/>
              <a:cxnLst>
                <a:cxn ang="0">
                  <a:pos x="2147483647" y="2147483647"/>
                </a:cxn>
                <a:cxn ang="0">
                  <a:pos x="0" y="2147483647"/>
                </a:cxn>
                <a:cxn ang="0">
                  <a:pos x="0" y="0"/>
                </a:cxn>
                <a:cxn ang="0">
                  <a:pos x="2147483647" y="2147483647"/>
                </a:cxn>
                <a:cxn ang="0">
                  <a:pos x="2147483647" y="2147483647"/>
                </a:cxn>
              </a:cxnLst>
              <a:rect l="txL" t="txT" r="txR" b="txB"/>
              <a:pathLst>
                <a:path w="50" h="42">
                  <a:moveTo>
                    <a:pt x="50" y="42"/>
                  </a:moveTo>
                  <a:lnTo>
                    <a:pt x="0" y="26"/>
                  </a:lnTo>
                  <a:lnTo>
                    <a:pt x="0" y="0"/>
                  </a:lnTo>
                  <a:lnTo>
                    <a:pt x="50" y="16"/>
                  </a:lnTo>
                  <a:lnTo>
                    <a:pt x="50" y="42"/>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8848" name="Freeform 152"/>
            <p:cNvSpPr>
              <a:spLocks noEditPoints="1"/>
            </p:cNvSpPr>
            <p:nvPr/>
          </p:nvSpPr>
          <p:spPr>
            <a:xfrm>
              <a:off x="4587875" y="2947988"/>
              <a:ext cx="85725" cy="73025"/>
            </a:xfrm>
            <a:custGeom>
              <a:avLst/>
              <a:gdLst>
                <a:gd name="txL" fmla="*/ 0 w 27"/>
                <a:gd name="txT" fmla="*/ 0 h 23"/>
                <a:gd name="txR" fmla="*/ 27 w 27"/>
                <a:gd name="txB" fmla="*/ 23 h 23"/>
              </a:gdLst>
              <a:ahLst/>
              <a:cxnLst>
                <a:cxn ang="0">
                  <a:pos x="0" y="2147483647"/>
                </a:cxn>
                <a:cxn ang="0">
                  <a:pos x="0" y="2147483647"/>
                </a:cxn>
                <a:cxn ang="0">
                  <a:pos x="2147483647" y="2147483647"/>
                </a:cxn>
                <a:cxn ang="0">
                  <a:pos x="2147483647" y="2147483647"/>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23">
                  <a:moveTo>
                    <a:pt x="0" y="1"/>
                  </a:moveTo>
                  <a:cubicBezTo>
                    <a:pt x="0" y="14"/>
                    <a:pt x="0" y="14"/>
                    <a:pt x="0" y="14"/>
                  </a:cubicBezTo>
                  <a:cubicBezTo>
                    <a:pt x="27" y="23"/>
                    <a:pt x="27" y="23"/>
                    <a:pt x="27" y="23"/>
                  </a:cubicBezTo>
                  <a:cubicBezTo>
                    <a:pt x="27" y="8"/>
                    <a:pt x="27" y="8"/>
                    <a:pt x="27" y="8"/>
                  </a:cubicBezTo>
                  <a:cubicBezTo>
                    <a:pt x="0" y="0"/>
                    <a:pt x="0" y="0"/>
                    <a:pt x="0" y="0"/>
                  </a:cubicBezTo>
                  <a:lnTo>
                    <a:pt x="0" y="1"/>
                  </a:lnTo>
                  <a:close/>
                  <a:moveTo>
                    <a:pt x="2" y="2"/>
                  </a:moveTo>
                  <a:cubicBezTo>
                    <a:pt x="3" y="2"/>
                    <a:pt x="24" y="9"/>
                    <a:pt x="25" y="9"/>
                  </a:cubicBezTo>
                  <a:cubicBezTo>
                    <a:pt x="25" y="10"/>
                    <a:pt x="25" y="19"/>
                    <a:pt x="25" y="21"/>
                  </a:cubicBezTo>
                  <a:cubicBezTo>
                    <a:pt x="24" y="20"/>
                    <a:pt x="3" y="14"/>
                    <a:pt x="2" y="13"/>
                  </a:cubicBezTo>
                  <a:cubicBezTo>
                    <a:pt x="2" y="12"/>
                    <a:pt x="2" y="3"/>
                    <a:pt x="2" y="2"/>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8849" name="Freeform 153"/>
            <p:cNvSpPr/>
            <p:nvPr/>
          </p:nvSpPr>
          <p:spPr>
            <a:xfrm>
              <a:off x="4591050" y="2970213"/>
              <a:ext cx="79375" cy="28575"/>
            </a:xfrm>
            <a:custGeom>
              <a:avLst/>
              <a:gdLst>
                <a:gd name="txL" fmla="*/ 0 w 50"/>
                <a:gd name="txT" fmla="*/ 0 h 18"/>
                <a:gd name="txR" fmla="*/ 50 w 50"/>
                <a:gd name="txB" fmla="*/ 18 h 18"/>
              </a:gdLst>
              <a:ahLst/>
              <a:cxnLst>
                <a:cxn ang="0">
                  <a:pos x="0" y="2147483647"/>
                </a:cxn>
                <a:cxn ang="0">
                  <a:pos x="2147483647" y="2147483647"/>
                </a:cxn>
                <a:cxn ang="0">
                  <a:pos x="2147483647" y="2147483647"/>
                </a:cxn>
                <a:cxn ang="0">
                  <a:pos x="0" y="0"/>
                </a:cxn>
                <a:cxn ang="0">
                  <a:pos x="0" y="2147483647"/>
                </a:cxn>
              </a:cxnLst>
              <a:rect l="txL" t="txT" r="txR" b="txB"/>
              <a:pathLst>
                <a:path w="50" h="18">
                  <a:moveTo>
                    <a:pt x="0" y="2"/>
                  </a:moveTo>
                  <a:lnTo>
                    <a:pt x="50" y="18"/>
                  </a:lnTo>
                  <a:lnTo>
                    <a:pt x="50" y="14"/>
                  </a:lnTo>
                  <a:lnTo>
                    <a:pt x="0" y="0"/>
                  </a:lnTo>
                  <a:lnTo>
                    <a:pt x="0" y="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8850" name="Rectangle 154"/>
            <p:cNvSpPr/>
            <p:nvPr/>
          </p:nvSpPr>
          <p:spPr>
            <a:xfrm>
              <a:off x="4606925" y="2957513"/>
              <a:ext cx="6350"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28851" name="Rectangle 155"/>
            <p:cNvSpPr/>
            <p:nvPr/>
          </p:nvSpPr>
          <p:spPr>
            <a:xfrm>
              <a:off x="4629150" y="2963863"/>
              <a:ext cx="3175"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28852" name="Rectangle 156"/>
            <p:cNvSpPr/>
            <p:nvPr/>
          </p:nvSpPr>
          <p:spPr>
            <a:xfrm>
              <a:off x="4648200" y="2970213"/>
              <a:ext cx="6350" cy="41275"/>
            </a:xfrm>
            <a:prstGeom prst="rect">
              <a:avLst/>
            </a:prstGeom>
            <a:solidFill>
              <a:srgbClr val="3D61A4"/>
            </a:solidFill>
            <a:ln w="9525">
              <a:noFill/>
            </a:ln>
          </p:spPr>
          <p:txBody>
            <a:bodyPr/>
            <a:p>
              <a:endParaRPr lang="en-US" altLang="x-none" dirty="0">
                <a:latin typeface="宋体" panose="02010600030101010101" pitchFamily="2" charset="-128"/>
              </a:endParaRPr>
            </a:p>
          </p:txBody>
        </p:sp>
      </p:grpSp>
      <p:grpSp>
        <p:nvGrpSpPr>
          <p:cNvPr id="20514" name="Group 135"/>
          <p:cNvGrpSpPr/>
          <p:nvPr/>
        </p:nvGrpSpPr>
        <p:grpSpPr>
          <a:xfrm>
            <a:off x="5697220" y="3488690"/>
            <a:ext cx="220980" cy="459740"/>
            <a:chOff x="973137" y="1085850"/>
            <a:chExt cx="427038" cy="885825"/>
          </a:xfrm>
        </p:grpSpPr>
        <p:sp>
          <p:nvSpPr>
            <p:cNvPr id="20589" name="Freeform 55"/>
            <p:cNvSpPr/>
            <p:nvPr/>
          </p:nvSpPr>
          <p:spPr>
            <a:xfrm>
              <a:off x="973137" y="1250950"/>
              <a:ext cx="207963" cy="717550"/>
            </a:xfrm>
            <a:custGeom>
              <a:avLst/>
              <a:gdLst>
                <a:gd name="txL" fmla="*/ 0 w 131"/>
                <a:gd name="txT" fmla="*/ 0 h 452"/>
                <a:gd name="txR" fmla="*/ 131 w 131"/>
                <a:gd name="txB" fmla="*/ 452 h 45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131" h="452">
                  <a:moveTo>
                    <a:pt x="0" y="411"/>
                  </a:moveTo>
                  <a:lnTo>
                    <a:pt x="14" y="415"/>
                  </a:lnTo>
                  <a:lnTo>
                    <a:pt x="34" y="355"/>
                  </a:lnTo>
                  <a:lnTo>
                    <a:pt x="121" y="383"/>
                  </a:lnTo>
                  <a:lnTo>
                    <a:pt x="121" y="450"/>
                  </a:lnTo>
                  <a:lnTo>
                    <a:pt x="131" y="452"/>
                  </a:lnTo>
                  <a:lnTo>
                    <a:pt x="131" y="0"/>
                  </a:lnTo>
                  <a:lnTo>
                    <a:pt x="0" y="41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0" name="Freeform 56"/>
            <p:cNvSpPr/>
            <p:nvPr/>
          </p:nvSpPr>
          <p:spPr>
            <a:xfrm>
              <a:off x="1193800" y="1250950"/>
              <a:ext cx="206375" cy="720725"/>
            </a:xfrm>
            <a:custGeom>
              <a:avLst/>
              <a:gdLst>
                <a:gd name="txL" fmla="*/ 0 w 130"/>
                <a:gd name="txT" fmla="*/ 0 h 454"/>
                <a:gd name="txR" fmla="*/ 130 w 130"/>
                <a:gd name="txB" fmla="*/ 454 h 454"/>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30" h="454">
                  <a:moveTo>
                    <a:pt x="0" y="0"/>
                  </a:moveTo>
                  <a:lnTo>
                    <a:pt x="0" y="454"/>
                  </a:lnTo>
                  <a:lnTo>
                    <a:pt x="12" y="450"/>
                  </a:lnTo>
                  <a:lnTo>
                    <a:pt x="12" y="383"/>
                  </a:lnTo>
                  <a:lnTo>
                    <a:pt x="98" y="355"/>
                  </a:lnTo>
                  <a:lnTo>
                    <a:pt x="116" y="418"/>
                  </a:lnTo>
                  <a:lnTo>
                    <a:pt x="130" y="411"/>
                  </a:lnTo>
                  <a:lnTo>
                    <a:pt x="0"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1" name="Freeform 57"/>
            <p:cNvSpPr/>
            <p:nvPr/>
          </p:nvSpPr>
          <p:spPr>
            <a:xfrm>
              <a:off x="1108075" y="1381125"/>
              <a:ext cx="57150" cy="201613"/>
            </a:xfrm>
            <a:custGeom>
              <a:avLst/>
              <a:gdLst>
                <a:gd name="txL" fmla="*/ 0 w 36"/>
                <a:gd name="txT" fmla="*/ 0 h 127"/>
                <a:gd name="txR" fmla="*/ 36 w 36"/>
                <a:gd name="txB" fmla="*/ 127 h 127"/>
              </a:gdLst>
              <a:ahLst/>
              <a:cxnLst>
                <a:cxn ang="0">
                  <a:pos x="2147483647" y="2147483647"/>
                </a:cxn>
                <a:cxn ang="0">
                  <a:pos x="0" y="2147483647"/>
                </a:cxn>
                <a:cxn ang="0">
                  <a:pos x="2147483647" y="0"/>
                </a:cxn>
                <a:cxn ang="0">
                  <a:pos x="2147483647" y="2147483647"/>
                </a:cxn>
              </a:cxnLst>
              <a:rect l="txL" t="txT" r="txR" b="txB"/>
              <a:pathLst>
                <a:path w="36" h="127">
                  <a:moveTo>
                    <a:pt x="36" y="127"/>
                  </a:moveTo>
                  <a:lnTo>
                    <a:pt x="0" y="115"/>
                  </a:lnTo>
                  <a:lnTo>
                    <a:pt x="36" y="0"/>
                  </a:lnTo>
                  <a:lnTo>
                    <a:pt x="36" y="12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0592" name="Freeform 58"/>
            <p:cNvSpPr/>
            <p:nvPr/>
          </p:nvSpPr>
          <p:spPr>
            <a:xfrm>
              <a:off x="1036637" y="1595437"/>
              <a:ext cx="128588" cy="228600"/>
            </a:xfrm>
            <a:custGeom>
              <a:avLst/>
              <a:gdLst>
                <a:gd name="txL" fmla="*/ 0 w 81"/>
                <a:gd name="txT" fmla="*/ 0 h 144"/>
                <a:gd name="txR" fmla="*/ 81 w 81"/>
                <a:gd name="txB" fmla="*/ 144 h 144"/>
              </a:gdLst>
              <a:ahLst/>
              <a:cxnLst>
                <a:cxn ang="0">
                  <a:pos x="2147483647" y="2147483647"/>
                </a:cxn>
                <a:cxn ang="0">
                  <a:pos x="0" y="2147483647"/>
                </a:cxn>
                <a:cxn ang="0">
                  <a:pos x="2147483647" y="0"/>
                </a:cxn>
                <a:cxn ang="0">
                  <a:pos x="2147483647" y="2147483647"/>
                </a:cxn>
                <a:cxn ang="0">
                  <a:pos x="2147483647" y="2147483647"/>
                </a:cxn>
              </a:cxnLst>
              <a:rect l="txL" t="txT" r="txR" b="txB"/>
              <a:pathLst>
                <a:path w="81" h="144">
                  <a:moveTo>
                    <a:pt x="81" y="144"/>
                  </a:moveTo>
                  <a:lnTo>
                    <a:pt x="0" y="120"/>
                  </a:lnTo>
                  <a:lnTo>
                    <a:pt x="39" y="0"/>
                  </a:lnTo>
                  <a:lnTo>
                    <a:pt x="81" y="14"/>
                  </a:lnTo>
                  <a:lnTo>
                    <a:pt x="81" y="144"/>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0593" name="Freeform 59"/>
            <p:cNvSpPr/>
            <p:nvPr/>
          </p:nvSpPr>
          <p:spPr>
            <a:xfrm>
              <a:off x="1092200" y="1595437"/>
              <a:ext cx="76200" cy="228600"/>
            </a:xfrm>
            <a:custGeom>
              <a:avLst/>
              <a:gdLst>
                <a:gd name="txL" fmla="*/ 0 w 48"/>
                <a:gd name="txT" fmla="*/ 0 h 144"/>
                <a:gd name="txR" fmla="*/ 48 w 48"/>
                <a:gd name="txB" fmla="*/ 144 h 144"/>
              </a:gdLst>
              <a:ahLst/>
              <a:cxnLst>
                <a:cxn ang="0">
                  <a:pos x="0" y="0"/>
                </a:cxn>
                <a:cxn ang="0">
                  <a:pos x="2147483647" y="2147483647"/>
                </a:cxn>
                <a:cxn ang="0">
                  <a:pos x="2147483647" y="2147483647"/>
                </a:cxn>
                <a:cxn ang="0">
                  <a:pos x="2147483647" y="0"/>
                </a:cxn>
                <a:cxn ang="0">
                  <a:pos x="0" y="0"/>
                </a:cxn>
              </a:cxnLst>
              <a:rect l="txL" t="txT" r="txR" b="txB"/>
              <a:pathLst>
                <a:path w="48" h="144">
                  <a:moveTo>
                    <a:pt x="0" y="0"/>
                  </a:moveTo>
                  <a:lnTo>
                    <a:pt x="44" y="144"/>
                  </a:lnTo>
                  <a:lnTo>
                    <a:pt x="48" y="144"/>
                  </a:lnTo>
                  <a:lnTo>
                    <a:pt x="6" y="0"/>
                  </a:lnTo>
                  <a:lnTo>
                    <a:pt x="0"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4" name="Freeform 60"/>
            <p:cNvSpPr/>
            <p:nvPr/>
          </p:nvSpPr>
          <p:spPr>
            <a:xfrm>
              <a:off x="1033462" y="1614487"/>
              <a:ext cx="134938" cy="171450"/>
            </a:xfrm>
            <a:custGeom>
              <a:avLst/>
              <a:gdLst>
                <a:gd name="txL" fmla="*/ 0 w 85"/>
                <a:gd name="txT" fmla="*/ 0 h 108"/>
                <a:gd name="txR" fmla="*/ 85 w 85"/>
                <a:gd name="txB" fmla="*/ 108 h 108"/>
              </a:gdLst>
              <a:ahLst/>
              <a:cxnLst>
                <a:cxn ang="0">
                  <a:pos x="0" y="2147483647"/>
                </a:cxn>
                <a:cxn ang="0">
                  <a:pos x="2147483647" y="2147483647"/>
                </a:cxn>
                <a:cxn ang="0">
                  <a:pos x="2147483647" y="2147483647"/>
                </a:cxn>
                <a:cxn ang="0">
                  <a:pos x="2147483647" y="0"/>
                </a:cxn>
                <a:cxn ang="0">
                  <a:pos x="0" y="2147483647"/>
                </a:cxn>
              </a:cxnLst>
              <a:rect l="txL" t="txT" r="txR" b="txB"/>
              <a:pathLst>
                <a:path w="85" h="108">
                  <a:moveTo>
                    <a:pt x="0" y="106"/>
                  </a:moveTo>
                  <a:lnTo>
                    <a:pt x="4" y="108"/>
                  </a:lnTo>
                  <a:lnTo>
                    <a:pt x="85" y="2"/>
                  </a:lnTo>
                  <a:lnTo>
                    <a:pt x="81" y="0"/>
                  </a:lnTo>
                  <a:lnTo>
                    <a:pt x="0" y="10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5" name="Freeform 61"/>
            <p:cNvSpPr/>
            <p:nvPr/>
          </p:nvSpPr>
          <p:spPr>
            <a:xfrm>
              <a:off x="1104900" y="1503362"/>
              <a:ext cx="66675" cy="63500"/>
            </a:xfrm>
            <a:custGeom>
              <a:avLst/>
              <a:gdLst>
                <a:gd name="txL" fmla="*/ 0 w 42"/>
                <a:gd name="txT" fmla="*/ 0 h 40"/>
                <a:gd name="txR" fmla="*/ 42 w 42"/>
                <a:gd name="txB" fmla="*/ 40 h 40"/>
              </a:gdLst>
              <a:ahLst/>
              <a:cxnLst>
                <a:cxn ang="0">
                  <a:pos x="0" y="2147483647"/>
                </a:cxn>
                <a:cxn ang="0">
                  <a:pos x="2147483647" y="2147483647"/>
                </a:cxn>
                <a:cxn ang="0">
                  <a:pos x="2147483647" y="2147483647"/>
                </a:cxn>
                <a:cxn ang="0">
                  <a:pos x="2147483647" y="0"/>
                </a:cxn>
                <a:cxn ang="0">
                  <a:pos x="0" y="2147483647"/>
                </a:cxn>
              </a:cxnLst>
              <a:rect l="txL" t="txT" r="txR" b="txB"/>
              <a:pathLst>
                <a:path w="42" h="40">
                  <a:moveTo>
                    <a:pt x="0" y="36"/>
                  </a:moveTo>
                  <a:lnTo>
                    <a:pt x="4" y="40"/>
                  </a:lnTo>
                  <a:lnTo>
                    <a:pt x="42" y="4"/>
                  </a:lnTo>
                  <a:lnTo>
                    <a:pt x="40" y="0"/>
                  </a:lnTo>
                  <a:lnTo>
                    <a:pt x="0" y="3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6" name="Freeform 62"/>
            <p:cNvSpPr/>
            <p:nvPr/>
          </p:nvSpPr>
          <p:spPr>
            <a:xfrm>
              <a:off x="1117600" y="1497012"/>
              <a:ext cx="50800" cy="85725"/>
            </a:xfrm>
            <a:custGeom>
              <a:avLst/>
              <a:gdLst>
                <a:gd name="txL" fmla="*/ 0 w 32"/>
                <a:gd name="txT" fmla="*/ 0 h 54"/>
                <a:gd name="txR" fmla="*/ 32 w 32"/>
                <a:gd name="txB" fmla="*/ 54 h 54"/>
              </a:gdLst>
              <a:ahLst/>
              <a:cxnLst>
                <a:cxn ang="0">
                  <a:pos x="0" y="2147483647"/>
                </a:cxn>
                <a:cxn ang="0">
                  <a:pos x="2147483647" y="2147483647"/>
                </a:cxn>
                <a:cxn ang="0">
                  <a:pos x="2147483647" y="2147483647"/>
                </a:cxn>
                <a:cxn ang="0">
                  <a:pos x="2147483647" y="0"/>
                </a:cxn>
                <a:cxn ang="0">
                  <a:pos x="0" y="2147483647"/>
                </a:cxn>
              </a:cxnLst>
              <a:rect l="txL" t="txT" r="txR" b="txB"/>
              <a:pathLst>
                <a:path w="32" h="54">
                  <a:moveTo>
                    <a:pt x="0" y="4"/>
                  </a:moveTo>
                  <a:lnTo>
                    <a:pt x="28" y="54"/>
                  </a:lnTo>
                  <a:lnTo>
                    <a:pt x="32" y="52"/>
                  </a:lnTo>
                  <a:lnTo>
                    <a:pt x="6" y="0"/>
                  </a:lnTo>
                  <a:lnTo>
                    <a:pt x="0" y="4"/>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597" name="Freeform 63"/>
            <p:cNvSpPr/>
            <p:nvPr/>
          </p:nvSpPr>
          <p:spPr>
            <a:xfrm>
              <a:off x="1212850" y="1381125"/>
              <a:ext cx="53975" cy="201613"/>
            </a:xfrm>
            <a:custGeom>
              <a:avLst/>
              <a:gdLst>
                <a:gd name="txL" fmla="*/ 0 w 34"/>
                <a:gd name="txT" fmla="*/ 0 h 127"/>
                <a:gd name="txR" fmla="*/ 34 w 34"/>
                <a:gd name="txB" fmla="*/ 127 h 127"/>
              </a:gdLst>
              <a:ahLst/>
              <a:cxnLst>
                <a:cxn ang="0">
                  <a:pos x="0" y="2147483647"/>
                </a:cxn>
                <a:cxn ang="0">
                  <a:pos x="2147483647" y="2147483647"/>
                </a:cxn>
                <a:cxn ang="0">
                  <a:pos x="0" y="0"/>
                </a:cxn>
                <a:cxn ang="0">
                  <a:pos x="0" y="2147483647"/>
                </a:cxn>
              </a:cxnLst>
              <a:rect l="txL" t="txT" r="txR" b="txB"/>
              <a:pathLst>
                <a:path w="34" h="127">
                  <a:moveTo>
                    <a:pt x="0" y="127"/>
                  </a:moveTo>
                  <a:lnTo>
                    <a:pt x="34" y="115"/>
                  </a:lnTo>
                  <a:lnTo>
                    <a:pt x="0" y="0"/>
                  </a:lnTo>
                  <a:lnTo>
                    <a:pt x="0" y="12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0598" name="Freeform 64"/>
            <p:cNvSpPr/>
            <p:nvPr/>
          </p:nvSpPr>
          <p:spPr>
            <a:xfrm>
              <a:off x="1212850" y="1595437"/>
              <a:ext cx="127000" cy="228600"/>
            </a:xfrm>
            <a:custGeom>
              <a:avLst/>
              <a:gdLst>
                <a:gd name="txL" fmla="*/ 0 w 80"/>
                <a:gd name="txT" fmla="*/ 0 h 144"/>
                <a:gd name="txR" fmla="*/ 80 w 80"/>
                <a:gd name="txB" fmla="*/ 144 h 144"/>
              </a:gdLst>
              <a:ahLst/>
              <a:cxnLst>
                <a:cxn ang="0">
                  <a:pos x="0" y="2147483647"/>
                </a:cxn>
                <a:cxn ang="0">
                  <a:pos x="2147483647" y="2147483647"/>
                </a:cxn>
                <a:cxn ang="0">
                  <a:pos x="2147483647" y="0"/>
                </a:cxn>
                <a:cxn ang="0">
                  <a:pos x="0" y="2147483647"/>
                </a:cxn>
                <a:cxn ang="0">
                  <a:pos x="0" y="2147483647"/>
                </a:cxn>
              </a:cxnLst>
              <a:rect l="txL" t="txT" r="txR" b="txB"/>
              <a:pathLst>
                <a:path w="80" h="144">
                  <a:moveTo>
                    <a:pt x="0" y="144"/>
                  </a:moveTo>
                  <a:lnTo>
                    <a:pt x="80" y="120"/>
                  </a:lnTo>
                  <a:lnTo>
                    <a:pt x="42" y="0"/>
                  </a:lnTo>
                  <a:lnTo>
                    <a:pt x="0" y="14"/>
                  </a:lnTo>
                  <a:lnTo>
                    <a:pt x="0" y="144"/>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0599" name="Freeform 65"/>
            <p:cNvSpPr/>
            <p:nvPr/>
          </p:nvSpPr>
          <p:spPr>
            <a:xfrm>
              <a:off x="1206500" y="1595437"/>
              <a:ext cx="76200" cy="228600"/>
            </a:xfrm>
            <a:custGeom>
              <a:avLst/>
              <a:gdLst>
                <a:gd name="txL" fmla="*/ 0 w 48"/>
                <a:gd name="txT" fmla="*/ 0 h 144"/>
                <a:gd name="txR" fmla="*/ 48 w 48"/>
                <a:gd name="txB" fmla="*/ 144 h 144"/>
              </a:gdLst>
              <a:ahLst/>
              <a:cxnLst>
                <a:cxn ang="0">
                  <a:pos x="0" y="2147483647"/>
                </a:cxn>
                <a:cxn ang="0">
                  <a:pos x="2147483647" y="2147483647"/>
                </a:cxn>
                <a:cxn ang="0">
                  <a:pos x="2147483647" y="0"/>
                </a:cxn>
                <a:cxn ang="0">
                  <a:pos x="2147483647" y="0"/>
                </a:cxn>
                <a:cxn ang="0">
                  <a:pos x="0" y="2147483647"/>
                </a:cxn>
              </a:cxnLst>
              <a:rect l="txL" t="txT" r="txR" b="txB"/>
              <a:pathLst>
                <a:path w="48" h="144">
                  <a:moveTo>
                    <a:pt x="0" y="144"/>
                  </a:moveTo>
                  <a:lnTo>
                    <a:pt x="6" y="144"/>
                  </a:lnTo>
                  <a:lnTo>
                    <a:pt x="48" y="0"/>
                  </a:lnTo>
                  <a:lnTo>
                    <a:pt x="44" y="0"/>
                  </a:lnTo>
                  <a:lnTo>
                    <a:pt x="0" y="144"/>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600" name="Freeform 66"/>
            <p:cNvSpPr/>
            <p:nvPr/>
          </p:nvSpPr>
          <p:spPr>
            <a:xfrm>
              <a:off x="1209675" y="1614487"/>
              <a:ext cx="133350" cy="171450"/>
            </a:xfrm>
            <a:custGeom>
              <a:avLst/>
              <a:gdLst>
                <a:gd name="txL" fmla="*/ 0 w 84"/>
                <a:gd name="txT" fmla="*/ 0 h 108"/>
                <a:gd name="txR" fmla="*/ 84 w 84"/>
                <a:gd name="txB" fmla="*/ 108 h 108"/>
              </a:gdLst>
              <a:ahLst/>
              <a:cxnLst>
                <a:cxn ang="0">
                  <a:pos x="0" y="2147483647"/>
                </a:cxn>
                <a:cxn ang="0">
                  <a:pos x="2147483647" y="2147483647"/>
                </a:cxn>
                <a:cxn ang="0">
                  <a:pos x="2147483647" y="2147483647"/>
                </a:cxn>
                <a:cxn ang="0">
                  <a:pos x="2147483647" y="0"/>
                </a:cxn>
                <a:cxn ang="0">
                  <a:pos x="0" y="2147483647"/>
                </a:cxn>
              </a:cxnLst>
              <a:rect l="txL" t="txT" r="txR" b="txB"/>
              <a:pathLst>
                <a:path w="84" h="108">
                  <a:moveTo>
                    <a:pt x="0" y="2"/>
                  </a:moveTo>
                  <a:lnTo>
                    <a:pt x="78" y="108"/>
                  </a:lnTo>
                  <a:lnTo>
                    <a:pt x="84" y="106"/>
                  </a:lnTo>
                  <a:lnTo>
                    <a:pt x="4" y="0"/>
                  </a:lnTo>
                  <a:lnTo>
                    <a:pt x="0" y="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601" name="Freeform 67"/>
            <p:cNvSpPr/>
            <p:nvPr/>
          </p:nvSpPr>
          <p:spPr>
            <a:xfrm>
              <a:off x="1206500" y="1503362"/>
              <a:ext cx="63500" cy="63500"/>
            </a:xfrm>
            <a:custGeom>
              <a:avLst/>
              <a:gdLst>
                <a:gd name="txL" fmla="*/ 0 w 40"/>
                <a:gd name="txT" fmla="*/ 0 h 40"/>
                <a:gd name="txR" fmla="*/ 40 w 40"/>
                <a:gd name="txB" fmla="*/ 40 h 40"/>
              </a:gdLst>
              <a:ahLst/>
              <a:cxnLst>
                <a:cxn ang="0">
                  <a:pos x="0" y="2147483647"/>
                </a:cxn>
                <a:cxn ang="0">
                  <a:pos x="2147483647" y="2147483647"/>
                </a:cxn>
                <a:cxn ang="0">
                  <a:pos x="2147483647" y="2147483647"/>
                </a:cxn>
                <a:cxn ang="0">
                  <a:pos x="2147483647" y="0"/>
                </a:cxn>
                <a:cxn ang="0">
                  <a:pos x="0" y="2147483647"/>
                </a:cxn>
              </a:cxnLst>
              <a:rect l="txL" t="txT" r="txR" b="txB"/>
              <a:pathLst>
                <a:path w="40" h="40">
                  <a:moveTo>
                    <a:pt x="0" y="6"/>
                  </a:moveTo>
                  <a:lnTo>
                    <a:pt x="36" y="40"/>
                  </a:lnTo>
                  <a:lnTo>
                    <a:pt x="40" y="36"/>
                  </a:lnTo>
                  <a:lnTo>
                    <a:pt x="4" y="0"/>
                  </a:lnTo>
                  <a:lnTo>
                    <a:pt x="0" y="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602" name="Freeform 68"/>
            <p:cNvSpPr/>
            <p:nvPr/>
          </p:nvSpPr>
          <p:spPr>
            <a:xfrm>
              <a:off x="1206500" y="1497012"/>
              <a:ext cx="50800" cy="85725"/>
            </a:xfrm>
            <a:custGeom>
              <a:avLst/>
              <a:gdLst>
                <a:gd name="txL" fmla="*/ 0 w 32"/>
                <a:gd name="txT" fmla="*/ 0 h 54"/>
                <a:gd name="txR" fmla="*/ 32 w 32"/>
                <a:gd name="txB" fmla="*/ 54 h 54"/>
              </a:gdLst>
              <a:ahLst/>
              <a:cxnLst>
                <a:cxn ang="0">
                  <a:pos x="0" y="2147483647"/>
                </a:cxn>
                <a:cxn ang="0">
                  <a:pos x="2147483647" y="2147483647"/>
                </a:cxn>
                <a:cxn ang="0">
                  <a:pos x="2147483647" y="2147483647"/>
                </a:cxn>
                <a:cxn ang="0">
                  <a:pos x="2147483647" y="0"/>
                </a:cxn>
                <a:cxn ang="0">
                  <a:pos x="0" y="2147483647"/>
                </a:cxn>
              </a:cxnLst>
              <a:rect l="txL" t="txT" r="txR" b="txB"/>
              <a:pathLst>
                <a:path w="32" h="54">
                  <a:moveTo>
                    <a:pt x="0" y="52"/>
                  </a:moveTo>
                  <a:lnTo>
                    <a:pt x="6" y="54"/>
                  </a:lnTo>
                  <a:lnTo>
                    <a:pt x="32" y="2"/>
                  </a:lnTo>
                  <a:lnTo>
                    <a:pt x="26" y="0"/>
                  </a:lnTo>
                  <a:lnTo>
                    <a:pt x="0" y="5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603" name="Freeform 69"/>
            <p:cNvSpPr>
              <a:spLocks noEditPoints="1"/>
            </p:cNvSpPr>
            <p:nvPr/>
          </p:nvSpPr>
          <p:spPr>
            <a:xfrm>
              <a:off x="1042987" y="1085850"/>
              <a:ext cx="290513" cy="190500"/>
            </a:xfrm>
            <a:custGeom>
              <a:avLst/>
              <a:gdLst>
                <a:gd name="txL" fmla="*/ 0 w 91"/>
                <a:gd name="txT" fmla="*/ 0 h 60"/>
                <a:gd name="txR" fmla="*/ 91 w 91"/>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91" h="60">
                  <a:moveTo>
                    <a:pt x="62" y="16"/>
                  </a:moveTo>
                  <a:cubicBezTo>
                    <a:pt x="65" y="20"/>
                    <a:pt x="67" y="25"/>
                    <a:pt x="67" y="30"/>
                  </a:cubicBezTo>
                  <a:cubicBezTo>
                    <a:pt x="67" y="35"/>
                    <a:pt x="65" y="40"/>
                    <a:pt x="62" y="44"/>
                  </a:cubicBezTo>
                  <a:cubicBezTo>
                    <a:pt x="66" y="47"/>
                    <a:pt x="66" y="47"/>
                    <a:pt x="66" y="47"/>
                  </a:cubicBezTo>
                  <a:cubicBezTo>
                    <a:pt x="70" y="43"/>
                    <a:pt x="72" y="37"/>
                    <a:pt x="72" y="30"/>
                  </a:cubicBezTo>
                  <a:cubicBezTo>
                    <a:pt x="72" y="24"/>
                    <a:pt x="70" y="18"/>
                    <a:pt x="66" y="13"/>
                  </a:cubicBezTo>
                  <a:lnTo>
                    <a:pt x="62" y="16"/>
                  </a:lnTo>
                  <a:close/>
                  <a:moveTo>
                    <a:pt x="76" y="4"/>
                  </a:moveTo>
                  <a:cubicBezTo>
                    <a:pt x="82" y="11"/>
                    <a:pt x="86" y="20"/>
                    <a:pt x="86" y="30"/>
                  </a:cubicBezTo>
                  <a:cubicBezTo>
                    <a:pt x="86" y="40"/>
                    <a:pt x="82" y="49"/>
                    <a:pt x="76" y="56"/>
                  </a:cubicBezTo>
                  <a:cubicBezTo>
                    <a:pt x="80" y="59"/>
                    <a:pt x="80" y="59"/>
                    <a:pt x="80" y="59"/>
                  </a:cubicBezTo>
                  <a:cubicBezTo>
                    <a:pt x="87" y="51"/>
                    <a:pt x="91" y="41"/>
                    <a:pt x="91" y="30"/>
                  </a:cubicBezTo>
                  <a:cubicBezTo>
                    <a:pt x="91" y="19"/>
                    <a:pt x="87" y="9"/>
                    <a:pt x="80" y="1"/>
                  </a:cubicBezTo>
                  <a:lnTo>
                    <a:pt x="76" y="4"/>
                  </a:lnTo>
                  <a:close/>
                  <a:moveTo>
                    <a:pt x="25" y="12"/>
                  </a:moveTo>
                  <a:cubicBezTo>
                    <a:pt x="21" y="17"/>
                    <a:pt x="19" y="23"/>
                    <a:pt x="19" y="30"/>
                  </a:cubicBezTo>
                  <a:cubicBezTo>
                    <a:pt x="19" y="37"/>
                    <a:pt x="21" y="43"/>
                    <a:pt x="25" y="48"/>
                  </a:cubicBezTo>
                  <a:cubicBezTo>
                    <a:pt x="29" y="44"/>
                    <a:pt x="29" y="44"/>
                    <a:pt x="29" y="44"/>
                  </a:cubicBezTo>
                  <a:cubicBezTo>
                    <a:pt x="26" y="41"/>
                    <a:pt x="24" y="36"/>
                    <a:pt x="24" y="30"/>
                  </a:cubicBezTo>
                  <a:cubicBezTo>
                    <a:pt x="24" y="25"/>
                    <a:pt x="26" y="20"/>
                    <a:pt x="29" y="16"/>
                  </a:cubicBezTo>
                  <a:lnTo>
                    <a:pt x="25" y="12"/>
                  </a:lnTo>
                  <a:close/>
                  <a:moveTo>
                    <a:pt x="12" y="0"/>
                  </a:moveTo>
                  <a:cubicBezTo>
                    <a:pt x="5" y="8"/>
                    <a:pt x="0" y="19"/>
                    <a:pt x="0" y="30"/>
                  </a:cubicBezTo>
                  <a:cubicBezTo>
                    <a:pt x="0" y="42"/>
                    <a:pt x="5" y="52"/>
                    <a:pt x="12" y="60"/>
                  </a:cubicBezTo>
                  <a:cubicBezTo>
                    <a:pt x="16" y="57"/>
                    <a:pt x="16" y="57"/>
                    <a:pt x="16" y="57"/>
                  </a:cubicBezTo>
                  <a:cubicBezTo>
                    <a:pt x="9" y="50"/>
                    <a:pt x="6" y="40"/>
                    <a:pt x="6" y="30"/>
                  </a:cubicBezTo>
                  <a:cubicBezTo>
                    <a:pt x="6" y="20"/>
                    <a:pt x="9" y="11"/>
                    <a:pt x="16" y="4"/>
                  </a:cubicBezTo>
                  <a:lnTo>
                    <a:pt x="12"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0604" name="Oval 70"/>
            <p:cNvSpPr/>
            <p:nvPr/>
          </p:nvSpPr>
          <p:spPr>
            <a:xfrm>
              <a:off x="1158875" y="1149350"/>
              <a:ext cx="63500" cy="63500"/>
            </a:xfrm>
            <a:prstGeom prst="ellipse">
              <a:avLst/>
            </a:prstGeom>
            <a:solidFill>
              <a:srgbClr val="3D61A4"/>
            </a:solidFill>
            <a:ln w="9525">
              <a:noFill/>
            </a:ln>
          </p:spPr>
          <p:txBody>
            <a:bodyPr/>
            <a:p>
              <a:endParaRPr lang="en-US" altLang="x-none" dirty="0">
                <a:latin typeface="宋体" panose="02010600030101010101" pitchFamily="2" charset="-128"/>
              </a:endParaRPr>
            </a:p>
          </p:txBody>
        </p:sp>
      </p:grpSp>
      <p:grpSp>
        <p:nvGrpSpPr>
          <p:cNvPr id="101" name="Group 135"/>
          <p:cNvGrpSpPr/>
          <p:nvPr/>
        </p:nvGrpSpPr>
        <p:grpSpPr>
          <a:xfrm>
            <a:off x="6443345" y="3474085"/>
            <a:ext cx="220980" cy="459740"/>
            <a:chOff x="973137" y="1085850"/>
            <a:chExt cx="427038" cy="885825"/>
          </a:xfrm>
        </p:grpSpPr>
        <p:sp>
          <p:nvSpPr>
            <p:cNvPr id="102" name="Freeform 55"/>
            <p:cNvSpPr/>
            <p:nvPr/>
          </p:nvSpPr>
          <p:spPr>
            <a:xfrm>
              <a:off x="973137" y="1250950"/>
              <a:ext cx="207963" cy="717550"/>
            </a:xfrm>
            <a:custGeom>
              <a:avLst/>
              <a:gdLst>
                <a:gd name="txL" fmla="*/ 0 w 131"/>
                <a:gd name="txT" fmla="*/ 0 h 452"/>
                <a:gd name="txR" fmla="*/ 131 w 131"/>
                <a:gd name="txB" fmla="*/ 452 h 45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131" h="452">
                  <a:moveTo>
                    <a:pt x="0" y="411"/>
                  </a:moveTo>
                  <a:lnTo>
                    <a:pt x="14" y="415"/>
                  </a:lnTo>
                  <a:lnTo>
                    <a:pt x="34" y="355"/>
                  </a:lnTo>
                  <a:lnTo>
                    <a:pt x="121" y="383"/>
                  </a:lnTo>
                  <a:lnTo>
                    <a:pt x="121" y="450"/>
                  </a:lnTo>
                  <a:lnTo>
                    <a:pt x="131" y="452"/>
                  </a:lnTo>
                  <a:lnTo>
                    <a:pt x="131" y="0"/>
                  </a:lnTo>
                  <a:lnTo>
                    <a:pt x="0" y="41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03" name="Freeform 56"/>
            <p:cNvSpPr/>
            <p:nvPr/>
          </p:nvSpPr>
          <p:spPr>
            <a:xfrm>
              <a:off x="1193800" y="1250950"/>
              <a:ext cx="206375" cy="720725"/>
            </a:xfrm>
            <a:custGeom>
              <a:avLst/>
              <a:gdLst>
                <a:gd name="txL" fmla="*/ 0 w 130"/>
                <a:gd name="txT" fmla="*/ 0 h 454"/>
                <a:gd name="txR" fmla="*/ 130 w 130"/>
                <a:gd name="txB" fmla="*/ 454 h 454"/>
              </a:gdLst>
              <a:ahLst/>
              <a:cxnLst>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0"/>
                </a:cxn>
              </a:cxnLst>
              <a:rect l="txL" t="txT" r="txR" b="txB"/>
              <a:pathLst>
                <a:path w="130" h="454">
                  <a:moveTo>
                    <a:pt x="0" y="0"/>
                  </a:moveTo>
                  <a:lnTo>
                    <a:pt x="0" y="454"/>
                  </a:lnTo>
                  <a:lnTo>
                    <a:pt x="12" y="450"/>
                  </a:lnTo>
                  <a:lnTo>
                    <a:pt x="12" y="383"/>
                  </a:lnTo>
                  <a:lnTo>
                    <a:pt x="98" y="355"/>
                  </a:lnTo>
                  <a:lnTo>
                    <a:pt x="116" y="418"/>
                  </a:lnTo>
                  <a:lnTo>
                    <a:pt x="130" y="411"/>
                  </a:lnTo>
                  <a:lnTo>
                    <a:pt x="0"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04" name="Freeform 57"/>
            <p:cNvSpPr/>
            <p:nvPr/>
          </p:nvSpPr>
          <p:spPr>
            <a:xfrm>
              <a:off x="1108075" y="1381125"/>
              <a:ext cx="57150" cy="201613"/>
            </a:xfrm>
            <a:custGeom>
              <a:avLst/>
              <a:gdLst>
                <a:gd name="txL" fmla="*/ 0 w 36"/>
                <a:gd name="txT" fmla="*/ 0 h 127"/>
                <a:gd name="txR" fmla="*/ 36 w 36"/>
                <a:gd name="txB" fmla="*/ 127 h 127"/>
              </a:gdLst>
              <a:ahLst/>
              <a:cxnLst>
                <a:cxn ang="0">
                  <a:pos x="2147483647" y="2147483647"/>
                </a:cxn>
                <a:cxn ang="0">
                  <a:pos x="0" y="2147483647"/>
                </a:cxn>
                <a:cxn ang="0">
                  <a:pos x="2147483647" y="0"/>
                </a:cxn>
                <a:cxn ang="0">
                  <a:pos x="2147483647" y="2147483647"/>
                </a:cxn>
              </a:cxnLst>
              <a:rect l="txL" t="txT" r="txR" b="txB"/>
              <a:pathLst>
                <a:path w="36" h="127">
                  <a:moveTo>
                    <a:pt x="36" y="127"/>
                  </a:moveTo>
                  <a:lnTo>
                    <a:pt x="0" y="115"/>
                  </a:lnTo>
                  <a:lnTo>
                    <a:pt x="36" y="0"/>
                  </a:lnTo>
                  <a:lnTo>
                    <a:pt x="36" y="12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05" name="Freeform 58"/>
            <p:cNvSpPr/>
            <p:nvPr/>
          </p:nvSpPr>
          <p:spPr>
            <a:xfrm>
              <a:off x="1036637" y="1595437"/>
              <a:ext cx="128588" cy="228600"/>
            </a:xfrm>
            <a:custGeom>
              <a:avLst/>
              <a:gdLst>
                <a:gd name="txL" fmla="*/ 0 w 81"/>
                <a:gd name="txT" fmla="*/ 0 h 144"/>
                <a:gd name="txR" fmla="*/ 81 w 81"/>
                <a:gd name="txB" fmla="*/ 144 h 144"/>
              </a:gdLst>
              <a:ahLst/>
              <a:cxnLst>
                <a:cxn ang="0">
                  <a:pos x="2147483647" y="2147483647"/>
                </a:cxn>
                <a:cxn ang="0">
                  <a:pos x="0" y="2147483647"/>
                </a:cxn>
                <a:cxn ang="0">
                  <a:pos x="2147483647" y="0"/>
                </a:cxn>
                <a:cxn ang="0">
                  <a:pos x="2147483647" y="2147483647"/>
                </a:cxn>
                <a:cxn ang="0">
                  <a:pos x="2147483647" y="2147483647"/>
                </a:cxn>
              </a:cxnLst>
              <a:rect l="txL" t="txT" r="txR" b="txB"/>
              <a:pathLst>
                <a:path w="81" h="144">
                  <a:moveTo>
                    <a:pt x="81" y="144"/>
                  </a:moveTo>
                  <a:lnTo>
                    <a:pt x="0" y="120"/>
                  </a:lnTo>
                  <a:lnTo>
                    <a:pt x="39" y="0"/>
                  </a:lnTo>
                  <a:lnTo>
                    <a:pt x="81" y="14"/>
                  </a:lnTo>
                  <a:lnTo>
                    <a:pt x="81" y="144"/>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06" name="Freeform 59"/>
            <p:cNvSpPr/>
            <p:nvPr/>
          </p:nvSpPr>
          <p:spPr>
            <a:xfrm>
              <a:off x="1092200" y="1595437"/>
              <a:ext cx="76200" cy="228600"/>
            </a:xfrm>
            <a:custGeom>
              <a:avLst/>
              <a:gdLst>
                <a:gd name="txL" fmla="*/ 0 w 48"/>
                <a:gd name="txT" fmla="*/ 0 h 144"/>
                <a:gd name="txR" fmla="*/ 48 w 48"/>
                <a:gd name="txB" fmla="*/ 144 h 144"/>
              </a:gdLst>
              <a:ahLst/>
              <a:cxnLst>
                <a:cxn ang="0">
                  <a:pos x="0" y="0"/>
                </a:cxn>
                <a:cxn ang="0">
                  <a:pos x="2147483647" y="2147483647"/>
                </a:cxn>
                <a:cxn ang="0">
                  <a:pos x="2147483647" y="2147483647"/>
                </a:cxn>
                <a:cxn ang="0">
                  <a:pos x="2147483647" y="0"/>
                </a:cxn>
                <a:cxn ang="0">
                  <a:pos x="0" y="0"/>
                </a:cxn>
              </a:cxnLst>
              <a:rect l="txL" t="txT" r="txR" b="txB"/>
              <a:pathLst>
                <a:path w="48" h="144">
                  <a:moveTo>
                    <a:pt x="0" y="0"/>
                  </a:moveTo>
                  <a:lnTo>
                    <a:pt x="44" y="144"/>
                  </a:lnTo>
                  <a:lnTo>
                    <a:pt x="48" y="144"/>
                  </a:lnTo>
                  <a:lnTo>
                    <a:pt x="6" y="0"/>
                  </a:lnTo>
                  <a:lnTo>
                    <a:pt x="0"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07" name="Freeform 60"/>
            <p:cNvSpPr/>
            <p:nvPr/>
          </p:nvSpPr>
          <p:spPr>
            <a:xfrm>
              <a:off x="1033462" y="1614487"/>
              <a:ext cx="134938" cy="171450"/>
            </a:xfrm>
            <a:custGeom>
              <a:avLst/>
              <a:gdLst>
                <a:gd name="txL" fmla="*/ 0 w 85"/>
                <a:gd name="txT" fmla="*/ 0 h 108"/>
                <a:gd name="txR" fmla="*/ 85 w 85"/>
                <a:gd name="txB" fmla="*/ 108 h 108"/>
              </a:gdLst>
              <a:ahLst/>
              <a:cxnLst>
                <a:cxn ang="0">
                  <a:pos x="0" y="2147483647"/>
                </a:cxn>
                <a:cxn ang="0">
                  <a:pos x="2147483647" y="2147483647"/>
                </a:cxn>
                <a:cxn ang="0">
                  <a:pos x="2147483647" y="2147483647"/>
                </a:cxn>
                <a:cxn ang="0">
                  <a:pos x="2147483647" y="0"/>
                </a:cxn>
                <a:cxn ang="0">
                  <a:pos x="0" y="2147483647"/>
                </a:cxn>
              </a:cxnLst>
              <a:rect l="txL" t="txT" r="txR" b="txB"/>
              <a:pathLst>
                <a:path w="85" h="108">
                  <a:moveTo>
                    <a:pt x="0" y="106"/>
                  </a:moveTo>
                  <a:lnTo>
                    <a:pt x="4" y="108"/>
                  </a:lnTo>
                  <a:lnTo>
                    <a:pt x="85" y="2"/>
                  </a:lnTo>
                  <a:lnTo>
                    <a:pt x="81" y="0"/>
                  </a:lnTo>
                  <a:lnTo>
                    <a:pt x="0" y="10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08" name="Freeform 61"/>
            <p:cNvSpPr/>
            <p:nvPr/>
          </p:nvSpPr>
          <p:spPr>
            <a:xfrm>
              <a:off x="1104900" y="1503362"/>
              <a:ext cx="66675" cy="63500"/>
            </a:xfrm>
            <a:custGeom>
              <a:avLst/>
              <a:gdLst>
                <a:gd name="txL" fmla="*/ 0 w 42"/>
                <a:gd name="txT" fmla="*/ 0 h 40"/>
                <a:gd name="txR" fmla="*/ 42 w 42"/>
                <a:gd name="txB" fmla="*/ 40 h 40"/>
              </a:gdLst>
              <a:ahLst/>
              <a:cxnLst>
                <a:cxn ang="0">
                  <a:pos x="0" y="2147483647"/>
                </a:cxn>
                <a:cxn ang="0">
                  <a:pos x="2147483647" y="2147483647"/>
                </a:cxn>
                <a:cxn ang="0">
                  <a:pos x="2147483647" y="2147483647"/>
                </a:cxn>
                <a:cxn ang="0">
                  <a:pos x="2147483647" y="0"/>
                </a:cxn>
                <a:cxn ang="0">
                  <a:pos x="0" y="2147483647"/>
                </a:cxn>
              </a:cxnLst>
              <a:rect l="txL" t="txT" r="txR" b="txB"/>
              <a:pathLst>
                <a:path w="42" h="40">
                  <a:moveTo>
                    <a:pt x="0" y="36"/>
                  </a:moveTo>
                  <a:lnTo>
                    <a:pt x="4" y="40"/>
                  </a:lnTo>
                  <a:lnTo>
                    <a:pt x="42" y="4"/>
                  </a:lnTo>
                  <a:lnTo>
                    <a:pt x="40" y="0"/>
                  </a:lnTo>
                  <a:lnTo>
                    <a:pt x="0" y="3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09" name="Freeform 62"/>
            <p:cNvSpPr/>
            <p:nvPr/>
          </p:nvSpPr>
          <p:spPr>
            <a:xfrm>
              <a:off x="1117600" y="1497012"/>
              <a:ext cx="50800" cy="85725"/>
            </a:xfrm>
            <a:custGeom>
              <a:avLst/>
              <a:gdLst>
                <a:gd name="txL" fmla="*/ 0 w 32"/>
                <a:gd name="txT" fmla="*/ 0 h 54"/>
                <a:gd name="txR" fmla="*/ 32 w 32"/>
                <a:gd name="txB" fmla="*/ 54 h 54"/>
              </a:gdLst>
              <a:ahLst/>
              <a:cxnLst>
                <a:cxn ang="0">
                  <a:pos x="0" y="2147483647"/>
                </a:cxn>
                <a:cxn ang="0">
                  <a:pos x="2147483647" y="2147483647"/>
                </a:cxn>
                <a:cxn ang="0">
                  <a:pos x="2147483647" y="2147483647"/>
                </a:cxn>
                <a:cxn ang="0">
                  <a:pos x="2147483647" y="0"/>
                </a:cxn>
                <a:cxn ang="0">
                  <a:pos x="0" y="2147483647"/>
                </a:cxn>
              </a:cxnLst>
              <a:rect l="txL" t="txT" r="txR" b="txB"/>
              <a:pathLst>
                <a:path w="32" h="54">
                  <a:moveTo>
                    <a:pt x="0" y="4"/>
                  </a:moveTo>
                  <a:lnTo>
                    <a:pt x="28" y="54"/>
                  </a:lnTo>
                  <a:lnTo>
                    <a:pt x="32" y="52"/>
                  </a:lnTo>
                  <a:lnTo>
                    <a:pt x="6" y="0"/>
                  </a:lnTo>
                  <a:lnTo>
                    <a:pt x="0" y="4"/>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0" name="Freeform 63"/>
            <p:cNvSpPr/>
            <p:nvPr/>
          </p:nvSpPr>
          <p:spPr>
            <a:xfrm>
              <a:off x="1212850" y="1381125"/>
              <a:ext cx="53975" cy="201613"/>
            </a:xfrm>
            <a:custGeom>
              <a:avLst/>
              <a:gdLst>
                <a:gd name="txL" fmla="*/ 0 w 34"/>
                <a:gd name="txT" fmla="*/ 0 h 127"/>
                <a:gd name="txR" fmla="*/ 34 w 34"/>
                <a:gd name="txB" fmla="*/ 127 h 127"/>
              </a:gdLst>
              <a:ahLst/>
              <a:cxnLst>
                <a:cxn ang="0">
                  <a:pos x="0" y="2147483647"/>
                </a:cxn>
                <a:cxn ang="0">
                  <a:pos x="2147483647" y="2147483647"/>
                </a:cxn>
                <a:cxn ang="0">
                  <a:pos x="0" y="0"/>
                </a:cxn>
                <a:cxn ang="0">
                  <a:pos x="0" y="2147483647"/>
                </a:cxn>
              </a:cxnLst>
              <a:rect l="txL" t="txT" r="txR" b="txB"/>
              <a:pathLst>
                <a:path w="34" h="127">
                  <a:moveTo>
                    <a:pt x="0" y="127"/>
                  </a:moveTo>
                  <a:lnTo>
                    <a:pt x="34" y="115"/>
                  </a:lnTo>
                  <a:lnTo>
                    <a:pt x="0" y="0"/>
                  </a:lnTo>
                  <a:lnTo>
                    <a:pt x="0" y="12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11" name="Freeform 64"/>
            <p:cNvSpPr/>
            <p:nvPr/>
          </p:nvSpPr>
          <p:spPr>
            <a:xfrm>
              <a:off x="1212850" y="1595437"/>
              <a:ext cx="127000" cy="228600"/>
            </a:xfrm>
            <a:custGeom>
              <a:avLst/>
              <a:gdLst>
                <a:gd name="txL" fmla="*/ 0 w 80"/>
                <a:gd name="txT" fmla="*/ 0 h 144"/>
                <a:gd name="txR" fmla="*/ 80 w 80"/>
                <a:gd name="txB" fmla="*/ 144 h 144"/>
              </a:gdLst>
              <a:ahLst/>
              <a:cxnLst>
                <a:cxn ang="0">
                  <a:pos x="0" y="2147483647"/>
                </a:cxn>
                <a:cxn ang="0">
                  <a:pos x="2147483647" y="2147483647"/>
                </a:cxn>
                <a:cxn ang="0">
                  <a:pos x="2147483647" y="0"/>
                </a:cxn>
                <a:cxn ang="0">
                  <a:pos x="0" y="2147483647"/>
                </a:cxn>
                <a:cxn ang="0">
                  <a:pos x="0" y="2147483647"/>
                </a:cxn>
              </a:cxnLst>
              <a:rect l="txL" t="txT" r="txR" b="txB"/>
              <a:pathLst>
                <a:path w="80" h="144">
                  <a:moveTo>
                    <a:pt x="0" y="144"/>
                  </a:moveTo>
                  <a:lnTo>
                    <a:pt x="80" y="120"/>
                  </a:lnTo>
                  <a:lnTo>
                    <a:pt x="42" y="0"/>
                  </a:lnTo>
                  <a:lnTo>
                    <a:pt x="0" y="14"/>
                  </a:lnTo>
                  <a:lnTo>
                    <a:pt x="0" y="144"/>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12" name="Freeform 65"/>
            <p:cNvSpPr/>
            <p:nvPr/>
          </p:nvSpPr>
          <p:spPr>
            <a:xfrm>
              <a:off x="1206500" y="1595437"/>
              <a:ext cx="76200" cy="228600"/>
            </a:xfrm>
            <a:custGeom>
              <a:avLst/>
              <a:gdLst>
                <a:gd name="txL" fmla="*/ 0 w 48"/>
                <a:gd name="txT" fmla="*/ 0 h 144"/>
                <a:gd name="txR" fmla="*/ 48 w 48"/>
                <a:gd name="txB" fmla="*/ 144 h 144"/>
              </a:gdLst>
              <a:ahLst/>
              <a:cxnLst>
                <a:cxn ang="0">
                  <a:pos x="0" y="2147483647"/>
                </a:cxn>
                <a:cxn ang="0">
                  <a:pos x="2147483647" y="2147483647"/>
                </a:cxn>
                <a:cxn ang="0">
                  <a:pos x="2147483647" y="0"/>
                </a:cxn>
                <a:cxn ang="0">
                  <a:pos x="2147483647" y="0"/>
                </a:cxn>
                <a:cxn ang="0">
                  <a:pos x="0" y="2147483647"/>
                </a:cxn>
              </a:cxnLst>
              <a:rect l="txL" t="txT" r="txR" b="txB"/>
              <a:pathLst>
                <a:path w="48" h="144">
                  <a:moveTo>
                    <a:pt x="0" y="144"/>
                  </a:moveTo>
                  <a:lnTo>
                    <a:pt x="6" y="144"/>
                  </a:lnTo>
                  <a:lnTo>
                    <a:pt x="48" y="0"/>
                  </a:lnTo>
                  <a:lnTo>
                    <a:pt x="44" y="0"/>
                  </a:lnTo>
                  <a:lnTo>
                    <a:pt x="0" y="144"/>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3" name="Freeform 66"/>
            <p:cNvSpPr/>
            <p:nvPr/>
          </p:nvSpPr>
          <p:spPr>
            <a:xfrm>
              <a:off x="1209675" y="1614487"/>
              <a:ext cx="133350" cy="171450"/>
            </a:xfrm>
            <a:custGeom>
              <a:avLst/>
              <a:gdLst>
                <a:gd name="txL" fmla="*/ 0 w 84"/>
                <a:gd name="txT" fmla="*/ 0 h 108"/>
                <a:gd name="txR" fmla="*/ 84 w 84"/>
                <a:gd name="txB" fmla="*/ 108 h 108"/>
              </a:gdLst>
              <a:ahLst/>
              <a:cxnLst>
                <a:cxn ang="0">
                  <a:pos x="0" y="2147483647"/>
                </a:cxn>
                <a:cxn ang="0">
                  <a:pos x="2147483647" y="2147483647"/>
                </a:cxn>
                <a:cxn ang="0">
                  <a:pos x="2147483647" y="2147483647"/>
                </a:cxn>
                <a:cxn ang="0">
                  <a:pos x="2147483647" y="0"/>
                </a:cxn>
                <a:cxn ang="0">
                  <a:pos x="0" y="2147483647"/>
                </a:cxn>
              </a:cxnLst>
              <a:rect l="txL" t="txT" r="txR" b="txB"/>
              <a:pathLst>
                <a:path w="84" h="108">
                  <a:moveTo>
                    <a:pt x="0" y="2"/>
                  </a:moveTo>
                  <a:lnTo>
                    <a:pt x="78" y="108"/>
                  </a:lnTo>
                  <a:lnTo>
                    <a:pt x="84" y="106"/>
                  </a:lnTo>
                  <a:lnTo>
                    <a:pt x="4" y="0"/>
                  </a:lnTo>
                  <a:lnTo>
                    <a:pt x="0" y="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4" name="Freeform 67"/>
            <p:cNvSpPr/>
            <p:nvPr/>
          </p:nvSpPr>
          <p:spPr>
            <a:xfrm>
              <a:off x="1206500" y="1503362"/>
              <a:ext cx="63500" cy="63500"/>
            </a:xfrm>
            <a:custGeom>
              <a:avLst/>
              <a:gdLst>
                <a:gd name="txL" fmla="*/ 0 w 40"/>
                <a:gd name="txT" fmla="*/ 0 h 40"/>
                <a:gd name="txR" fmla="*/ 40 w 40"/>
                <a:gd name="txB" fmla="*/ 40 h 40"/>
              </a:gdLst>
              <a:ahLst/>
              <a:cxnLst>
                <a:cxn ang="0">
                  <a:pos x="0" y="2147483647"/>
                </a:cxn>
                <a:cxn ang="0">
                  <a:pos x="2147483647" y="2147483647"/>
                </a:cxn>
                <a:cxn ang="0">
                  <a:pos x="2147483647" y="2147483647"/>
                </a:cxn>
                <a:cxn ang="0">
                  <a:pos x="2147483647" y="0"/>
                </a:cxn>
                <a:cxn ang="0">
                  <a:pos x="0" y="2147483647"/>
                </a:cxn>
              </a:cxnLst>
              <a:rect l="txL" t="txT" r="txR" b="txB"/>
              <a:pathLst>
                <a:path w="40" h="40">
                  <a:moveTo>
                    <a:pt x="0" y="6"/>
                  </a:moveTo>
                  <a:lnTo>
                    <a:pt x="36" y="40"/>
                  </a:lnTo>
                  <a:lnTo>
                    <a:pt x="40" y="36"/>
                  </a:lnTo>
                  <a:lnTo>
                    <a:pt x="4" y="0"/>
                  </a:lnTo>
                  <a:lnTo>
                    <a:pt x="0" y="6"/>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5" name="Freeform 68"/>
            <p:cNvSpPr/>
            <p:nvPr/>
          </p:nvSpPr>
          <p:spPr>
            <a:xfrm>
              <a:off x="1206500" y="1497012"/>
              <a:ext cx="50800" cy="85725"/>
            </a:xfrm>
            <a:custGeom>
              <a:avLst/>
              <a:gdLst>
                <a:gd name="txL" fmla="*/ 0 w 32"/>
                <a:gd name="txT" fmla="*/ 0 h 54"/>
                <a:gd name="txR" fmla="*/ 32 w 32"/>
                <a:gd name="txB" fmla="*/ 54 h 54"/>
              </a:gdLst>
              <a:ahLst/>
              <a:cxnLst>
                <a:cxn ang="0">
                  <a:pos x="0" y="2147483647"/>
                </a:cxn>
                <a:cxn ang="0">
                  <a:pos x="2147483647" y="2147483647"/>
                </a:cxn>
                <a:cxn ang="0">
                  <a:pos x="2147483647" y="2147483647"/>
                </a:cxn>
                <a:cxn ang="0">
                  <a:pos x="2147483647" y="0"/>
                </a:cxn>
                <a:cxn ang="0">
                  <a:pos x="0" y="2147483647"/>
                </a:cxn>
              </a:cxnLst>
              <a:rect l="txL" t="txT" r="txR" b="txB"/>
              <a:pathLst>
                <a:path w="32" h="54">
                  <a:moveTo>
                    <a:pt x="0" y="52"/>
                  </a:moveTo>
                  <a:lnTo>
                    <a:pt x="6" y="54"/>
                  </a:lnTo>
                  <a:lnTo>
                    <a:pt x="32" y="2"/>
                  </a:lnTo>
                  <a:lnTo>
                    <a:pt x="26" y="0"/>
                  </a:lnTo>
                  <a:lnTo>
                    <a:pt x="0" y="52"/>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6" name="Freeform 69"/>
            <p:cNvSpPr>
              <a:spLocks noEditPoints="1"/>
            </p:cNvSpPr>
            <p:nvPr/>
          </p:nvSpPr>
          <p:spPr>
            <a:xfrm>
              <a:off x="1042987" y="1085850"/>
              <a:ext cx="290513" cy="190500"/>
            </a:xfrm>
            <a:custGeom>
              <a:avLst/>
              <a:gdLst>
                <a:gd name="txL" fmla="*/ 0 w 91"/>
                <a:gd name="txT" fmla="*/ 0 h 60"/>
                <a:gd name="txR" fmla="*/ 91 w 91"/>
                <a:gd name="txB" fmla="*/ 60 h 6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91" h="60">
                  <a:moveTo>
                    <a:pt x="62" y="16"/>
                  </a:moveTo>
                  <a:cubicBezTo>
                    <a:pt x="65" y="20"/>
                    <a:pt x="67" y="25"/>
                    <a:pt x="67" y="30"/>
                  </a:cubicBezTo>
                  <a:cubicBezTo>
                    <a:pt x="67" y="35"/>
                    <a:pt x="65" y="40"/>
                    <a:pt x="62" y="44"/>
                  </a:cubicBezTo>
                  <a:cubicBezTo>
                    <a:pt x="66" y="47"/>
                    <a:pt x="66" y="47"/>
                    <a:pt x="66" y="47"/>
                  </a:cubicBezTo>
                  <a:cubicBezTo>
                    <a:pt x="70" y="43"/>
                    <a:pt x="72" y="37"/>
                    <a:pt x="72" y="30"/>
                  </a:cubicBezTo>
                  <a:cubicBezTo>
                    <a:pt x="72" y="24"/>
                    <a:pt x="70" y="18"/>
                    <a:pt x="66" y="13"/>
                  </a:cubicBezTo>
                  <a:lnTo>
                    <a:pt x="62" y="16"/>
                  </a:lnTo>
                  <a:close/>
                  <a:moveTo>
                    <a:pt x="76" y="4"/>
                  </a:moveTo>
                  <a:cubicBezTo>
                    <a:pt x="82" y="11"/>
                    <a:pt x="86" y="20"/>
                    <a:pt x="86" y="30"/>
                  </a:cubicBezTo>
                  <a:cubicBezTo>
                    <a:pt x="86" y="40"/>
                    <a:pt x="82" y="49"/>
                    <a:pt x="76" y="56"/>
                  </a:cubicBezTo>
                  <a:cubicBezTo>
                    <a:pt x="80" y="59"/>
                    <a:pt x="80" y="59"/>
                    <a:pt x="80" y="59"/>
                  </a:cubicBezTo>
                  <a:cubicBezTo>
                    <a:pt x="87" y="51"/>
                    <a:pt x="91" y="41"/>
                    <a:pt x="91" y="30"/>
                  </a:cubicBezTo>
                  <a:cubicBezTo>
                    <a:pt x="91" y="19"/>
                    <a:pt x="87" y="9"/>
                    <a:pt x="80" y="1"/>
                  </a:cubicBezTo>
                  <a:lnTo>
                    <a:pt x="76" y="4"/>
                  </a:lnTo>
                  <a:close/>
                  <a:moveTo>
                    <a:pt x="25" y="12"/>
                  </a:moveTo>
                  <a:cubicBezTo>
                    <a:pt x="21" y="17"/>
                    <a:pt x="19" y="23"/>
                    <a:pt x="19" y="30"/>
                  </a:cubicBezTo>
                  <a:cubicBezTo>
                    <a:pt x="19" y="37"/>
                    <a:pt x="21" y="43"/>
                    <a:pt x="25" y="48"/>
                  </a:cubicBezTo>
                  <a:cubicBezTo>
                    <a:pt x="29" y="44"/>
                    <a:pt x="29" y="44"/>
                    <a:pt x="29" y="44"/>
                  </a:cubicBezTo>
                  <a:cubicBezTo>
                    <a:pt x="26" y="41"/>
                    <a:pt x="24" y="36"/>
                    <a:pt x="24" y="30"/>
                  </a:cubicBezTo>
                  <a:cubicBezTo>
                    <a:pt x="24" y="25"/>
                    <a:pt x="26" y="20"/>
                    <a:pt x="29" y="16"/>
                  </a:cubicBezTo>
                  <a:lnTo>
                    <a:pt x="25" y="12"/>
                  </a:lnTo>
                  <a:close/>
                  <a:moveTo>
                    <a:pt x="12" y="0"/>
                  </a:moveTo>
                  <a:cubicBezTo>
                    <a:pt x="5" y="8"/>
                    <a:pt x="0" y="19"/>
                    <a:pt x="0" y="30"/>
                  </a:cubicBezTo>
                  <a:cubicBezTo>
                    <a:pt x="0" y="42"/>
                    <a:pt x="5" y="52"/>
                    <a:pt x="12" y="60"/>
                  </a:cubicBezTo>
                  <a:cubicBezTo>
                    <a:pt x="16" y="57"/>
                    <a:pt x="16" y="57"/>
                    <a:pt x="16" y="57"/>
                  </a:cubicBezTo>
                  <a:cubicBezTo>
                    <a:pt x="9" y="50"/>
                    <a:pt x="6" y="40"/>
                    <a:pt x="6" y="30"/>
                  </a:cubicBezTo>
                  <a:cubicBezTo>
                    <a:pt x="6" y="20"/>
                    <a:pt x="9" y="11"/>
                    <a:pt x="16" y="4"/>
                  </a:cubicBezTo>
                  <a:lnTo>
                    <a:pt x="12" y="0"/>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17" name="Oval 70"/>
            <p:cNvSpPr/>
            <p:nvPr/>
          </p:nvSpPr>
          <p:spPr>
            <a:xfrm>
              <a:off x="1158875" y="1149350"/>
              <a:ext cx="63500" cy="63500"/>
            </a:xfrm>
            <a:prstGeom prst="ellipse">
              <a:avLst/>
            </a:prstGeom>
            <a:solidFill>
              <a:srgbClr val="3D61A4"/>
            </a:solidFill>
            <a:ln w="9525">
              <a:noFill/>
            </a:ln>
          </p:spPr>
          <p:txBody>
            <a:bodyPr/>
            <a:p>
              <a:endParaRPr lang="en-US" altLang="x-none" dirty="0">
                <a:latin typeface="宋体" panose="02010600030101010101" pitchFamily="2" charset="-128"/>
              </a:endParaRPr>
            </a:p>
          </p:txBody>
        </p:sp>
      </p:grpSp>
      <p:pic>
        <p:nvPicPr>
          <p:cNvPr id="118" name="图片 117" descr="F:\00_高达工作\00_MKT国际\产品支持\eChat\e700\e700_echat_20190213.pnge700_echat_20190213"/>
          <p:cNvPicPr>
            <a:picLocks noChangeAspect="1"/>
          </p:cNvPicPr>
          <p:nvPr/>
        </p:nvPicPr>
        <p:blipFill>
          <a:blip r:embed="rId5"/>
          <a:srcRect/>
          <a:stretch>
            <a:fillRect/>
          </a:stretch>
        </p:blipFill>
        <p:spPr>
          <a:xfrm>
            <a:off x="1554480" y="4013200"/>
            <a:ext cx="423545" cy="6883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2793" y="262988"/>
            <a:ext cx="6144216" cy="1115297"/>
          </a:xfrm>
        </p:spPr>
        <p:txBody>
          <a:bodyPr>
            <a:normAutofit/>
          </a:bodyPr>
          <a:lstStyle/>
          <a:p>
            <a:pPr algn="l"/>
            <a:r>
              <a:rPr lang="en-US" altLang="zh-CN" sz="2800" b="1">
                <a:solidFill>
                  <a:srgbClr val="25C6FF"/>
                </a:solidFill>
                <a:latin typeface="+mj-lt"/>
                <a:ea typeface="微软雅黑" panose="020B0503020204020204" charset="-122"/>
              </a:rPr>
              <a:t>eChat Trunking System – Highlights</a:t>
            </a:r>
            <a:endParaRPr lang="en-US" altLang="zh-CN" sz="2800" b="1">
              <a:solidFill>
                <a:srgbClr val="25C6FF"/>
              </a:solidFill>
              <a:latin typeface="+mj-lt"/>
              <a:ea typeface="微软雅黑" panose="020B0503020204020204" charset="-122"/>
            </a:endParaRPr>
          </a:p>
        </p:txBody>
      </p:sp>
      <p:sp>
        <p:nvSpPr>
          <p:cNvPr id="3" name="灯片编号占位符 2"/>
          <p:cNvSpPr>
            <a:spLocks noGrp="1"/>
          </p:cNvSpPr>
          <p:nvPr>
            <p:ph type="sldNum" sz="quarter" idx="4294967295"/>
          </p:nvPr>
        </p:nvSpPr>
        <p:spPr>
          <a:xfrm>
            <a:off x="7086600" y="4767580"/>
            <a:ext cx="2057400" cy="273685"/>
          </a:xfrm>
        </p:spPr>
        <p:txBody>
          <a:bodyPr/>
          <a:lstStyle/>
          <a:p>
            <a:pPr algn="ctr"/>
            <a:fld id="{C1B65B15-32B3-482A-9ADF-F2EA24D4B7E8}" type="slidenum">
              <a:rPr lang="zh-CN" altLang="en-US" sz="100" smtClean="0"/>
            </a:fld>
            <a:endParaRPr lang="zh-CN" altLang="en-US" sz="100" dirty="0"/>
          </a:p>
        </p:txBody>
      </p:sp>
      <p:sp>
        <p:nvSpPr>
          <p:cNvPr id="4" name="矩形 3"/>
          <p:cNvSpPr/>
          <p:nvPr/>
        </p:nvSpPr>
        <p:spPr>
          <a:xfrm>
            <a:off x="547370" y="682625"/>
            <a:ext cx="7470775" cy="4399915"/>
          </a:xfrm>
          <a:prstGeom prst="rect">
            <a:avLst/>
          </a:prstGeom>
        </p:spPr>
        <p:txBody>
          <a:bodyPr wrap="square">
            <a:spAutoFit/>
          </a:bodyPr>
          <a:lstStyle/>
          <a:p>
            <a:pPr marL="285750" lvl="0" indent="-285750">
              <a:lnSpc>
                <a:spcPct val="200000"/>
              </a:lnSpc>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Operator network, interconnection with operator's core network, access network, bear network, providing </a:t>
            </a:r>
            <a:r>
              <a:rPr lang="en-US" altLang="zh-CN" sz="1400" dirty="0" err="1" smtClean="0">
                <a:solidFill>
                  <a:schemeClr val="bg1"/>
                </a:solidFill>
                <a:latin typeface="+mn-lt"/>
                <a:ea typeface="微软雅黑" panose="020B0503020204020204" charset="-122"/>
                <a:cs typeface="Arial" panose="020B0604020202020204" pitchFamily="34" charset="0"/>
              </a:rPr>
              <a:t>QoS</a:t>
            </a:r>
            <a:r>
              <a:rPr lang="en-US" altLang="zh-CN" sz="1400" dirty="0" smtClean="0">
                <a:solidFill>
                  <a:schemeClr val="bg1"/>
                </a:solidFill>
                <a:latin typeface="+mn-lt"/>
                <a:ea typeface="微软雅黑" panose="020B0503020204020204" charset="-122"/>
                <a:cs typeface="Arial" panose="020B0604020202020204" pitchFamily="34" charset="0"/>
              </a:rPr>
              <a:t>-based </a:t>
            </a:r>
            <a:r>
              <a:rPr lang="en-US" altLang="zh-CN" sz="1400" dirty="0" err="1" smtClean="0">
                <a:solidFill>
                  <a:schemeClr val="bg1"/>
                </a:solidFill>
                <a:latin typeface="+mn-lt"/>
                <a:ea typeface="微软雅黑" panose="020B0503020204020204" charset="-122"/>
                <a:cs typeface="Arial" panose="020B0604020202020204" pitchFamily="34" charset="0"/>
              </a:rPr>
              <a:t>trunking</a:t>
            </a:r>
            <a:r>
              <a:rPr lang="en-US" altLang="zh-CN" sz="1400" dirty="0" smtClean="0">
                <a:solidFill>
                  <a:schemeClr val="bg1"/>
                </a:solidFill>
                <a:latin typeface="+mn-lt"/>
                <a:ea typeface="微软雅黑" panose="020B0503020204020204" charset="-122"/>
                <a:cs typeface="Arial" panose="020B0604020202020204" pitchFamily="34" charset="0"/>
              </a:rPr>
              <a:t> services.</a:t>
            </a:r>
            <a:endParaRPr lang="zh-CN"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nSpc>
                <a:spcPct val="200000"/>
              </a:lnSpc>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Low TCO, NO need dedicated frequency band, NO need dedicated network, providing </a:t>
            </a:r>
            <a:r>
              <a:rPr lang="en-US" altLang="zh-CN" sz="1400" dirty="0" err="1" smtClean="0">
                <a:solidFill>
                  <a:schemeClr val="bg1"/>
                </a:solidFill>
                <a:latin typeface="+mn-lt"/>
                <a:ea typeface="微软雅黑" panose="020B0503020204020204" charset="-122"/>
                <a:cs typeface="Arial" panose="020B0604020202020204" pitchFamily="34" charset="0"/>
              </a:rPr>
              <a:t>QoS</a:t>
            </a:r>
            <a:r>
              <a:rPr lang="en-US" altLang="zh-CN" sz="1400" dirty="0" smtClean="0">
                <a:solidFill>
                  <a:schemeClr val="bg1"/>
                </a:solidFill>
                <a:latin typeface="+mn-lt"/>
                <a:ea typeface="微软雅黑" panose="020B0503020204020204" charset="-122"/>
                <a:cs typeface="Arial" panose="020B0604020202020204" pitchFamily="34" charset="0"/>
              </a:rPr>
              <a:t>-based </a:t>
            </a:r>
            <a:r>
              <a:rPr lang="en-US" altLang="zh-CN" sz="1400" dirty="0" err="1" smtClean="0">
                <a:solidFill>
                  <a:schemeClr val="bg1"/>
                </a:solidFill>
                <a:latin typeface="+mn-lt"/>
                <a:ea typeface="微软雅黑" panose="020B0503020204020204" charset="-122"/>
                <a:cs typeface="Arial" panose="020B0604020202020204" pitchFamily="34" charset="0"/>
              </a:rPr>
              <a:t>trunking</a:t>
            </a:r>
            <a:r>
              <a:rPr lang="en-US" altLang="zh-CN" sz="1400" dirty="0" smtClean="0">
                <a:solidFill>
                  <a:schemeClr val="bg1"/>
                </a:solidFill>
                <a:latin typeface="+mn-lt"/>
                <a:ea typeface="微软雅黑" panose="020B0503020204020204" charset="-122"/>
                <a:cs typeface="Arial" panose="020B0604020202020204" pitchFamily="34" charset="0"/>
              </a:rPr>
              <a:t> services over operator network.</a:t>
            </a:r>
            <a:endParaRPr lang="zh-CN"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nSpc>
                <a:spcPct val="200000"/>
              </a:lnSpc>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Interconnection with traditional dedicated </a:t>
            </a:r>
            <a:r>
              <a:rPr lang="en-US" altLang="zh-CN" sz="1400" dirty="0" err="1" smtClean="0">
                <a:solidFill>
                  <a:schemeClr val="bg1"/>
                </a:solidFill>
                <a:latin typeface="+mn-lt"/>
                <a:ea typeface="微软雅黑" panose="020B0503020204020204" charset="-122"/>
                <a:cs typeface="Arial" panose="020B0604020202020204" pitchFamily="34" charset="0"/>
              </a:rPr>
              <a:t>trunking</a:t>
            </a:r>
            <a:r>
              <a:rPr lang="en-US" altLang="zh-CN" sz="1400" dirty="0" smtClean="0">
                <a:solidFill>
                  <a:schemeClr val="bg1"/>
                </a:solidFill>
                <a:latin typeface="+mn-lt"/>
                <a:ea typeface="微软雅黑" panose="020B0503020204020204" charset="-122"/>
                <a:cs typeface="Arial" panose="020B0604020202020204" pitchFamily="34" charset="0"/>
              </a:rPr>
              <a:t> systems, such as DMR, TETRA and B-TrunC.</a:t>
            </a:r>
            <a:endParaRPr lang="zh-CN"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nSpc>
                <a:spcPct val="200000"/>
              </a:lnSpc>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End-to-end solution, provide service platform, radios, dispatch console, management console.</a:t>
            </a:r>
            <a:endParaRPr lang="zh-CN"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nSpc>
                <a:spcPct val="200000"/>
              </a:lnSpc>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PC server or cloud based deployment of service platform, distributed load sharing and redundancy protection, easy for expansion and upgrade.</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gn="l">
              <a:lnSpc>
                <a:spcPct val="200000"/>
              </a:lnSpc>
              <a:buClrTx/>
              <a:buSzTx/>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MCPTT evolution, our eChat system support Mission Critical Push-To-Talk evolution.</a:t>
            </a:r>
            <a:endParaRPr lang="en-US" altLang="zh-CN" sz="1400" dirty="0" smtClean="0">
              <a:solidFill>
                <a:schemeClr val="bg1"/>
              </a:solidFill>
              <a:latin typeface="+mn-lt"/>
              <a:ea typeface="微软雅黑" panose="020B0503020204020204" charset="-122"/>
              <a:cs typeface="Arial" panose="020B0604020202020204" pitchFamily="34" charset="0"/>
            </a:endParaRPr>
          </a:p>
          <a:p>
            <a:pPr marL="285750" lvl="0" indent="-285750" algn="l">
              <a:lnSpc>
                <a:spcPct val="200000"/>
              </a:lnSpc>
              <a:buClrTx/>
              <a:buSzTx/>
              <a:buFont typeface="Wingdings" panose="05000000000000000000" charset="0"/>
              <a:buChar char="n"/>
            </a:pPr>
            <a:r>
              <a:rPr lang="en-US" altLang="zh-CN" sz="1400" dirty="0" smtClean="0">
                <a:solidFill>
                  <a:schemeClr val="bg1"/>
                </a:solidFill>
                <a:latin typeface="+mn-lt"/>
                <a:ea typeface="微软雅黑" panose="020B0503020204020204" charset="-122"/>
                <a:cs typeface="Arial" panose="020B0604020202020204" pitchFamily="34" charset="0"/>
              </a:rPr>
              <a:t>Distributed eChat system support unlimitation capacity expansion.</a:t>
            </a:r>
            <a:endParaRPr lang="en-US" altLang="zh-CN" sz="1400" dirty="0" smtClean="0">
              <a:solidFill>
                <a:schemeClr val="bg1"/>
              </a:solidFill>
              <a:latin typeface="+mn-lt"/>
              <a:ea typeface="微软雅黑" panose="020B0503020204020204" charset="-122"/>
              <a:cs typeface="Arial" panose="020B0604020202020204" pitchFamily="34" charset="0"/>
            </a:endParaRPr>
          </a:p>
        </p:txBody>
      </p:sp>
      <p:pic>
        <p:nvPicPr>
          <p:cNvPr id="5" name="Picture 63" descr="173"/>
          <p:cNvPicPr>
            <a:picLocks noChangeAspect="1" noChangeArrowheads="1"/>
          </p:cNvPicPr>
          <p:nvPr/>
        </p:nvPicPr>
        <p:blipFill>
          <a:blip r:embed="rId1" cstate="email"/>
          <a:srcRect/>
          <a:stretch>
            <a:fillRect/>
          </a:stretch>
        </p:blipFill>
        <p:spPr bwMode="auto">
          <a:xfrm>
            <a:off x="7291652" y="3534428"/>
            <a:ext cx="1028264" cy="12328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txBox="1"/>
          <p:nvPr/>
        </p:nvSpPr>
        <p:spPr bwMode="auto">
          <a:xfrm>
            <a:off x="1938655" y="1847215"/>
            <a:ext cx="5402580" cy="1059180"/>
          </a:xfrm>
          <a:prstGeom prst="rect">
            <a:avLst/>
          </a:prstGeom>
          <a:noFill/>
          <a:ln w="9525">
            <a:noFill/>
            <a:miter lim="800000"/>
          </a:ln>
        </p:spPr>
        <p:txBody>
          <a:bodyPr lIns="0" tIns="0" rIns="0" bIns="0"/>
          <a:lstStyle>
            <a:lvl1pPr algn="l" defTabSz="457200" rtl="0" eaLnBrk="1" fontAlgn="base" hangingPunct="1">
              <a:spcBef>
                <a:spcPct val="0"/>
              </a:spcBef>
              <a:spcAft>
                <a:spcPct val="0"/>
              </a:spcAft>
              <a:defRPr kumimoji="1" lang="zh-CN" altLang="en-US" sz="2300" b="0" kern="1200" dirty="0">
                <a:solidFill>
                  <a:schemeClr val="tx1">
                    <a:lumMod val="40000"/>
                    <a:lumOff val="60000"/>
                  </a:schemeClr>
                </a:solidFill>
                <a:latin typeface="Arial" panose="020B0604020202020204" pitchFamily="34" charset="0"/>
                <a:ea typeface="微软雅黑" panose="020B0503020204020204" charset="-122"/>
                <a:cs typeface="Arial" panose="020B0604020202020204" pitchFamily="34" charset="0"/>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ctr"/>
            <a:r>
              <a:rPr lang="en-US" sz="6000" b="1" noProof="1">
                <a:ln>
                  <a:solidFill>
                    <a:schemeClr val="tx1">
                      <a:lumMod val="60000"/>
                      <a:lumOff val="40000"/>
                    </a:schemeClr>
                  </a:solidFill>
                </a:ln>
                <a:noFill/>
                <a:sym typeface="+mn-ea"/>
              </a:rPr>
              <a:t>Products</a:t>
            </a:r>
            <a:endParaRPr sz="6000" b="1" noProof="1">
              <a:ln>
                <a:solidFill>
                  <a:schemeClr val="tx1">
                    <a:lumMod val="60000"/>
                    <a:lumOff val="40000"/>
                  </a:schemeClr>
                </a:solidFill>
              </a:ln>
              <a:no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77223" y="1363028"/>
            <a:ext cx="48799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97510" y="1077278"/>
            <a:ext cx="8348663" cy="3744912"/>
          </a:xfrm>
          <a:prstGeom prst="rect">
            <a:avLst/>
          </a:prstGeom>
          <a:noFill/>
          <a:ln w="6350">
            <a:solidFill>
              <a:srgbClr val="66CCFF">
                <a:alpha val="50000"/>
              </a:srgbClr>
            </a:solidFill>
            <a:miter lim="800000"/>
          </a:ln>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en-US" sz="1200" noProof="1">
              <a:cs typeface="Arial" panose="020B0604020202020204" pitchFamily="34" charset="0"/>
            </a:endParaRPr>
          </a:p>
        </p:txBody>
      </p:sp>
      <p:sp>
        <p:nvSpPr>
          <p:cNvPr id="2" name="矩形 1"/>
          <p:cNvSpPr/>
          <p:nvPr/>
        </p:nvSpPr>
        <p:spPr>
          <a:xfrm>
            <a:off x="397510" y="1080453"/>
            <a:ext cx="2425700" cy="3741737"/>
          </a:xfrm>
          <a:prstGeom prst="rect">
            <a:avLst/>
          </a:prstGeom>
          <a:gradFill flip="none" rotWithShape="1">
            <a:gsLst>
              <a:gs pos="0">
                <a:srgbClr val="033093">
                  <a:shade val="30000"/>
                  <a:satMod val="115000"/>
                </a:srgbClr>
              </a:gs>
              <a:gs pos="50000">
                <a:srgbClr val="033093">
                  <a:shade val="67500"/>
                  <a:satMod val="115000"/>
                  <a:alpha val="88000"/>
                </a:srgbClr>
              </a:gs>
              <a:gs pos="100000">
                <a:srgbClr val="033093">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en-US" sz="1200" noProof="1">
              <a:cs typeface="Arial" panose="020B0604020202020204" pitchFamily="34" charset="0"/>
            </a:endParaRPr>
          </a:p>
        </p:txBody>
      </p:sp>
      <p:sp>
        <p:nvSpPr>
          <p:cNvPr id="6" name="标题 1"/>
          <p:cNvSpPr txBox="1"/>
          <p:nvPr/>
        </p:nvSpPr>
        <p:spPr bwMode="auto">
          <a:xfrm>
            <a:off x="427990" y="2229485"/>
            <a:ext cx="2364105" cy="2265680"/>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lvl1pPr algn="l" defTabSz="457200" rtl="0" eaLnBrk="1" fontAlgn="base" hangingPunct="1">
              <a:spcBef>
                <a:spcPct val="0"/>
              </a:spcBef>
              <a:spcAft>
                <a:spcPct val="0"/>
              </a:spcAft>
              <a:defRPr kumimoji="1" lang="zh-CN" altLang="en-US" sz="2400" kern="1200" dirty="0">
                <a:solidFill>
                  <a:schemeClr val="tx1"/>
                </a:solidFill>
                <a:latin typeface="+mn-lt"/>
                <a:ea typeface="微软雅黑" panose="020B0503020204020204" charset="-122"/>
                <a:cs typeface="+mn-cs"/>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marL="285750" indent="-285750" fontAlgn="base">
              <a:lnSpc>
                <a:spcPct val="150000"/>
              </a:lnSpc>
              <a:buSzPct val="75000"/>
              <a:buFont typeface="Wingdings" panose="05000000000000000000" charset="0"/>
              <a:buChar char="l"/>
            </a:pPr>
            <a:r>
              <a:rPr lang="en-US" altLang="zh-CN" sz="1200">
                <a:solidFill>
                  <a:schemeClr val="bg1"/>
                </a:solidFill>
                <a:cs typeface="Arial" panose="020B0604020202020204" pitchFamily="34" charset="0"/>
                <a:sym typeface="+mn-ea"/>
              </a:rPr>
              <a:t>eChat solution takes the wide-area trunking service as the core requirement. </a:t>
            </a:r>
            <a:endParaRPr lang="en-US" altLang="zh-CN" sz="1200" strike="noStrike" noProof="1">
              <a:solidFill>
                <a:schemeClr val="bg1"/>
              </a:solidFill>
              <a:cs typeface="Arial" panose="020B0604020202020204" pitchFamily="34" charset="0"/>
            </a:endParaRPr>
          </a:p>
          <a:p>
            <a:pPr marL="285750" indent="-285750" fontAlgn="base">
              <a:lnSpc>
                <a:spcPct val="150000"/>
              </a:lnSpc>
              <a:buSzPct val="75000"/>
              <a:buFont typeface="Wingdings" panose="05000000000000000000" charset="0"/>
              <a:buChar char="l"/>
            </a:pPr>
            <a:r>
              <a:rPr lang="en-US" altLang="zh-CN" sz="1200">
                <a:solidFill>
                  <a:schemeClr val="bg1"/>
                </a:solidFill>
                <a:cs typeface="Arial" panose="020B0604020202020204" pitchFamily="34" charset="0"/>
                <a:sym typeface="+mn-ea"/>
              </a:rPr>
              <a:t>Provides multi-scenario convergence services for the industrial customers. </a:t>
            </a:r>
            <a:endParaRPr lang="en-US" altLang="zh-CN" sz="1200" strike="noStrike" noProof="1">
              <a:solidFill>
                <a:schemeClr val="bg1"/>
              </a:solidFill>
              <a:cs typeface="Arial" panose="020B0604020202020204" pitchFamily="34" charset="0"/>
            </a:endParaRPr>
          </a:p>
          <a:p>
            <a:pPr marL="285750" indent="-285750" fontAlgn="base">
              <a:lnSpc>
                <a:spcPct val="150000"/>
              </a:lnSpc>
              <a:buSzPct val="75000"/>
              <a:buFont typeface="Wingdings" panose="05000000000000000000" charset="0"/>
              <a:buChar char="l"/>
            </a:pPr>
            <a:r>
              <a:rPr lang="en-US" altLang="zh-CN" sz="1200">
                <a:solidFill>
                  <a:schemeClr val="bg1"/>
                </a:solidFill>
                <a:cs typeface="Arial" panose="020B0604020202020204" pitchFamily="34" charset="0"/>
                <a:sym typeface="+mn-ea"/>
              </a:rPr>
              <a:t>Create the best Internet + digital trunking service platform.</a:t>
            </a:r>
            <a:endParaRPr lang="en-US" altLang="zh-CN" sz="1200" noProof="1">
              <a:solidFill>
                <a:schemeClr val="bg1"/>
              </a:solidFill>
              <a:cs typeface="Arial" panose="020B0604020202020204" pitchFamily="34" charset="0"/>
            </a:endParaRPr>
          </a:p>
        </p:txBody>
      </p:sp>
      <p:sp>
        <p:nvSpPr>
          <p:cNvPr id="13" name="副标题 2"/>
          <p:cNvSpPr txBox="1"/>
          <p:nvPr/>
        </p:nvSpPr>
        <p:spPr>
          <a:xfrm>
            <a:off x="3177540" y="1734820"/>
            <a:ext cx="705485" cy="617220"/>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defPPr>
              <a:defRPr lang="zh-CN"/>
            </a:defPPr>
            <a:lvl1pPr eaLnBrk="1" hangingPunct="1">
              <a:lnSpc>
                <a:spcPct val="150000"/>
              </a:lnSpc>
              <a:defRPr kumimoji="1" sz="1200">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r>
              <a:rPr lang="en-US" altLang="zh-CN" noProof="1">
                <a:latin typeface="+mn-lt"/>
                <a:cs typeface="Arial" panose="020B0604020202020204" pitchFamily="34" charset="0"/>
              </a:rPr>
              <a:t>Operator Network</a:t>
            </a:r>
            <a:endParaRPr lang="en-US" altLang="zh-CN" noProof="1">
              <a:latin typeface="+mn-lt"/>
              <a:cs typeface="Arial" panose="020B0604020202020204" pitchFamily="34" charset="0"/>
            </a:endParaRPr>
          </a:p>
        </p:txBody>
      </p:sp>
      <p:sp>
        <p:nvSpPr>
          <p:cNvPr id="14" name="副标题 2"/>
          <p:cNvSpPr txBox="1"/>
          <p:nvPr/>
        </p:nvSpPr>
        <p:spPr>
          <a:xfrm>
            <a:off x="6623050" y="1762125"/>
            <a:ext cx="655955" cy="258445"/>
          </a:xfrm>
          <a:prstGeom prst="rect">
            <a:avLst/>
          </a:prstGeom>
          <a:noFill/>
          <a:ln w="9525">
            <a:noFill/>
            <a:miter lim="800000"/>
          </a:ln>
          <a:effectLst/>
        </p:spPr>
        <p:txBody>
          <a:bodyPr lIns="0" tIns="0" rIns="0" bIns="0"/>
          <a:lstStyle>
            <a:defPPr>
              <a:defRPr lang="zh-CN"/>
            </a:defPPr>
            <a:lvl1pPr eaLnBrk="1" hangingPunct="1">
              <a:lnSpc>
                <a:spcPct val="150000"/>
              </a:lnSpc>
              <a:defRPr kumimoji="1" sz="1200">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r>
              <a:rPr lang="en-US" altLang="zh-CN" noProof="1">
                <a:latin typeface="+mn-lt"/>
                <a:cs typeface="Arial" panose="020B0604020202020204" pitchFamily="34" charset="0"/>
              </a:rPr>
              <a:t>Intenet</a:t>
            </a:r>
            <a:endParaRPr lang="en-US" altLang="zh-CN" noProof="1">
              <a:latin typeface="+mn-lt"/>
              <a:cs typeface="Arial" panose="020B0604020202020204" pitchFamily="34" charset="0"/>
            </a:endParaRPr>
          </a:p>
        </p:txBody>
      </p:sp>
      <p:sp>
        <p:nvSpPr>
          <p:cNvPr id="15" name="副标题 2"/>
          <p:cNvSpPr txBox="1"/>
          <p:nvPr/>
        </p:nvSpPr>
        <p:spPr>
          <a:xfrm>
            <a:off x="3682365" y="4236720"/>
            <a:ext cx="999490" cy="258445"/>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defPPr>
              <a:defRPr lang="zh-CN"/>
            </a:defPPr>
            <a:lvl1pPr eaLnBrk="1" hangingPunct="1">
              <a:lnSpc>
                <a:spcPct val="150000"/>
              </a:lnSpc>
              <a:defRPr kumimoji="1" sz="1000" b="1">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r>
              <a:rPr lang="en-US" altLang="zh-CN" sz="1200" b="0" noProof="1">
                <a:latin typeface="+mn-lt"/>
                <a:cs typeface="Arial" panose="020B0604020202020204" pitchFamily="34" charset="0"/>
              </a:rPr>
              <a:t>eChat Radio</a:t>
            </a:r>
            <a:endParaRPr lang="en-US" altLang="zh-CN" sz="1200" b="0" noProof="1">
              <a:latin typeface="+mn-lt"/>
              <a:cs typeface="Arial" panose="020B0604020202020204" pitchFamily="34" charset="0"/>
            </a:endParaRPr>
          </a:p>
        </p:txBody>
      </p:sp>
      <p:sp>
        <p:nvSpPr>
          <p:cNvPr id="16" name="副标题 2"/>
          <p:cNvSpPr txBox="1"/>
          <p:nvPr/>
        </p:nvSpPr>
        <p:spPr>
          <a:xfrm>
            <a:off x="7364095" y="4236403"/>
            <a:ext cx="919163" cy="258762"/>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defPPr>
              <a:defRPr lang="zh-CN"/>
            </a:defPPr>
            <a:lvl1pPr eaLnBrk="1" hangingPunct="1">
              <a:lnSpc>
                <a:spcPct val="150000"/>
              </a:lnSpc>
              <a:defRPr kumimoji="1" sz="1000" b="1">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r>
              <a:rPr lang="en-US" altLang="zh-CN" sz="1200" b="0" noProof="1">
                <a:latin typeface="+mn-lt"/>
                <a:cs typeface="Arial" panose="020B0604020202020204" pitchFamily="34" charset="0"/>
              </a:rPr>
              <a:t>eChat Servers</a:t>
            </a:r>
            <a:endParaRPr lang="en-US" altLang="zh-CN" sz="1200" b="0" noProof="1">
              <a:latin typeface="+mn-lt"/>
              <a:cs typeface="Arial" panose="020B0604020202020204" pitchFamily="34" charset="0"/>
            </a:endParaRPr>
          </a:p>
        </p:txBody>
      </p:sp>
      <p:sp>
        <p:nvSpPr>
          <p:cNvPr id="17" name="副标题 2"/>
          <p:cNvSpPr txBox="1"/>
          <p:nvPr/>
        </p:nvSpPr>
        <p:spPr>
          <a:xfrm>
            <a:off x="5781041" y="3769995"/>
            <a:ext cx="379730" cy="258762"/>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defPPr>
              <a:defRPr lang="zh-CN"/>
            </a:defPPr>
            <a:lvl1pPr eaLnBrk="1" hangingPunct="1">
              <a:lnSpc>
                <a:spcPct val="150000"/>
              </a:lnSpc>
              <a:defRPr kumimoji="1" sz="1000" b="1">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lnSpc>
                <a:spcPct val="100000"/>
              </a:lnSpc>
            </a:pPr>
            <a:r>
              <a:rPr lang="en-US" altLang="zh-CN" sz="800" b="0" noProof="1">
                <a:latin typeface="+mn-lt"/>
                <a:cs typeface="Arial" panose="020B0604020202020204" pitchFamily="34" charset="0"/>
              </a:rPr>
              <a:t>Dispatch Console</a:t>
            </a:r>
            <a:endParaRPr lang="en-US" altLang="zh-CN" sz="800" b="0" noProof="1">
              <a:latin typeface="+mn-lt"/>
              <a:cs typeface="Arial" panose="020B0604020202020204" pitchFamily="34" charset="0"/>
            </a:endParaRPr>
          </a:p>
        </p:txBody>
      </p:sp>
      <p:sp>
        <p:nvSpPr>
          <p:cNvPr id="18" name="副标题 2"/>
          <p:cNvSpPr txBox="1"/>
          <p:nvPr/>
        </p:nvSpPr>
        <p:spPr>
          <a:xfrm>
            <a:off x="6144895" y="3690620"/>
            <a:ext cx="621665" cy="259080"/>
          </a:xfrm>
          <a:prstGeom prst="rect">
            <a:avLst/>
          </a:prstGeom>
          <a:noFill/>
          <a:ln w="9525">
            <a:noFill/>
            <a:miter lim="800000"/>
          </a:ln>
          <a:effectLst>
            <a:outerShdw blurRad="50800" dist="38100" dir="5400000" algn="t" rotWithShape="0">
              <a:prstClr val="black">
                <a:alpha val="40000"/>
              </a:prstClr>
            </a:outerShdw>
          </a:effectLst>
        </p:spPr>
        <p:txBody>
          <a:bodyPr lIns="0" tIns="0" rIns="0" bIns="0"/>
          <a:lstStyle>
            <a:defPPr>
              <a:defRPr lang="zh-CN"/>
            </a:defPPr>
            <a:lvl1pPr eaLnBrk="1" hangingPunct="1">
              <a:lnSpc>
                <a:spcPct val="150000"/>
              </a:lnSpc>
              <a:defRPr kumimoji="1" sz="1000" b="1">
                <a:solidFill>
                  <a:schemeClr val="bg1"/>
                </a:solidFill>
                <a:latin typeface="微软雅黑" panose="020B0503020204020204" charset="-122"/>
                <a:ea typeface="微软雅黑" panose="020B0503020204020204" charset="-122"/>
              </a:defRPr>
            </a:lvl1pPr>
            <a:lvl2pPr eaLnBrk="1" hangingPunct="1">
              <a:defRPr kumimoji="1" sz="2400">
                <a:ea typeface="微软雅黑" panose="020B0503020204020204" charset="-122"/>
              </a:defRPr>
            </a:lvl2pPr>
            <a:lvl3pPr eaLnBrk="1" hangingPunct="1">
              <a:defRPr kumimoji="1" sz="2400">
                <a:ea typeface="微软雅黑" panose="020B0503020204020204" charset="-122"/>
              </a:defRPr>
            </a:lvl3pPr>
            <a:lvl4pPr eaLnBrk="1" hangingPunct="1">
              <a:defRPr kumimoji="1" sz="2400">
                <a:ea typeface="微软雅黑" panose="020B0503020204020204" charset="-122"/>
              </a:defRPr>
            </a:lvl4pPr>
            <a:lvl5pPr eaLnBrk="1" hangingPunct="1">
              <a:defRPr kumimoji="1" sz="2400">
                <a:ea typeface="微软雅黑" panose="020B0503020204020204" charset="-122"/>
              </a:defRPr>
            </a:lvl5pPr>
            <a:lvl6pPr marL="457200" defTabSz="457200" fontAlgn="base">
              <a:spcBef>
                <a:spcPct val="0"/>
              </a:spcBef>
              <a:spcAft>
                <a:spcPct val="0"/>
              </a:spcAft>
              <a:defRPr kumimoji="1" sz="2400">
                <a:ea typeface="微软雅黑" panose="020B0503020204020204" charset="-122"/>
              </a:defRPr>
            </a:lvl6pPr>
            <a:lvl7pPr marL="914400" defTabSz="457200" fontAlgn="base">
              <a:spcBef>
                <a:spcPct val="0"/>
              </a:spcBef>
              <a:spcAft>
                <a:spcPct val="0"/>
              </a:spcAft>
              <a:defRPr kumimoji="1" sz="2400">
                <a:ea typeface="微软雅黑" panose="020B0503020204020204" charset="-122"/>
              </a:defRPr>
            </a:lvl7pPr>
            <a:lvl8pPr marL="1371600" defTabSz="457200" fontAlgn="base">
              <a:spcBef>
                <a:spcPct val="0"/>
              </a:spcBef>
              <a:spcAft>
                <a:spcPct val="0"/>
              </a:spcAft>
              <a:defRPr kumimoji="1" sz="2400">
                <a:ea typeface="微软雅黑" panose="020B0503020204020204" charset="-122"/>
              </a:defRPr>
            </a:lvl8pPr>
            <a:lvl9pPr marL="1828800" defTabSz="457200" fontAlgn="base">
              <a:spcBef>
                <a:spcPct val="0"/>
              </a:spcBef>
              <a:spcAft>
                <a:spcPct val="0"/>
              </a:spcAft>
              <a:defRPr kumimoji="1" sz="2400">
                <a:ea typeface="微软雅黑" panose="020B0503020204020204" charset="-122"/>
              </a:defRPr>
            </a:lvl9pPr>
          </a:lstStyle>
          <a:p>
            <a:pPr algn="ctr">
              <a:lnSpc>
                <a:spcPct val="100000"/>
              </a:lnSpc>
            </a:pPr>
            <a:r>
              <a:rPr lang="en-US" altLang="zh-CN" sz="800" b="0" noProof="1">
                <a:latin typeface="+mn-lt"/>
                <a:cs typeface="Arial" panose="020B0604020202020204" pitchFamily="34" charset="0"/>
              </a:rPr>
              <a:t>Management Console</a:t>
            </a:r>
            <a:endParaRPr lang="en-US" altLang="zh-CN" sz="800" b="0" noProof="1">
              <a:latin typeface="+mn-lt"/>
              <a:cs typeface="Arial" panose="020B0604020202020204" pitchFamily="34" charset="0"/>
            </a:endParaRPr>
          </a:p>
        </p:txBody>
      </p:sp>
      <p:sp>
        <p:nvSpPr>
          <p:cNvPr id="27660" name="标题 2"/>
          <p:cNvSpPr txBox="1">
            <a:spLocks noChangeArrowheads="1"/>
          </p:cNvSpPr>
          <p:nvPr/>
        </p:nvSpPr>
        <p:spPr bwMode="auto">
          <a:xfrm>
            <a:off x="352425" y="386080"/>
            <a:ext cx="8513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zh-CN" sz="2800" b="1" dirty="0">
                <a:solidFill>
                  <a:srgbClr val="25C6FF"/>
                </a:solidFill>
                <a:latin typeface="+mj-lt"/>
                <a:ea typeface="微软雅黑" panose="020B0503020204020204" charset="-122"/>
                <a:cs typeface="Arial" panose="020B0604020202020204" pitchFamily="34" charset="0"/>
              </a:rPr>
              <a:t>Operator Network Trunking Solution </a:t>
            </a:r>
            <a:r>
              <a:rPr lang="en-US" altLang="zh-CN" sz="2800" b="1">
                <a:solidFill>
                  <a:srgbClr val="25C6FF"/>
                </a:solidFill>
                <a:latin typeface="+mj-lt"/>
                <a:sym typeface="+mn-ea"/>
              </a:rPr>
              <a:t>–</a:t>
            </a:r>
            <a:r>
              <a:rPr lang="en-US" altLang="zh-CN" sz="2800" b="1" dirty="0">
                <a:solidFill>
                  <a:srgbClr val="25C6FF"/>
                </a:solidFill>
                <a:latin typeface="+mj-lt"/>
                <a:ea typeface="微软雅黑" panose="020B0503020204020204" charset="-122"/>
                <a:cs typeface="Arial" panose="020B0604020202020204" pitchFamily="34" charset="0"/>
              </a:rPr>
              <a:t> eChat </a:t>
            </a:r>
            <a:endParaRPr lang="en-US" altLang="zh-CN" sz="2800" b="1" dirty="0">
              <a:solidFill>
                <a:srgbClr val="25C6FF"/>
              </a:solidFill>
              <a:latin typeface="+mj-lt"/>
              <a:ea typeface="微软雅黑" panose="020B0503020204020204" charset="-122"/>
              <a:cs typeface="Arial" panose="020B0604020202020204" pitchFamily="34" charset="0"/>
              <a:sym typeface="宋体" panose="02010600030101010101" pitchFamily="2" charset="-122"/>
            </a:endParaRPr>
          </a:p>
        </p:txBody>
      </p:sp>
      <p:pic>
        <p:nvPicPr>
          <p:cNvPr id="27662" name="图片 7" descr="eChat标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963" y="1491298"/>
            <a:ext cx="13779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圆角矩形 87"/>
          <p:cNvSpPr/>
          <p:nvPr/>
        </p:nvSpPr>
        <p:spPr>
          <a:xfrm>
            <a:off x="175260" y="2920365"/>
            <a:ext cx="8819515" cy="2101850"/>
          </a:xfrm>
          <a:prstGeom prst="roundRect">
            <a:avLst>
              <a:gd name="adj" fmla="val 9534"/>
            </a:avLst>
          </a:prstGeom>
          <a:noFill/>
          <a:ln>
            <a:solidFill>
              <a:schemeClr val="bg1"/>
            </a:solidFill>
          </a:ln>
          <a:effectLst/>
          <a:extLst>
            <a:ext uri="{909E8E84-426E-40DD-AFC4-6F175D3DCCD1}">
              <a14:hiddenFill xmlns:a14="http://schemas.microsoft.com/office/drawing/2010/main">
                <a:solidFill>
                  <a:schemeClr val="bg1">
                    <a:lumMod val="95000"/>
                    <a:alpha val="70000"/>
                  </a:schemeClr>
                </a:solidFill>
              </a14:hiddenFill>
            </a:ext>
          </a:ex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endParaRPr lang="zh-CN" altLang="en-US" sz="1800">
              <a:sym typeface="+mn-ea"/>
            </a:endParaRPr>
          </a:p>
        </p:txBody>
      </p:sp>
      <p:sp>
        <p:nvSpPr>
          <p:cNvPr id="85" name="圆角矩形 84"/>
          <p:cNvSpPr/>
          <p:nvPr/>
        </p:nvSpPr>
        <p:spPr>
          <a:xfrm>
            <a:off x="6115685" y="476885"/>
            <a:ext cx="2898775" cy="1308100"/>
          </a:xfrm>
          <a:prstGeom prst="roundRect">
            <a:avLst>
              <a:gd name="adj" fmla="val 9534"/>
            </a:avLst>
          </a:prstGeom>
          <a:noFill/>
          <a:ln>
            <a:solidFill>
              <a:schemeClr val="bg1"/>
            </a:solidFill>
          </a:ln>
          <a:effectLst/>
          <a:extLst>
            <a:ext uri="{909E8E84-426E-40DD-AFC4-6F175D3DCCD1}">
              <a14:hiddenFill xmlns:a14="http://schemas.microsoft.com/office/drawing/2010/main">
                <a:solidFill>
                  <a:schemeClr val="bg1">
                    <a:lumMod val="95000"/>
                    <a:alpha val="70000"/>
                  </a:schemeClr>
                </a:solidFill>
              </a14:hiddenFill>
            </a:ext>
          </a:ex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endParaRPr lang="zh-CN" altLang="en-US" sz="1800">
              <a:sym typeface="+mn-ea"/>
            </a:endParaRPr>
          </a:p>
        </p:txBody>
      </p:sp>
      <p:sp>
        <p:nvSpPr>
          <p:cNvPr id="84" name="圆角矩形 83"/>
          <p:cNvSpPr/>
          <p:nvPr/>
        </p:nvSpPr>
        <p:spPr>
          <a:xfrm>
            <a:off x="195580" y="476885"/>
            <a:ext cx="5812790" cy="1308100"/>
          </a:xfrm>
          <a:prstGeom prst="roundRect">
            <a:avLst>
              <a:gd name="adj" fmla="val 9534"/>
            </a:avLst>
          </a:prstGeom>
          <a:noFill/>
          <a:ln>
            <a:solidFill>
              <a:schemeClr val="bg1"/>
            </a:solidFill>
          </a:ln>
          <a:effectLst/>
          <a:extLst>
            <a:ext uri="{909E8E84-426E-40DD-AFC4-6F175D3DCCD1}">
              <a14:hiddenFill xmlns:a14="http://schemas.microsoft.com/office/drawing/2010/main">
                <a:solidFill>
                  <a:schemeClr val="bg1">
                    <a:lumMod val="95000"/>
                    <a:alpha val="70000"/>
                  </a:schemeClr>
                </a:solidFill>
              </a14:hiddenFill>
            </a:ext>
          </a:ex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endParaRPr lang="zh-CN" altLang="en-US">
              <a:sym typeface="+mn-ea"/>
            </a:endParaRPr>
          </a:p>
        </p:txBody>
      </p:sp>
      <p:pic>
        <p:nvPicPr>
          <p:cNvPr id="29" name="图片 28" descr="管理台登录"/>
          <p:cNvPicPr>
            <a:picLocks noChangeAspect="1"/>
          </p:cNvPicPr>
          <p:nvPr/>
        </p:nvPicPr>
        <p:blipFill>
          <a:blip r:embed="rId1"/>
          <a:stretch>
            <a:fillRect/>
          </a:stretch>
        </p:blipFill>
        <p:spPr>
          <a:xfrm>
            <a:off x="6370955" y="746125"/>
            <a:ext cx="1216660" cy="684530"/>
          </a:xfrm>
          <a:prstGeom prst="rect">
            <a:avLst/>
          </a:prstGeom>
        </p:spPr>
      </p:pic>
      <p:pic>
        <p:nvPicPr>
          <p:cNvPr id="30" name="图片 29" descr="管理台运营数据"/>
          <p:cNvPicPr>
            <a:picLocks noChangeAspect="1"/>
          </p:cNvPicPr>
          <p:nvPr/>
        </p:nvPicPr>
        <p:blipFill>
          <a:blip r:embed="rId2"/>
          <a:stretch>
            <a:fillRect/>
          </a:stretch>
        </p:blipFill>
        <p:spPr>
          <a:xfrm>
            <a:off x="7658100" y="746125"/>
            <a:ext cx="1212850" cy="682625"/>
          </a:xfrm>
          <a:prstGeom prst="rect">
            <a:avLst/>
          </a:prstGeom>
          <a:effectLst>
            <a:outerShdw blurRad="50800" dist="38100" dir="5400000" algn="t" rotWithShape="0">
              <a:prstClr val="black">
                <a:alpha val="40000"/>
              </a:prstClr>
            </a:outerShdw>
          </a:effectLst>
        </p:spPr>
      </p:pic>
      <p:sp>
        <p:nvSpPr>
          <p:cNvPr id="28" name="文本框 27"/>
          <p:cNvSpPr txBox="1"/>
          <p:nvPr/>
        </p:nvSpPr>
        <p:spPr>
          <a:xfrm>
            <a:off x="3562734" y="4532630"/>
            <a:ext cx="803399" cy="207010"/>
          </a:xfrm>
          <a:prstGeom prst="rect">
            <a:avLst/>
          </a:prstGeom>
          <a:noFill/>
        </p:spPr>
        <p:txBody>
          <a:bodyPr wrap="square" lIns="68580" tIns="34290" rIns="68580" bIns="34290" rtlCol="0" anchor="b" anchorCtr="0">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GH65</a:t>
            </a:r>
            <a:r>
              <a:rPr kumimoji="1" lang="en-US" altLang="zh-CN" sz="900" dirty="0" smtClean="0">
                <a:solidFill>
                  <a:srgbClr val="008FD4"/>
                </a:solidFill>
                <a:latin typeface="微软雅黑" panose="020B0503020204020204" charset="-122"/>
                <a:ea typeface="微软雅黑" panose="020B0503020204020204" charset="-122"/>
                <a:sym typeface="+mn-ea"/>
              </a:rPr>
              <a:t>X</a:t>
            </a:r>
            <a:endParaRPr kumimoji="1" lang="en-US" altLang="zh-CN" sz="900" b="1" dirty="0" smtClean="0">
              <a:solidFill>
                <a:srgbClr val="008FD4"/>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45" name="文本框 44"/>
          <p:cNvSpPr txBox="1"/>
          <p:nvPr/>
        </p:nvSpPr>
        <p:spPr>
          <a:xfrm>
            <a:off x="2324287" y="4532630"/>
            <a:ext cx="803399" cy="207010"/>
          </a:xfrm>
          <a:prstGeom prst="rect">
            <a:avLst/>
          </a:prstGeom>
          <a:noFill/>
        </p:spPr>
        <p:txBody>
          <a:bodyPr wrap="square" lIns="68580" tIns="34290" rIns="68580" bIns="34290" rtlCol="0" anchor="b" anchorCtr="0">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e700</a:t>
            </a:r>
            <a:endParaRPr kumimoji="1" lang="zh-CN" altLang="en-US" sz="900" b="1" dirty="0" smtClean="0">
              <a:solidFill>
                <a:srgbClr val="008FD4"/>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53" name="文本框 52"/>
          <p:cNvSpPr txBox="1"/>
          <p:nvPr/>
        </p:nvSpPr>
        <p:spPr>
          <a:xfrm>
            <a:off x="1017895" y="4522470"/>
            <a:ext cx="803399" cy="207010"/>
          </a:xfrm>
          <a:prstGeom prst="rect">
            <a:avLst/>
          </a:prstGeom>
          <a:noFill/>
        </p:spPr>
        <p:txBody>
          <a:bodyPr wrap="square" lIns="68580" tIns="34290" rIns="68580" bIns="34290" rtlCol="0" anchor="b" anchorCtr="0">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e350</a:t>
            </a:r>
            <a:endParaRPr kumimoji="1" lang="zh-CN" altLang="en-US" sz="900" b="1" dirty="0" smtClean="0">
              <a:solidFill>
                <a:srgbClr val="008FD4"/>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pic>
        <p:nvPicPr>
          <p:cNvPr id="54" name="图片 53"/>
          <p:cNvPicPr>
            <a:picLocks noChangeAspect="1"/>
          </p:cNvPicPr>
          <p:nvPr/>
        </p:nvPicPr>
        <p:blipFill>
          <a:blip r:embed="rId3"/>
          <a:srcRect/>
          <a:stretch>
            <a:fillRect/>
          </a:stretch>
        </p:blipFill>
        <p:spPr>
          <a:xfrm>
            <a:off x="1060450" y="3455670"/>
            <a:ext cx="718185" cy="1012825"/>
          </a:xfrm>
          <a:prstGeom prst="rect">
            <a:avLst/>
          </a:prstGeom>
          <a:effectLst>
            <a:outerShdw blurRad="50800" dist="38100" dir="2700000" algn="tl" rotWithShape="0">
              <a:prstClr val="black">
                <a:alpha val="40000"/>
              </a:prstClr>
            </a:outerShdw>
          </a:effectLst>
        </p:spPr>
      </p:pic>
      <p:sp>
        <p:nvSpPr>
          <p:cNvPr id="70" name="文本框 69"/>
          <p:cNvSpPr txBox="1"/>
          <p:nvPr/>
        </p:nvSpPr>
        <p:spPr>
          <a:xfrm>
            <a:off x="7585710" y="4522470"/>
            <a:ext cx="669290" cy="207010"/>
          </a:xfrm>
          <a:prstGeom prst="rect">
            <a:avLst/>
          </a:prstGeom>
          <a:noFill/>
        </p:spPr>
        <p:txBody>
          <a:bodyPr wrap="square" lIns="68580" tIns="34290" rIns="68580" bIns="34290" rtlCol="0" anchor="b" anchorCtr="0">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GH910</a:t>
            </a:r>
            <a:endParaRPr kumimoji="1" lang="zh-CN" altLang="en-US" sz="900" dirty="0" smtClean="0">
              <a:solidFill>
                <a:srgbClr val="008FD4"/>
              </a:solidFill>
              <a:latin typeface="微软雅黑" panose="020B0503020204020204" charset="-122"/>
              <a:ea typeface="微软雅黑" panose="020B0503020204020204" charset="-122"/>
              <a:sym typeface="+mn-ea"/>
            </a:endParaRPr>
          </a:p>
        </p:txBody>
      </p:sp>
      <p:pic>
        <p:nvPicPr>
          <p:cNvPr id="62" name="图片 61" descr="GH820_L1"/>
          <p:cNvPicPr>
            <a:picLocks noChangeAspect="1"/>
          </p:cNvPicPr>
          <p:nvPr/>
        </p:nvPicPr>
        <p:blipFill>
          <a:blip r:embed="rId4"/>
          <a:stretch>
            <a:fillRect/>
          </a:stretch>
        </p:blipFill>
        <p:spPr>
          <a:xfrm>
            <a:off x="6241415" y="3437890"/>
            <a:ext cx="695325" cy="1067435"/>
          </a:xfrm>
          <a:prstGeom prst="rect">
            <a:avLst/>
          </a:prstGeom>
          <a:effectLst>
            <a:outerShdw blurRad="50800" dist="38100" dir="2700000" algn="tl" rotWithShape="0">
              <a:prstClr val="black">
                <a:alpha val="40000"/>
              </a:prstClr>
            </a:outerShdw>
          </a:effectLst>
        </p:spPr>
      </p:pic>
      <p:sp>
        <p:nvSpPr>
          <p:cNvPr id="63" name="文本框 62"/>
          <p:cNvSpPr txBox="1"/>
          <p:nvPr/>
        </p:nvSpPr>
        <p:spPr>
          <a:xfrm>
            <a:off x="6267450" y="4522470"/>
            <a:ext cx="586740" cy="207010"/>
          </a:xfrm>
          <a:prstGeom prst="rect">
            <a:avLst/>
          </a:prstGeom>
          <a:noFill/>
        </p:spPr>
        <p:txBody>
          <a:bodyPr wrap="square" lIns="68580" tIns="34290" rIns="68580" bIns="34290" rtlCol="0" anchor="b" anchorCtr="0">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GH820</a:t>
            </a:r>
            <a:endParaRPr kumimoji="1" lang="zh-CN" altLang="en-US" sz="900" dirty="0" smtClean="0">
              <a:solidFill>
                <a:srgbClr val="008FD4"/>
              </a:solidFill>
              <a:latin typeface="微软雅黑" panose="020B0503020204020204" charset="-122"/>
              <a:ea typeface="微软雅黑" panose="020B0503020204020204" charset="-122"/>
              <a:sym typeface="+mn-ea"/>
            </a:endParaRPr>
          </a:p>
        </p:txBody>
      </p:sp>
      <p:sp>
        <p:nvSpPr>
          <p:cNvPr id="64" name="圆角矩形 63"/>
          <p:cNvSpPr/>
          <p:nvPr/>
        </p:nvSpPr>
        <p:spPr>
          <a:xfrm>
            <a:off x="195580" y="1844040"/>
            <a:ext cx="8819515" cy="1025525"/>
          </a:xfrm>
          <a:prstGeom prst="roundRect">
            <a:avLst>
              <a:gd name="adj" fmla="val 9534"/>
            </a:avLst>
          </a:prstGeom>
          <a:noFill/>
          <a:ln>
            <a:solidFill>
              <a:schemeClr val="bg1"/>
            </a:solidFill>
          </a:ln>
          <a:effectLst/>
          <a:extLst>
            <a:ext uri="{909E8E84-426E-40DD-AFC4-6F175D3DCCD1}">
              <a14:hiddenFill xmlns:a14="http://schemas.microsoft.com/office/drawing/2010/main">
                <a:solidFill>
                  <a:schemeClr val="bg1">
                    <a:lumMod val="95000"/>
                    <a:alpha val="70000"/>
                  </a:schemeClr>
                </a:solidFill>
              </a14:hiddenFill>
            </a:ext>
          </a:ex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endParaRPr lang="zh-CN" altLang="en-US" sz="1800">
              <a:sym typeface="+mn-ea"/>
            </a:endParaRPr>
          </a:p>
        </p:txBody>
      </p:sp>
      <p:sp>
        <p:nvSpPr>
          <p:cNvPr id="72" name="文本框 71"/>
          <p:cNvSpPr txBox="1"/>
          <p:nvPr/>
        </p:nvSpPr>
        <p:spPr>
          <a:xfrm>
            <a:off x="3160395" y="2213610"/>
            <a:ext cx="2848610" cy="413385"/>
          </a:xfrm>
          <a:prstGeom prst="rect">
            <a:avLst/>
          </a:prstGeom>
        </p:spPr>
        <p:txBody>
          <a:bodyPr vert="horz" lIns="0" tIns="0" rIns="0" bIns="0" rtlCol="0" anchor="t">
            <a:noAutofit/>
          </a:bodyPr>
          <a:p>
            <a:pPr algn="ctr"/>
            <a:r>
              <a:rPr kumimoji="1" lang="en-US" altLang="zh-CN" sz="1600" dirty="0" smtClean="0">
                <a:solidFill>
                  <a:srgbClr val="92D050"/>
                </a:solidFill>
                <a:latin typeface="Arial" panose="020B0604020202020204" pitchFamily="34" charset="0"/>
                <a:ea typeface="微软雅黑" panose="020B0503020204020204" charset="-122"/>
                <a:cs typeface="Arial" panose="020B0604020202020204" pitchFamily="34" charset="0"/>
              </a:rPr>
              <a:t>VPN</a:t>
            </a:r>
            <a:r>
              <a:rPr kumimoji="1" lang="zh-CN" altLang="en-US" sz="1600" dirty="0" smtClean="0">
                <a:solidFill>
                  <a:srgbClr val="92D050"/>
                </a:solidFill>
                <a:latin typeface="Arial" panose="020B0604020202020204" pitchFamily="34" charset="0"/>
                <a:ea typeface="微软雅黑" panose="020B0503020204020204" charset="-122"/>
                <a:cs typeface="Arial" panose="020B0604020202020204" pitchFamily="34" charset="0"/>
              </a:rPr>
              <a:t> </a:t>
            </a:r>
            <a:r>
              <a:rPr kumimoji="1" lang="zh-CN" altLang="en-US" sz="1600" dirty="0" smtClean="0">
                <a:solidFill>
                  <a:srgbClr val="008FD4"/>
                </a:solidFill>
                <a:latin typeface="Arial" panose="020B0604020202020204" pitchFamily="34" charset="0"/>
                <a:ea typeface="微软雅黑" panose="020B0503020204020204" charset="-122"/>
                <a:cs typeface="Arial" panose="020B0604020202020204" pitchFamily="34" charset="0"/>
              </a:rPr>
              <a:t>/ </a:t>
            </a:r>
            <a:r>
              <a:rPr kumimoji="1" lang="en-US" altLang="zh-CN" sz="1600" dirty="0" smtClean="0">
                <a:solidFill>
                  <a:srgbClr val="008FD4"/>
                </a:solidFill>
                <a:latin typeface="Arial" panose="020B0604020202020204" pitchFamily="34" charset="0"/>
                <a:ea typeface="微软雅黑" panose="020B0503020204020204" charset="-122"/>
                <a:cs typeface="Arial" panose="020B0604020202020204" pitchFamily="34" charset="0"/>
              </a:rPr>
              <a:t>Internet</a:t>
            </a:r>
            <a:endParaRPr kumimoji="1" lang="en-US" altLang="zh-CN" sz="1600" dirty="0" smtClean="0">
              <a:solidFill>
                <a:srgbClr val="008FD4"/>
              </a:solidFill>
              <a:latin typeface="Arial" panose="020B0604020202020204" pitchFamily="34" charset="0"/>
              <a:ea typeface="微软雅黑" panose="020B0503020204020204" charset="-122"/>
              <a:cs typeface="Arial" panose="020B0604020202020204" pitchFamily="34" charset="0"/>
            </a:endParaRPr>
          </a:p>
        </p:txBody>
      </p:sp>
      <p:pic>
        <p:nvPicPr>
          <p:cNvPr id="74" name="图片 73" descr="修改_181108b"/>
          <p:cNvPicPr>
            <a:picLocks noChangeAspect="1"/>
          </p:cNvPicPr>
          <p:nvPr/>
        </p:nvPicPr>
        <p:blipFill>
          <a:blip r:embed="rId5"/>
          <a:stretch>
            <a:fillRect/>
          </a:stretch>
        </p:blipFill>
        <p:spPr>
          <a:xfrm>
            <a:off x="443230" y="679450"/>
            <a:ext cx="1289050" cy="805815"/>
          </a:xfrm>
          <a:prstGeom prst="rect">
            <a:avLst/>
          </a:prstGeom>
          <a:effectLst>
            <a:outerShdw blurRad="50800" dist="38100" dir="5400000" algn="t" rotWithShape="0">
              <a:prstClr val="black">
                <a:alpha val="40000"/>
              </a:prstClr>
            </a:outerShdw>
          </a:effectLst>
        </p:spPr>
      </p:pic>
      <p:sp>
        <p:nvSpPr>
          <p:cNvPr id="76" name="文本框 75"/>
          <p:cNvSpPr txBox="1"/>
          <p:nvPr/>
        </p:nvSpPr>
        <p:spPr>
          <a:xfrm>
            <a:off x="3326130" y="1550035"/>
            <a:ext cx="859155" cy="165100"/>
          </a:xfrm>
          <a:prstGeom prst="rect">
            <a:avLst/>
          </a:prstGeom>
        </p:spPr>
        <p:txBody>
          <a:bodyPr vert="horz" lIns="0" tIns="0" rIns="0" bIns="0" rtlCol="0" anchor="t">
            <a:noAutofit/>
          </a:bodyPr>
          <a:p>
            <a:pPr algn="ctr"/>
            <a:r>
              <a:rPr kumimoji="1" lang="en-US" altLang="zh-CN" sz="900" dirty="0" smtClean="0">
                <a:solidFill>
                  <a:srgbClr val="008FD4"/>
                </a:solidFill>
                <a:latin typeface="微软雅黑" panose="020B0503020204020204" charset="-122"/>
                <a:ea typeface="微软雅黑" panose="020B0503020204020204" charset="-122"/>
              </a:rPr>
              <a:t>MSG Service</a:t>
            </a:r>
            <a:endParaRPr kumimoji="1" lang="en-US" altLang="zh-CN" sz="900" dirty="0" smtClean="0">
              <a:solidFill>
                <a:srgbClr val="008FD4"/>
              </a:solidFill>
              <a:latin typeface="微软雅黑" panose="020B0503020204020204" charset="-122"/>
              <a:ea typeface="微软雅黑" panose="020B0503020204020204" charset="-122"/>
            </a:endParaRPr>
          </a:p>
        </p:txBody>
      </p:sp>
      <p:pic>
        <p:nvPicPr>
          <p:cNvPr id="80" name="图片 79" descr="Image 3"/>
          <p:cNvPicPr>
            <a:picLocks noChangeAspect="1"/>
          </p:cNvPicPr>
          <p:nvPr/>
        </p:nvPicPr>
        <p:blipFill>
          <a:blip r:embed="rId6"/>
          <a:stretch>
            <a:fillRect/>
          </a:stretch>
        </p:blipFill>
        <p:spPr>
          <a:xfrm>
            <a:off x="6371590" y="735965"/>
            <a:ext cx="1203325" cy="695325"/>
          </a:xfrm>
          <a:prstGeom prst="rect">
            <a:avLst/>
          </a:prstGeom>
          <a:effectLst>
            <a:outerShdw blurRad="50800" dist="38100" dir="5400000" algn="t" rotWithShape="0">
              <a:prstClr val="black">
                <a:alpha val="40000"/>
              </a:prstClr>
            </a:outerShdw>
          </a:effectLst>
        </p:spPr>
      </p:pic>
      <p:pic>
        <p:nvPicPr>
          <p:cNvPr id="81" name="图片 80" descr="1440_修改_e300"/>
          <p:cNvPicPr>
            <a:picLocks noChangeAspect="1"/>
          </p:cNvPicPr>
          <p:nvPr/>
        </p:nvPicPr>
        <p:blipFill>
          <a:blip r:embed="rId7"/>
          <a:stretch>
            <a:fillRect/>
          </a:stretch>
        </p:blipFill>
        <p:spPr>
          <a:xfrm>
            <a:off x="4530090" y="677545"/>
            <a:ext cx="1289050" cy="805815"/>
          </a:xfrm>
          <a:prstGeom prst="rect">
            <a:avLst/>
          </a:prstGeom>
          <a:effectLst>
            <a:outerShdw blurRad="50800" dist="38100" dir="5400000" algn="t" rotWithShape="0">
              <a:prstClr val="black">
                <a:alpha val="40000"/>
              </a:prstClr>
            </a:outerShdw>
          </a:effectLst>
        </p:spPr>
      </p:pic>
      <p:pic>
        <p:nvPicPr>
          <p:cNvPr id="82" name="图片 81" descr="1440_修改_e2"/>
          <p:cNvPicPr>
            <a:picLocks noChangeAspect="1"/>
          </p:cNvPicPr>
          <p:nvPr/>
        </p:nvPicPr>
        <p:blipFill>
          <a:blip r:embed="rId8"/>
          <a:stretch>
            <a:fillRect/>
          </a:stretch>
        </p:blipFill>
        <p:spPr>
          <a:xfrm>
            <a:off x="1794510" y="679450"/>
            <a:ext cx="1287780" cy="805815"/>
          </a:xfrm>
          <a:prstGeom prst="rect">
            <a:avLst/>
          </a:prstGeom>
          <a:effectLst>
            <a:outerShdw blurRad="50800" dist="38100" dir="5400000" algn="t" rotWithShape="0">
              <a:prstClr val="black">
                <a:alpha val="40000"/>
              </a:prstClr>
            </a:outerShdw>
          </a:effectLst>
        </p:spPr>
      </p:pic>
      <p:pic>
        <p:nvPicPr>
          <p:cNvPr id="83" name="图片 82" descr="1440_1440_中兴易洽地图调度_短信2"/>
          <p:cNvPicPr>
            <a:picLocks noChangeAspect="1"/>
          </p:cNvPicPr>
          <p:nvPr/>
        </p:nvPicPr>
        <p:blipFill>
          <a:blip r:embed="rId9"/>
          <a:stretch>
            <a:fillRect/>
          </a:stretch>
        </p:blipFill>
        <p:spPr>
          <a:xfrm>
            <a:off x="3154045" y="677545"/>
            <a:ext cx="1292225" cy="807720"/>
          </a:xfrm>
          <a:prstGeom prst="rect">
            <a:avLst/>
          </a:prstGeom>
          <a:effectLst>
            <a:outerShdw blurRad="50800" dist="38100" dir="5400000" algn="t" rotWithShape="0">
              <a:prstClr val="black">
                <a:alpha val="40000"/>
              </a:prstClr>
            </a:outerShdw>
          </a:effectLst>
        </p:spPr>
      </p:pic>
      <p:sp>
        <p:nvSpPr>
          <p:cNvPr id="7" name="同侧圆角矩形 6"/>
          <p:cNvSpPr/>
          <p:nvPr/>
        </p:nvSpPr>
        <p:spPr>
          <a:xfrm rot="10800000">
            <a:off x="611505" y="-3175"/>
            <a:ext cx="1406525" cy="359410"/>
          </a:xfrm>
          <a:prstGeom prst="round2SameRect">
            <a:avLst>
              <a:gd name="adj1" fmla="val 24916"/>
              <a:gd name="adj2" fmla="val 0"/>
            </a:avLst>
          </a:prstGeom>
          <a:solidFill>
            <a:srgbClr val="79A1FE"/>
          </a:solidFill>
          <a:ln>
            <a:noFill/>
          </a:ln>
          <a:effectLst/>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0" name="标题 2"/>
          <p:cNvSpPr txBox="1"/>
          <p:nvPr/>
        </p:nvSpPr>
        <p:spPr bwMode="auto">
          <a:xfrm>
            <a:off x="595630" y="34290"/>
            <a:ext cx="1438275" cy="284480"/>
          </a:xfrm>
          <a:prstGeom prst="rect">
            <a:avLst/>
          </a:prstGeom>
          <a:noFill/>
          <a:ln w="9525">
            <a:noFill/>
            <a:miter lim="800000"/>
          </a:ln>
        </p:spPr>
        <p:txBody>
          <a:bodyPr vert="horz" wrap="square" lIns="0" tIns="0" rIns="0" bIns="0" numCol="1" rtlCol="0" anchor="t" anchorCtr="0" compatLnSpc="1">
            <a:noAutofit/>
          </a:bodyPr>
          <a:lstStyle>
            <a:lvl1pPr algn="l" defTabSz="457200" rtl="0" eaLnBrk="1" fontAlgn="base" hangingPunct="1">
              <a:spcBef>
                <a:spcPct val="0"/>
              </a:spcBef>
              <a:spcAft>
                <a:spcPct val="0"/>
              </a:spcAft>
              <a:defRPr kumimoji="1" lang="zh-CN" altLang="en-US" sz="2300" b="0" kern="1200" dirty="0">
                <a:solidFill>
                  <a:schemeClr val="tx1">
                    <a:lumMod val="40000"/>
                    <a:lumOff val="60000"/>
                  </a:schemeClr>
                </a:solidFill>
                <a:latin typeface="Arial" panose="020B0604020202020204" pitchFamily="34" charset="0"/>
                <a:ea typeface="微软雅黑" panose="020B0503020204020204" charset="-122"/>
                <a:cs typeface="Arial" panose="020B0604020202020204" pitchFamily="34" charset="0"/>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ctr"/>
            <a:r>
              <a:rPr lang="en-US" altLang="zh-CN" sz="1600" b="1" dirty="0">
                <a:solidFill>
                  <a:schemeClr val="bg1"/>
                </a:solidFill>
                <a:uFillTx/>
                <a:latin typeface="微软雅黑" panose="020B0503020204020204" charset="-122"/>
                <a:ea typeface="微软雅黑" panose="020B0503020204020204" charset="-122"/>
                <a:sym typeface="+mn-ea"/>
              </a:rPr>
              <a:t>PoC</a:t>
            </a:r>
            <a:endParaRPr lang="en-US" altLang="zh-CN" sz="1600" b="1" dirty="0">
              <a:solidFill>
                <a:schemeClr val="bg1"/>
              </a:solidFill>
              <a:uFillTx/>
              <a:latin typeface="微软雅黑" panose="020B0503020204020204" charset="-122"/>
              <a:ea typeface="微软雅黑" panose="020B0503020204020204" charset="-122"/>
              <a:sym typeface="+mn-ea"/>
            </a:endParaRPr>
          </a:p>
        </p:txBody>
      </p:sp>
      <p:sp>
        <p:nvSpPr>
          <p:cNvPr id="8" name="Rounded Rectangle 43"/>
          <p:cNvSpPr/>
          <p:nvPr/>
        </p:nvSpPr>
        <p:spPr>
          <a:xfrm rot="5400000">
            <a:off x="-364807" y="965200"/>
            <a:ext cx="1174750" cy="221615"/>
          </a:xfrm>
          <a:prstGeom prst="roundRect">
            <a:avLst>
              <a:gd name="adj" fmla="val 0"/>
            </a:avLst>
          </a:prstGeom>
          <a:gradFill>
            <a:gsLst>
              <a:gs pos="0">
                <a:srgbClr val="03D4A8"/>
              </a:gs>
              <a:gs pos="25000">
                <a:srgbClr val="21D6E0"/>
              </a:gs>
              <a:gs pos="75000">
                <a:srgbClr val="0087E6"/>
              </a:gs>
              <a:gs pos="100000">
                <a:srgbClr val="005CB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2000"/>
          </a:p>
        </p:txBody>
      </p:sp>
      <p:sp>
        <p:nvSpPr>
          <p:cNvPr id="24" name="文本框 23"/>
          <p:cNvSpPr txBox="1"/>
          <p:nvPr/>
        </p:nvSpPr>
        <p:spPr>
          <a:xfrm>
            <a:off x="151130" y="526415"/>
            <a:ext cx="182245" cy="1142365"/>
          </a:xfrm>
          <a:prstGeom prst="rect">
            <a:avLst/>
          </a:prstGeom>
        </p:spPr>
        <p:txBody>
          <a:bodyPr vert="vert270" lIns="0" tIns="0" rIns="0" bIns="0" rtlCol="0" anchor="t">
            <a:noAutofit/>
          </a:bodyPr>
          <a:p>
            <a:pPr algn="ctr" fontAlgn="ctr">
              <a:lnSpc>
                <a:spcPct val="100000"/>
              </a:lnSpc>
            </a:pPr>
            <a:r>
              <a:rPr kumimoji="1" lang="en-US" altLang="zh-CN" sz="1000" b="1" dirty="0" smtClean="0">
                <a:solidFill>
                  <a:schemeClr val="bg1"/>
                </a:solidFill>
                <a:latin typeface="微软雅黑" panose="020B0503020204020204" charset="-122"/>
                <a:ea typeface="微软雅黑" panose="020B0503020204020204" charset="-122"/>
              </a:rPr>
              <a:t>Dispatch</a:t>
            </a:r>
            <a:endParaRPr kumimoji="1" lang="en-US" altLang="zh-CN" sz="1000" b="1" dirty="0" smtClean="0">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672465" y="1550035"/>
            <a:ext cx="883285" cy="165100"/>
          </a:xfrm>
          <a:prstGeom prst="rect">
            <a:avLst/>
          </a:prstGeom>
        </p:spPr>
        <p:txBody>
          <a:bodyPr vert="horz" lIns="0" tIns="0" rIns="0" bIns="0" rtlCol="0" anchor="t">
            <a:noAutofit/>
          </a:bodyPr>
          <a:p>
            <a:pPr algn="ctr"/>
            <a:r>
              <a:rPr kumimoji="1" lang="en-US" altLang="zh-CN" sz="900" dirty="0" smtClean="0">
                <a:solidFill>
                  <a:srgbClr val="008FD4"/>
                </a:solidFill>
                <a:latin typeface="微软雅黑" panose="020B0503020204020204" charset="-122"/>
                <a:ea typeface="微软雅黑" panose="020B0503020204020204" charset="-122"/>
              </a:rPr>
              <a:t>Voice Dispatch</a:t>
            </a:r>
            <a:endParaRPr kumimoji="1" lang="en-US" altLang="zh-CN" sz="900" dirty="0" smtClean="0">
              <a:solidFill>
                <a:srgbClr val="008FD4"/>
              </a:solidFill>
              <a:latin typeface="微软雅黑" panose="020B0503020204020204" charset="-122"/>
              <a:ea typeface="微软雅黑" panose="020B0503020204020204" charset="-122"/>
            </a:endParaRPr>
          </a:p>
        </p:txBody>
      </p:sp>
      <p:sp>
        <p:nvSpPr>
          <p:cNvPr id="9" name="文本框 8"/>
          <p:cNvSpPr txBox="1"/>
          <p:nvPr/>
        </p:nvSpPr>
        <p:spPr>
          <a:xfrm>
            <a:off x="1997710" y="1550035"/>
            <a:ext cx="872490" cy="165100"/>
          </a:xfrm>
          <a:prstGeom prst="rect">
            <a:avLst/>
          </a:prstGeom>
        </p:spPr>
        <p:txBody>
          <a:bodyPr vert="horz" lIns="0" tIns="0" rIns="0" bIns="0" rtlCol="0" anchor="t">
            <a:noAutofit/>
          </a:bodyPr>
          <a:p>
            <a:pPr lvl="0" algn="ctr"/>
            <a:r>
              <a:rPr kumimoji="1" lang="en-US" altLang="zh-CN" sz="900" dirty="0" smtClean="0">
                <a:solidFill>
                  <a:srgbClr val="008FD4"/>
                </a:solidFill>
                <a:latin typeface="微软雅黑" panose="020B0503020204020204" charset="-122"/>
                <a:ea typeface="微软雅黑" panose="020B0503020204020204" charset="-122"/>
                <a:sym typeface="+mn-ea"/>
              </a:rPr>
              <a:t>Video Dispatch</a:t>
            </a:r>
            <a:endParaRPr kumimoji="1" lang="en-US" altLang="zh-CN" sz="900" dirty="0" smtClean="0">
              <a:solidFill>
                <a:srgbClr val="008FD4"/>
              </a:solidFill>
              <a:latin typeface="微软雅黑" panose="020B0503020204020204" charset="-122"/>
              <a:ea typeface="微软雅黑" panose="020B0503020204020204" charset="-122"/>
              <a:sym typeface="+mn-ea"/>
            </a:endParaRPr>
          </a:p>
        </p:txBody>
      </p:sp>
      <p:sp>
        <p:nvSpPr>
          <p:cNvPr id="34" name="文本框 33"/>
          <p:cNvSpPr txBox="1"/>
          <p:nvPr/>
        </p:nvSpPr>
        <p:spPr>
          <a:xfrm>
            <a:off x="4620895" y="1550035"/>
            <a:ext cx="1117600" cy="165100"/>
          </a:xfrm>
          <a:prstGeom prst="rect">
            <a:avLst/>
          </a:prstGeom>
        </p:spPr>
        <p:txBody>
          <a:bodyPr vert="horz" lIns="0" tIns="0" rIns="0" bIns="0" rtlCol="0" anchor="t">
            <a:noAutofit/>
          </a:bodyPr>
          <a:p>
            <a:pPr lvl="0" algn="ctr"/>
            <a:r>
              <a:rPr kumimoji="1" lang="en-US" altLang="zh-CN" sz="900" dirty="0" smtClean="0">
                <a:solidFill>
                  <a:srgbClr val="008FD4"/>
                </a:solidFill>
                <a:latin typeface="微软雅黑" panose="020B0503020204020204" charset="-122"/>
                <a:ea typeface="微软雅黑" panose="020B0503020204020204" charset="-122"/>
                <a:sym typeface="+mn-ea"/>
              </a:rPr>
              <a:t>Location Service</a:t>
            </a:r>
            <a:endParaRPr kumimoji="1" lang="en-US" altLang="zh-CN" sz="900" dirty="0" smtClean="0">
              <a:solidFill>
                <a:srgbClr val="008FD4"/>
              </a:solidFill>
              <a:latin typeface="微软雅黑" panose="020B0503020204020204" charset="-122"/>
              <a:ea typeface="微软雅黑" panose="020B0503020204020204" charset="-122"/>
              <a:sym typeface="+mn-ea"/>
            </a:endParaRPr>
          </a:p>
        </p:txBody>
      </p:sp>
      <p:sp>
        <p:nvSpPr>
          <p:cNvPr id="11" name="Rounded Rectangle 43"/>
          <p:cNvSpPr/>
          <p:nvPr/>
        </p:nvSpPr>
        <p:spPr>
          <a:xfrm rot="5400000">
            <a:off x="5599430" y="1034415"/>
            <a:ext cx="1144270" cy="240665"/>
          </a:xfrm>
          <a:prstGeom prst="roundRect">
            <a:avLst>
              <a:gd name="adj" fmla="val 0"/>
            </a:avLst>
          </a:prstGeom>
          <a:gradFill>
            <a:gsLst>
              <a:gs pos="0">
                <a:srgbClr val="03D4A8"/>
              </a:gs>
              <a:gs pos="25000">
                <a:srgbClr val="21D6E0"/>
              </a:gs>
              <a:gs pos="75000">
                <a:srgbClr val="0087E6"/>
              </a:gs>
              <a:gs pos="100000">
                <a:srgbClr val="005CB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2000"/>
          </a:p>
        </p:txBody>
      </p:sp>
      <p:sp>
        <p:nvSpPr>
          <p:cNvPr id="12" name="文本框 11"/>
          <p:cNvSpPr txBox="1"/>
          <p:nvPr/>
        </p:nvSpPr>
        <p:spPr>
          <a:xfrm>
            <a:off x="6078855" y="582930"/>
            <a:ext cx="198755" cy="1142365"/>
          </a:xfrm>
          <a:prstGeom prst="rect">
            <a:avLst/>
          </a:prstGeom>
        </p:spPr>
        <p:txBody>
          <a:bodyPr vert="vert270" lIns="0" tIns="0" rIns="0" bIns="0" rtlCol="0" anchor="t">
            <a:noAutofit/>
          </a:bodyPr>
          <a:p>
            <a:pPr algn="ctr"/>
            <a:r>
              <a:rPr kumimoji="1" lang="en-US" altLang="zh-CN" sz="1000" b="1" dirty="0" smtClean="0">
                <a:solidFill>
                  <a:schemeClr val="bg1"/>
                </a:solidFill>
                <a:latin typeface="微软雅黑" panose="020B0503020204020204" charset="-122"/>
                <a:ea typeface="微软雅黑" panose="020B0503020204020204" charset="-122"/>
              </a:rPr>
              <a:t>Management</a:t>
            </a:r>
            <a:endParaRPr kumimoji="1" lang="en-US" altLang="zh-CN" sz="1000" b="1" dirty="0" smtClean="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6515100" y="1550035"/>
            <a:ext cx="1891665" cy="165735"/>
          </a:xfrm>
          <a:prstGeom prst="rect">
            <a:avLst/>
          </a:prstGeom>
        </p:spPr>
        <p:txBody>
          <a:bodyPr vert="horz" lIns="0" tIns="0" rIns="0" bIns="0" rtlCol="0" anchor="t">
            <a:noAutofit/>
          </a:bodyPr>
          <a:p>
            <a:pPr algn="ctr"/>
            <a:r>
              <a:rPr kumimoji="1" lang="en-US" altLang="zh-CN" sz="900" dirty="0" smtClean="0">
                <a:solidFill>
                  <a:srgbClr val="008FD4"/>
                </a:solidFill>
                <a:latin typeface="微软雅黑" panose="020B0503020204020204" charset="-122"/>
                <a:ea typeface="微软雅黑" panose="020B0503020204020204" charset="-122"/>
              </a:rPr>
              <a:t>eChat Management Platform</a:t>
            </a:r>
            <a:endParaRPr kumimoji="1" lang="en-US" altLang="zh-CN" sz="900" dirty="0" smtClean="0">
              <a:solidFill>
                <a:srgbClr val="008FD4"/>
              </a:solidFill>
              <a:latin typeface="微软雅黑" panose="020B0503020204020204" charset="-122"/>
              <a:ea typeface="微软雅黑" panose="020B0503020204020204" charset="-122"/>
            </a:endParaRPr>
          </a:p>
        </p:txBody>
      </p:sp>
      <p:sp>
        <p:nvSpPr>
          <p:cNvPr id="38" name="Rounded Rectangle 43"/>
          <p:cNvSpPr/>
          <p:nvPr/>
        </p:nvSpPr>
        <p:spPr>
          <a:xfrm rot="5400000">
            <a:off x="-285432" y="3933190"/>
            <a:ext cx="1010285" cy="227330"/>
          </a:xfrm>
          <a:prstGeom prst="roundRect">
            <a:avLst>
              <a:gd name="adj" fmla="val 0"/>
            </a:avLst>
          </a:prstGeom>
          <a:gradFill>
            <a:gsLst>
              <a:gs pos="0">
                <a:srgbClr val="03D4A8"/>
              </a:gs>
              <a:gs pos="25000">
                <a:srgbClr val="21D6E0"/>
              </a:gs>
              <a:gs pos="75000">
                <a:srgbClr val="0087E6"/>
              </a:gs>
              <a:gs pos="100000">
                <a:srgbClr val="005CB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2000"/>
          </a:p>
        </p:txBody>
      </p:sp>
      <p:sp>
        <p:nvSpPr>
          <p:cNvPr id="39" name="文本框 38"/>
          <p:cNvSpPr txBox="1"/>
          <p:nvPr/>
        </p:nvSpPr>
        <p:spPr>
          <a:xfrm>
            <a:off x="134620" y="3604895"/>
            <a:ext cx="198755" cy="868680"/>
          </a:xfrm>
          <a:prstGeom prst="rect">
            <a:avLst/>
          </a:prstGeom>
        </p:spPr>
        <p:txBody>
          <a:bodyPr vert="vert270" lIns="0" tIns="0" rIns="0" bIns="0" rtlCol="0" anchor="t">
            <a:noAutofit/>
          </a:bodyPr>
          <a:p>
            <a:pPr algn="ctr"/>
            <a:r>
              <a:rPr kumimoji="1" lang="en-US" altLang="zh-CN" sz="1000" b="1" dirty="0" smtClean="0">
                <a:solidFill>
                  <a:schemeClr val="bg1"/>
                </a:solidFill>
                <a:latin typeface="微软雅黑" panose="020B0503020204020204" charset="-122"/>
                <a:ea typeface="微软雅黑" panose="020B0503020204020204" charset="-122"/>
              </a:rPr>
              <a:t>Terminals</a:t>
            </a:r>
            <a:endParaRPr kumimoji="1" lang="en-US" altLang="zh-CN" sz="1000" b="1" dirty="0" smtClean="0">
              <a:solidFill>
                <a:schemeClr val="bg1"/>
              </a:solidFill>
              <a:latin typeface="微软雅黑" panose="020B0503020204020204" charset="-122"/>
              <a:ea typeface="微软雅黑" panose="020B0503020204020204" charset="-122"/>
            </a:endParaRPr>
          </a:p>
        </p:txBody>
      </p:sp>
      <p:sp>
        <p:nvSpPr>
          <p:cNvPr id="35" name="Rounded Rectangle 43"/>
          <p:cNvSpPr/>
          <p:nvPr/>
        </p:nvSpPr>
        <p:spPr>
          <a:xfrm rot="5400000">
            <a:off x="-311785" y="2260600"/>
            <a:ext cx="1057910" cy="232410"/>
          </a:xfrm>
          <a:prstGeom prst="roundRect">
            <a:avLst>
              <a:gd name="adj" fmla="val 0"/>
            </a:avLst>
          </a:prstGeom>
          <a:gradFill>
            <a:gsLst>
              <a:gs pos="0">
                <a:srgbClr val="03D4A8"/>
              </a:gs>
              <a:gs pos="25000">
                <a:srgbClr val="21D6E0"/>
              </a:gs>
              <a:gs pos="75000">
                <a:srgbClr val="0087E6"/>
              </a:gs>
              <a:gs pos="100000">
                <a:srgbClr val="005CB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2000"/>
          </a:p>
        </p:txBody>
      </p:sp>
      <p:sp>
        <p:nvSpPr>
          <p:cNvPr id="36" name="文本框 35"/>
          <p:cNvSpPr txBox="1"/>
          <p:nvPr/>
        </p:nvSpPr>
        <p:spPr>
          <a:xfrm>
            <a:off x="134620" y="1795780"/>
            <a:ext cx="198755" cy="1071245"/>
          </a:xfrm>
          <a:prstGeom prst="rect">
            <a:avLst/>
          </a:prstGeom>
        </p:spPr>
        <p:txBody>
          <a:bodyPr vert="vert270" lIns="0" tIns="0" rIns="0" bIns="0" rtlCol="0" anchor="t">
            <a:noAutofit/>
          </a:bodyPr>
          <a:p>
            <a:pPr algn="ctr"/>
            <a:r>
              <a:rPr kumimoji="1" lang="en-US" altLang="zh-CN" sz="1000" b="1" dirty="0" smtClean="0">
                <a:solidFill>
                  <a:schemeClr val="bg1"/>
                </a:solidFill>
                <a:latin typeface="微软雅黑" panose="020B0503020204020204" charset="-122"/>
                <a:ea typeface="微软雅黑" panose="020B0503020204020204" charset="-122"/>
              </a:rPr>
              <a:t>Transmission</a:t>
            </a:r>
            <a:endParaRPr kumimoji="1" lang="en-US" altLang="zh-CN" sz="1000" b="1" dirty="0" smtClean="0">
              <a:solidFill>
                <a:schemeClr val="bg1"/>
              </a:solidFill>
              <a:latin typeface="微软雅黑" panose="020B0503020204020204" charset="-122"/>
              <a:ea typeface="微软雅黑" panose="020B0503020204020204" charset="-122"/>
            </a:endParaRPr>
          </a:p>
        </p:txBody>
      </p:sp>
      <p:sp>
        <p:nvSpPr>
          <p:cNvPr id="40" name="文本框 39"/>
          <p:cNvSpPr txBox="1"/>
          <p:nvPr/>
        </p:nvSpPr>
        <p:spPr>
          <a:xfrm>
            <a:off x="4819708" y="4515168"/>
            <a:ext cx="803399" cy="207010"/>
          </a:xfrm>
          <a:prstGeom prst="rect">
            <a:avLst/>
          </a:prstGeom>
          <a:noFill/>
        </p:spPr>
        <p:txBody>
          <a:bodyPr wrap="square" lIns="68580" tIns="34290" rIns="68580" bIns="34290" rtlCol="0" anchor="t">
            <a:spAutoFit/>
            <a:scene3d>
              <a:camera prst="orthographicFront"/>
              <a:lightRig rig="threePt" dir="t"/>
            </a:scene3d>
          </a:bodyPr>
          <a:p>
            <a:pPr lvl="0" algn="ctr"/>
            <a:r>
              <a:rPr kumimoji="1" lang="zh-CN" altLang="en-US" sz="900" dirty="0" smtClean="0">
                <a:solidFill>
                  <a:srgbClr val="008FD4"/>
                </a:solidFill>
                <a:latin typeface="微软雅黑" panose="020B0503020204020204" charset="-122"/>
                <a:ea typeface="微软雅黑" panose="020B0503020204020204" charset="-122"/>
                <a:sym typeface="+mn-ea"/>
              </a:rPr>
              <a:t>GH880</a:t>
            </a:r>
            <a:r>
              <a:rPr kumimoji="1" lang="en-US" altLang="zh-CN" sz="900" dirty="0" smtClean="0">
                <a:solidFill>
                  <a:srgbClr val="008FD4"/>
                </a:solidFill>
                <a:latin typeface="微软雅黑" panose="020B0503020204020204" charset="-122"/>
                <a:ea typeface="微软雅黑" panose="020B0503020204020204" charset="-122"/>
                <a:sym typeface="+mn-ea"/>
              </a:rPr>
              <a:t>B</a:t>
            </a:r>
            <a:endParaRPr kumimoji="1" lang="en-US" altLang="zh-CN" sz="900" dirty="0" smtClean="0">
              <a:solidFill>
                <a:srgbClr val="008FD4"/>
              </a:solidFill>
              <a:effectLst/>
              <a:latin typeface="微软雅黑" panose="020B0503020204020204" charset="-122"/>
              <a:ea typeface="微软雅黑" panose="020B0503020204020204" charset="-122"/>
              <a:sym typeface="+mn-ea"/>
            </a:endParaRPr>
          </a:p>
        </p:txBody>
      </p:sp>
      <p:sp>
        <p:nvSpPr>
          <p:cNvPr id="14" name="文本框 13"/>
          <p:cNvSpPr txBox="1"/>
          <p:nvPr/>
        </p:nvSpPr>
        <p:spPr>
          <a:xfrm>
            <a:off x="7519670" y="4653915"/>
            <a:ext cx="894080" cy="213995"/>
          </a:xfrm>
          <a:prstGeom prst="rect">
            <a:avLst/>
          </a:prstGeom>
          <a:noFill/>
        </p:spPr>
        <p:txBody>
          <a:bodyPr wrap="square" rtlCol="0" anchor="t">
            <a:spAutoFit/>
          </a:bodyPr>
          <a:p>
            <a:pPr lvl="0" algn="ctr"/>
            <a:r>
              <a:rPr lang="en-US" sz="800" dirty="0">
                <a:solidFill>
                  <a:schemeClr val="bg1">
                    <a:lumMod val="50000"/>
                  </a:schemeClr>
                </a:solidFill>
                <a:latin typeface="微软雅黑" panose="020B0503020204020204" charset="-122"/>
                <a:ea typeface="微软雅黑" panose="020B0503020204020204" charset="-122"/>
                <a:sym typeface="+mn-ea"/>
              </a:rPr>
              <a:t>(Developing)</a:t>
            </a:r>
            <a:endParaRPr lang="en-US" altLang="zh-CN" sz="800" dirty="0">
              <a:solidFill>
                <a:schemeClr val="bg1">
                  <a:lumMod val="50000"/>
                </a:schemeClr>
              </a:solidFill>
              <a:latin typeface="微软雅黑" panose="020B0503020204020204" charset="-122"/>
              <a:ea typeface="微软雅黑" panose="020B0503020204020204" charset="-122"/>
              <a:sym typeface="+mn-ea"/>
            </a:endParaRPr>
          </a:p>
        </p:txBody>
      </p:sp>
      <p:sp>
        <p:nvSpPr>
          <p:cNvPr id="15" name="文本框 14"/>
          <p:cNvSpPr txBox="1"/>
          <p:nvPr/>
        </p:nvSpPr>
        <p:spPr>
          <a:xfrm>
            <a:off x="6132830" y="4648835"/>
            <a:ext cx="894080" cy="213995"/>
          </a:xfrm>
          <a:prstGeom prst="rect">
            <a:avLst/>
          </a:prstGeom>
          <a:noFill/>
        </p:spPr>
        <p:txBody>
          <a:bodyPr wrap="square" rtlCol="0" anchor="t">
            <a:spAutoFit/>
          </a:bodyPr>
          <a:p>
            <a:pPr lvl="0" algn="ctr"/>
            <a:r>
              <a:rPr lang="en-US" sz="800" dirty="0">
                <a:solidFill>
                  <a:schemeClr val="bg1">
                    <a:lumMod val="50000"/>
                  </a:schemeClr>
                </a:solidFill>
                <a:latin typeface="微软雅黑" panose="020B0503020204020204" charset="-122"/>
                <a:ea typeface="微软雅黑" panose="020B0503020204020204" charset="-122"/>
                <a:sym typeface="+mn-ea"/>
              </a:rPr>
              <a:t>(Developing)</a:t>
            </a:r>
            <a:endParaRPr lang="en-US" altLang="zh-CN" sz="800" dirty="0">
              <a:solidFill>
                <a:schemeClr val="bg1">
                  <a:lumMod val="50000"/>
                </a:schemeClr>
              </a:solidFill>
              <a:latin typeface="微软雅黑" panose="020B0503020204020204" charset="-122"/>
              <a:ea typeface="微软雅黑" panose="020B0503020204020204" charset="-122"/>
              <a:sym typeface="+mn-ea"/>
            </a:endParaRPr>
          </a:p>
        </p:txBody>
      </p:sp>
      <p:pic>
        <p:nvPicPr>
          <p:cNvPr id="16" name="图片 15" descr="F:\00_高达工作\00_MKT国际\产品支持\eChat\e700\e700_echat_20190213.pnge700_echat_20190213"/>
          <p:cNvPicPr>
            <a:picLocks noChangeAspect="1"/>
          </p:cNvPicPr>
          <p:nvPr/>
        </p:nvPicPr>
        <p:blipFill>
          <a:blip r:embed="rId10"/>
          <a:srcRect/>
          <a:stretch>
            <a:fillRect/>
          </a:stretch>
        </p:blipFill>
        <p:spPr>
          <a:xfrm>
            <a:off x="2367280" y="3415665"/>
            <a:ext cx="675005" cy="1096645"/>
          </a:xfrm>
          <a:prstGeom prst="rect">
            <a:avLst/>
          </a:prstGeom>
        </p:spPr>
      </p:pic>
      <p:pic>
        <p:nvPicPr>
          <p:cNvPr id="26" name="图片 25" descr="GH900"/>
          <p:cNvPicPr>
            <a:picLocks noChangeAspect="1"/>
          </p:cNvPicPr>
          <p:nvPr/>
        </p:nvPicPr>
        <p:blipFill>
          <a:blip r:embed="rId11"/>
          <a:stretch>
            <a:fillRect/>
          </a:stretch>
        </p:blipFill>
        <p:spPr>
          <a:xfrm>
            <a:off x="7320280" y="3009900"/>
            <a:ext cx="1200150" cy="1790065"/>
          </a:xfrm>
          <a:prstGeom prst="rect">
            <a:avLst/>
          </a:prstGeom>
        </p:spPr>
      </p:pic>
      <p:pic>
        <p:nvPicPr>
          <p:cNvPr id="17" name="图片 16" descr="GH650_1"/>
          <p:cNvPicPr>
            <a:picLocks noChangeAspect="1"/>
          </p:cNvPicPr>
          <p:nvPr/>
        </p:nvPicPr>
        <p:blipFill>
          <a:blip r:embed="rId12"/>
          <a:stretch>
            <a:fillRect/>
          </a:stretch>
        </p:blipFill>
        <p:spPr>
          <a:xfrm>
            <a:off x="3762375" y="3242310"/>
            <a:ext cx="372745" cy="1256665"/>
          </a:xfrm>
          <a:prstGeom prst="rect">
            <a:avLst/>
          </a:prstGeom>
        </p:spPr>
      </p:pic>
      <p:pic>
        <p:nvPicPr>
          <p:cNvPr id="18" name="图片 17" descr="GH880-1"/>
          <p:cNvPicPr>
            <a:picLocks noChangeAspect="1"/>
          </p:cNvPicPr>
          <p:nvPr/>
        </p:nvPicPr>
        <p:blipFill>
          <a:blip r:embed="rId13"/>
          <a:stretch>
            <a:fillRect/>
          </a:stretch>
        </p:blipFill>
        <p:spPr>
          <a:xfrm>
            <a:off x="5057775" y="3295650"/>
            <a:ext cx="362585" cy="1128395"/>
          </a:xfrm>
          <a:prstGeom prst="rect">
            <a:avLst/>
          </a:prstGeom>
        </p:spPr>
      </p:pic>
      <p:pic>
        <p:nvPicPr>
          <p:cNvPr id="19" name="图片 18" descr="修改_181108b"/>
          <p:cNvPicPr>
            <a:picLocks noChangeAspect="1"/>
          </p:cNvPicPr>
          <p:nvPr/>
        </p:nvPicPr>
        <p:blipFill>
          <a:blip r:embed="rId5"/>
          <a:stretch>
            <a:fillRect/>
          </a:stretch>
        </p:blipFill>
        <p:spPr>
          <a:xfrm>
            <a:off x="449580" y="678815"/>
            <a:ext cx="1289050" cy="805815"/>
          </a:xfrm>
          <a:prstGeom prst="rect">
            <a:avLst/>
          </a:prstGeom>
          <a:effectLst>
            <a:outerShdw blurRad="50800" dist="38100" dir="5400000" algn="t" rotWithShape="0">
              <a:prstClr val="black">
                <a:alpha val="40000"/>
              </a:prstClr>
            </a:outerShdw>
          </a:effectLst>
        </p:spPr>
      </p:pic>
      <p:pic>
        <p:nvPicPr>
          <p:cNvPr id="20" name="图片 19" descr="Image 3"/>
          <p:cNvPicPr>
            <a:picLocks noChangeAspect="1"/>
          </p:cNvPicPr>
          <p:nvPr/>
        </p:nvPicPr>
        <p:blipFill>
          <a:blip r:embed="rId6"/>
          <a:stretch>
            <a:fillRect/>
          </a:stretch>
        </p:blipFill>
        <p:spPr>
          <a:xfrm>
            <a:off x="6377940" y="735330"/>
            <a:ext cx="1203325" cy="695325"/>
          </a:xfrm>
          <a:prstGeom prst="rect">
            <a:avLst/>
          </a:prstGeom>
          <a:effectLst>
            <a:outerShdw blurRad="50800" dist="38100" dir="5400000" algn="t" rotWithShape="0">
              <a:prstClr val="black">
                <a:alpha val="40000"/>
              </a:prstClr>
            </a:outerShdw>
          </a:effectLst>
        </p:spPr>
      </p:pic>
      <p:pic>
        <p:nvPicPr>
          <p:cNvPr id="21" name="图片 20" descr="1440_修改_e300"/>
          <p:cNvPicPr>
            <a:picLocks noChangeAspect="1"/>
          </p:cNvPicPr>
          <p:nvPr/>
        </p:nvPicPr>
        <p:blipFill>
          <a:blip r:embed="rId7"/>
          <a:stretch>
            <a:fillRect/>
          </a:stretch>
        </p:blipFill>
        <p:spPr>
          <a:xfrm>
            <a:off x="4536440" y="676910"/>
            <a:ext cx="1289050" cy="805815"/>
          </a:xfrm>
          <a:prstGeom prst="rect">
            <a:avLst/>
          </a:prstGeom>
          <a:effectLst>
            <a:outerShdw blurRad="50800" dist="38100" dir="5400000" algn="t" rotWithShape="0">
              <a:prstClr val="black">
                <a:alpha val="40000"/>
              </a:prstClr>
            </a:outerShdw>
          </a:effectLst>
        </p:spPr>
      </p:pic>
      <p:pic>
        <p:nvPicPr>
          <p:cNvPr id="22" name="图片 21" descr="1440_修改_e2"/>
          <p:cNvPicPr>
            <a:picLocks noChangeAspect="1"/>
          </p:cNvPicPr>
          <p:nvPr/>
        </p:nvPicPr>
        <p:blipFill>
          <a:blip r:embed="rId8"/>
          <a:stretch>
            <a:fillRect/>
          </a:stretch>
        </p:blipFill>
        <p:spPr>
          <a:xfrm>
            <a:off x="1800860" y="678815"/>
            <a:ext cx="1287780" cy="805815"/>
          </a:xfrm>
          <a:prstGeom prst="rect">
            <a:avLst/>
          </a:prstGeom>
          <a:effectLst>
            <a:outerShdw blurRad="50800" dist="38100" dir="5400000" algn="t" rotWithShape="0">
              <a:prstClr val="black">
                <a:alpha val="40000"/>
              </a:prstClr>
            </a:outerShdw>
          </a:effectLst>
        </p:spPr>
      </p:pic>
      <p:pic>
        <p:nvPicPr>
          <p:cNvPr id="23" name="图片 22" descr="1440_1440_中兴易洽地图调度_短信2"/>
          <p:cNvPicPr>
            <a:picLocks noChangeAspect="1"/>
          </p:cNvPicPr>
          <p:nvPr/>
        </p:nvPicPr>
        <p:blipFill>
          <a:blip r:embed="rId9"/>
          <a:stretch>
            <a:fillRect/>
          </a:stretch>
        </p:blipFill>
        <p:spPr>
          <a:xfrm>
            <a:off x="3160395" y="676910"/>
            <a:ext cx="1292225" cy="80772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标题 23"/>
          <p:cNvSpPr>
            <a:spLocks noGrp="1"/>
          </p:cNvSpPr>
          <p:nvPr>
            <p:ph type="title"/>
          </p:nvPr>
        </p:nvSpPr>
        <p:spPr/>
        <p:txBody>
          <a:bodyPr/>
          <a:p>
            <a:r>
              <a:rPr lang="en-US" altLang="zh-CN"/>
              <a:t>eChat Platform Portfolio</a:t>
            </a:r>
            <a:endParaRPr lang="en-US" altLang="zh-CN"/>
          </a:p>
        </p:txBody>
      </p:sp>
      <p:sp>
        <p:nvSpPr>
          <p:cNvPr id="15" name="矩形 14"/>
          <p:cNvSpPr/>
          <p:nvPr/>
        </p:nvSpPr>
        <p:spPr>
          <a:xfrm>
            <a:off x="6302375" y="1062990"/>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6" name="矩形 15"/>
          <p:cNvSpPr/>
          <p:nvPr/>
        </p:nvSpPr>
        <p:spPr>
          <a:xfrm>
            <a:off x="6302375" y="1015365"/>
            <a:ext cx="2628900" cy="3933190"/>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3" name="矩形 12"/>
          <p:cNvSpPr/>
          <p:nvPr/>
        </p:nvSpPr>
        <p:spPr>
          <a:xfrm>
            <a:off x="3132455" y="1043940"/>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4" name="矩形 13"/>
          <p:cNvSpPr/>
          <p:nvPr/>
        </p:nvSpPr>
        <p:spPr>
          <a:xfrm>
            <a:off x="3149600" y="1015365"/>
            <a:ext cx="2812415" cy="2243455"/>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2" name="矩形 11"/>
          <p:cNvSpPr/>
          <p:nvPr/>
        </p:nvSpPr>
        <p:spPr>
          <a:xfrm>
            <a:off x="156845" y="1015365"/>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356870" y="1731645"/>
            <a:ext cx="2294890" cy="368300"/>
          </a:xfrm>
          <a:prstGeom prst="rect">
            <a:avLst/>
          </a:prstGeom>
          <a:solidFill>
            <a:schemeClr val="accent5"/>
          </a:solidFill>
        </p:spPr>
        <p:txBody>
          <a:bodyPr wrap="square" rtlCol="0">
            <a:spAutoFit/>
          </a:bodyPr>
          <a:p>
            <a:pPr algn="ctr"/>
            <a:r>
              <a:rPr lang="en-US" altLang="zh-CN">
                <a:solidFill>
                  <a:srgbClr val="002060"/>
                </a:solidFill>
              </a:rPr>
              <a:t>mini-eChat5000_1</a:t>
            </a:r>
            <a:endParaRPr lang="en-US" altLang="zh-CN">
              <a:solidFill>
                <a:srgbClr val="002060"/>
              </a:solidFill>
            </a:endParaRPr>
          </a:p>
        </p:txBody>
      </p:sp>
      <p:sp>
        <p:nvSpPr>
          <p:cNvPr id="7" name="文本框 6"/>
          <p:cNvSpPr txBox="1"/>
          <p:nvPr/>
        </p:nvSpPr>
        <p:spPr>
          <a:xfrm>
            <a:off x="166370" y="1082040"/>
            <a:ext cx="2543175" cy="368300"/>
          </a:xfrm>
          <a:prstGeom prst="rect">
            <a:avLst/>
          </a:prstGeom>
          <a:noFill/>
        </p:spPr>
        <p:txBody>
          <a:bodyPr wrap="square" rtlCol="0">
            <a:spAutoFit/>
          </a:bodyPr>
          <a:p>
            <a:r>
              <a:rPr lang="en-US" altLang="zh-CN">
                <a:solidFill>
                  <a:srgbClr val="002060"/>
                </a:solidFill>
              </a:rPr>
              <a:t>Voice/Location/Message</a:t>
            </a:r>
            <a:endParaRPr lang="en-US" altLang="zh-CN">
              <a:solidFill>
                <a:srgbClr val="002060"/>
              </a:solidFill>
            </a:endParaRPr>
          </a:p>
        </p:txBody>
      </p:sp>
      <p:sp>
        <p:nvSpPr>
          <p:cNvPr id="8" name="文本框 7"/>
          <p:cNvSpPr txBox="1"/>
          <p:nvPr/>
        </p:nvSpPr>
        <p:spPr>
          <a:xfrm>
            <a:off x="3213735" y="986790"/>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9" name="文本框 8"/>
          <p:cNvSpPr txBox="1"/>
          <p:nvPr/>
        </p:nvSpPr>
        <p:spPr>
          <a:xfrm>
            <a:off x="3252470" y="1750695"/>
            <a:ext cx="2294890" cy="368300"/>
          </a:xfrm>
          <a:prstGeom prst="rect">
            <a:avLst/>
          </a:prstGeom>
          <a:solidFill>
            <a:schemeClr val="tx2">
              <a:lumMod val="40000"/>
              <a:lumOff val="60000"/>
            </a:schemeClr>
          </a:solidFill>
        </p:spPr>
        <p:txBody>
          <a:bodyPr wrap="square" rtlCol="0">
            <a:spAutoFit/>
          </a:bodyPr>
          <a:p>
            <a:pPr algn="ctr"/>
            <a:r>
              <a:rPr lang="en-US" altLang="zh-CN">
                <a:solidFill>
                  <a:srgbClr val="002060"/>
                </a:solidFill>
              </a:rPr>
              <a:t>mini-eChat5000_2</a:t>
            </a:r>
            <a:endParaRPr lang="en-US" altLang="zh-CN">
              <a:solidFill>
                <a:srgbClr val="002060"/>
              </a:solidFill>
            </a:endParaRPr>
          </a:p>
        </p:txBody>
      </p:sp>
      <p:sp>
        <p:nvSpPr>
          <p:cNvPr id="10" name="文本框 9"/>
          <p:cNvSpPr txBox="1"/>
          <p:nvPr/>
        </p:nvSpPr>
        <p:spPr>
          <a:xfrm>
            <a:off x="243205" y="2118995"/>
            <a:ext cx="2266315" cy="92202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1x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1x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5K users</a:t>
            </a:r>
            <a:endParaRPr lang="en-US" altLang="zh-CN">
              <a:solidFill>
                <a:schemeClr val="bg1"/>
              </a:solidFill>
            </a:endParaRPr>
          </a:p>
        </p:txBody>
      </p:sp>
      <p:sp>
        <p:nvSpPr>
          <p:cNvPr id="11" name="文本框 10"/>
          <p:cNvSpPr txBox="1"/>
          <p:nvPr/>
        </p:nvSpPr>
        <p:spPr>
          <a:xfrm>
            <a:off x="3109595" y="2099945"/>
            <a:ext cx="2956560" cy="119888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2x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2x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5K users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50 </a:t>
            </a:r>
            <a:r>
              <a:rPr lang="en-US" altLang="zh-CN">
                <a:solidFill>
                  <a:schemeClr val="bg1"/>
                </a:solidFill>
                <a:sym typeface="+mn-ea"/>
              </a:rPr>
              <a:t>video streamings</a:t>
            </a:r>
            <a:endParaRPr lang="en-US" altLang="zh-CN">
              <a:solidFill>
                <a:schemeClr val="bg1"/>
              </a:solidFill>
            </a:endParaRPr>
          </a:p>
        </p:txBody>
      </p:sp>
      <p:sp>
        <p:nvSpPr>
          <p:cNvPr id="17" name="文本框 16"/>
          <p:cNvSpPr txBox="1"/>
          <p:nvPr/>
        </p:nvSpPr>
        <p:spPr>
          <a:xfrm>
            <a:off x="6410325" y="1731645"/>
            <a:ext cx="2294890" cy="368300"/>
          </a:xfrm>
          <a:prstGeom prst="rect">
            <a:avLst/>
          </a:prstGeom>
          <a:solidFill>
            <a:schemeClr val="accent1"/>
          </a:solidFill>
        </p:spPr>
        <p:txBody>
          <a:bodyPr wrap="square" rtlCol="0">
            <a:spAutoFit/>
          </a:bodyPr>
          <a:p>
            <a:pPr algn="ctr"/>
            <a:r>
              <a:rPr lang="en-US" altLang="zh-CN">
                <a:solidFill>
                  <a:srgbClr val="002060"/>
                </a:solidFill>
              </a:rPr>
              <a:t>Distributed eChat</a:t>
            </a:r>
            <a:endParaRPr lang="en-US" altLang="zh-CN">
              <a:solidFill>
                <a:srgbClr val="002060"/>
              </a:solidFill>
            </a:endParaRPr>
          </a:p>
        </p:txBody>
      </p:sp>
      <p:sp>
        <p:nvSpPr>
          <p:cNvPr id="18" name="文本框 17"/>
          <p:cNvSpPr txBox="1"/>
          <p:nvPr/>
        </p:nvSpPr>
        <p:spPr>
          <a:xfrm>
            <a:off x="6410325" y="986790"/>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19" name="文本框 18"/>
          <p:cNvSpPr txBox="1"/>
          <p:nvPr/>
        </p:nvSpPr>
        <p:spPr>
          <a:xfrm>
            <a:off x="6410325" y="2118995"/>
            <a:ext cx="2448560" cy="258445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5x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2x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10K users, extension capable with more servers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100 video streaming(720P),or 200 VGA streamings</a:t>
            </a:r>
            <a:endParaRPr lang="en-US" altLang="zh-CN">
              <a:solidFill>
                <a:schemeClr val="bg1"/>
              </a:solidFill>
            </a:endParaRPr>
          </a:p>
          <a:p>
            <a:pPr marL="285750" indent="-285750">
              <a:buFont typeface="Arial" panose="020B0604020202020204" pitchFamily="34" charset="0"/>
              <a:buChar char="•"/>
            </a:pPr>
            <a:endParaRPr lang="en-US" altLang="zh-CN">
              <a:solidFill>
                <a:schemeClr val="bg1"/>
              </a:solidFill>
            </a:endParaRPr>
          </a:p>
        </p:txBody>
      </p:sp>
      <p:sp>
        <p:nvSpPr>
          <p:cNvPr id="20" name="矩形 19"/>
          <p:cNvSpPr/>
          <p:nvPr/>
        </p:nvSpPr>
        <p:spPr>
          <a:xfrm>
            <a:off x="156845" y="986790"/>
            <a:ext cx="2628900" cy="2243455"/>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21" name="右箭头 20"/>
          <p:cNvSpPr/>
          <p:nvPr/>
        </p:nvSpPr>
        <p:spPr>
          <a:xfrm>
            <a:off x="2792730" y="2362835"/>
            <a:ext cx="32131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22" name="右箭头 21"/>
          <p:cNvSpPr/>
          <p:nvPr/>
        </p:nvSpPr>
        <p:spPr>
          <a:xfrm>
            <a:off x="5972175" y="2362835"/>
            <a:ext cx="32131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3" name="矩形 2"/>
          <p:cNvSpPr/>
          <p:nvPr/>
        </p:nvSpPr>
        <p:spPr>
          <a:xfrm>
            <a:off x="3114040" y="3396615"/>
            <a:ext cx="2848610" cy="1552575"/>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5" name="文本框 4"/>
          <p:cNvSpPr txBox="1"/>
          <p:nvPr/>
        </p:nvSpPr>
        <p:spPr>
          <a:xfrm>
            <a:off x="3252470" y="3456305"/>
            <a:ext cx="2294890" cy="368300"/>
          </a:xfrm>
          <a:prstGeom prst="rect">
            <a:avLst/>
          </a:prstGeom>
          <a:solidFill>
            <a:schemeClr val="tx2">
              <a:lumMod val="40000"/>
              <a:lumOff val="60000"/>
            </a:schemeClr>
          </a:solidFill>
        </p:spPr>
        <p:txBody>
          <a:bodyPr wrap="square" rtlCol="0">
            <a:spAutoFit/>
          </a:bodyPr>
          <a:p>
            <a:pPr algn="ctr"/>
            <a:r>
              <a:rPr lang="en-US" altLang="zh-CN">
                <a:solidFill>
                  <a:srgbClr val="002060"/>
                </a:solidFill>
              </a:rPr>
              <a:t>mini-eChat2000</a:t>
            </a:r>
            <a:endParaRPr lang="en-US" altLang="zh-CN">
              <a:solidFill>
                <a:srgbClr val="002060"/>
              </a:solidFill>
            </a:endParaRPr>
          </a:p>
        </p:txBody>
      </p:sp>
      <p:sp>
        <p:nvSpPr>
          <p:cNvPr id="23" name="文本框 22"/>
          <p:cNvSpPr txBox="1"/>
          <p:nvPr/>
        </p:nvSpPr>
        <p:spPr>
          <a:xfrm>
            <a:off x="3092450" y="3824605"/>
            <a:ext cx="2868930" cy="1198880"/>
          </a:xfrm>
          <a:prstGeom prst="rect">
            <a:avLst/>
          </a:prstGeom>
          <a:noFill/>
        </p:spPr>
        <p:txBody>
          <a:bodyPr wrap="square" rtlCol="0">
            <a:spAutoFit/>
          </a:bodyPr>
          <a:p>
            <a:pPr marL="285750" indent="-285750">
              <a:lnSpc>
                <a:spcPct val="100000"/>
              </a:lnSpc>
              <a:buFont typeface="Arial" panose="020B0604020202020204" pitchFamily="34" charset="0"/>
              <a:buChar char="•"/>
            </a:pPr>
            <a:r>
              <a:rPr lang="en-US" altLang="zh-CN">
                <a:solidFill>
                  <a:schemeClr val="bg1"/>
                </a:solidFill>
              </a:rPr>
              <a:t>1x Server</a:t>
            </a:r>
            <a:endParaRPr lang="en-US" altLang="zh-CN">
              <a:solidFill>
                <a:schemeClr val="bg1"/>
              </a:solidFill>
            </a:endParaRPr>
          </a:p>
          <a:p>
            <a:pPr marL="285750" indent="-285750">
              <a:lnSpc>
                <a:spcPct val="100000"/>
              </a:lnSpc>
              <a:buFont typeface="Arial" panose="020B0604020202020204" pitchFamily="34" charset="0"/>
              <a:buChar char="•"/>
            </a:pPr>
            <a:r>
              <a:rPr lang="en-US" altLang="zh-CN">
                <a:solidFill>
                  <a:schemeClr val="bg1"/>
                </a:solidFill>
              </a:rPr>
              <a:t>1x fixed IP address</a:t>
            </a:r>
            <a:endParaRPr lang="en-US" altLang="zh-CN">
              <a:solidFill>
                <a:schemeClr val="bg1"/>
              </a:solidFill>
            </a:endParaRPr>
          </a:p>
          <a:p>
            <a:pPr marL="285750" indent="-285750">
              <a:lnSpc>
                <a:spcPct val="100000"/>
              </a:lnSpc>
              <a:buFont typeface="Arial" panose="020B0604020202020204" pitchFamily="34" charset="0"/>
              <a:buChar char="•"/>
            </a:pPr>
            <a:r>
              <a:rPr lang="en-US" altLang="zh-CN">
                <a:solidFill>
                  <a:schemeClr val="bg1"/>
                </a:solidFill>
              </a:rPr>
              <a:t>Up to 2K users</a:t>
            </a:r>
            <a:endParaRPr lang="en-US" altLang="zh-CN">
              <a:solidFill>
                <a:schemeClr val="bg1"/>
              </a:solidFill>
            </a:endParaRPr>
          </a:p>
          <a:p>
            <a:pPr marL="285750" indent="-285750">
              <a:lnSpc>
                <a:spcPct val="100000"/>
              </a:lnSpc>
              <a:buFont typeface="Arial" panose="020B0604020202020204" pitchFamily="34" charset="0"/>
              <a:buChar char="•"/>
            </a:pPr>
            <a:r>
              <a:rPr lang="en-US" altLang="zh-CN">
                <a:solidFill>
                  <a:schemeClr val="bg1"/>
                </a:solidFill>
              </a:rPr>
              <a:t>Up to 8 video streamings</a:t>
            </a:r>
            <a:endParaRPr lang="en-US" altLang="zh-CN">
              <a:solidFill>
                <a:schemeClr val="bg1"/>
              </a:solidFill>
            </a:endParaRPr>
          </a:p>
        </p:txBody>
      </p:sp>
      <p:sp>
        <p:nvSpPr>
          <p:cNvPr id="25" name="右箭头 24"/>
          <p:cNvSpPr/>
          <p:nvPr/>
        </p:nvSpPr>
        <p:spPr>
          <a:xfrm>
            <a:off x="5967095" y="4068445"/>
            <a:ext cx="32131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2"/>
          </p:nvPr>
        </p:nvSpPr>
        <p:spPr/>
        <p:txBody>
          <a:bodyPr/>
          <a:p>
            <a:pPr marL="285750" indent="-285750">
              <a:buFont typeface="Wingdings" panose="05000000000000000000" charset="0"/>
              <a:buChar char="n"/>
            </a:pPr>
            <a:r>
              <a:rPr lang="en-US" altLang="zh-CN">
                <a:solidFill>
                  <a:schemeClr val="bg1"/>
                </a:solidFill>
              </a:rPr>
              <a:t>Minimized eChat Platform</a:t>
            </a:r>
            <a:endParaRPr lang="en-US" altLang="zh-CN">
              <a:solidFill>
                <a:schemeClr val="bg1"/>
              </a:solidFill>
            </a:endParaRPr>
          </a:p>
          <a:p>
            <a:pPr marL="285750" indent="-285750">
              <a:buFont typeface="Wingdings" panose="05000000000000000000" charset="0"/>
              <a:buChar char="n"/>
            </a:pPr>
            <a:r>
              <a:rPr lang="en-US" altLang="zh-CN">
                <a:solidFill>
                  <a:schemeClr val="bg1"/>
                </a:solidFill>
              </a:rPr>
              <a:t>Aimed at Small-sized/Medium-sized Channel or Enterprise Customers</a:t>
            </a:r>
            <a:endParaRPr lang="en-US" altLang="zh-CN">
              <a:solidFill>
                <a:schemeClr val="bg1"/>
              </a:solidFill>
            </a:endParaRPr>
          </a:p>
          <a:p>
            <a:pPr marL="285750" indent="-285750">
              <a:buFont typeface="Wingdings" panose="05000000000000000000" charset="0"/>
              <a:buChar char="n"/>
            </a:pPr>
            <a:r>
              <a:rPr lang="en-US" altLang="zh-CN">
                <a:solidFill>
                  <a:schemeClr val="bg1"/>
                </a:solidFill>
              </a:rPr>
              <a:t>Support Basic and Advanced Features</a:t>
            </a:r>
            <a:endParaRPr lang="en-US" altLang="zh-CN">
              <a:solidFill>
                <a:schemeClr val="bg1"/>
              </a:solidFill>
            </a:endParaRPr>
          </a:p>
          <a:p>
            <a:pPr marL="285750" indent="-285750">
              <a:buFont typeface="Wingdings" panose="05000000000000000000" charset="0"/>
              <a:buChar char="n"/>
            </a:pPr>
            <a:r>
              <a:rPr lang="en-US" altLang="zh-CN">
                <a:solidFill>
                  <a:schemeClr val="bg1"/>
                </a:solidFill>
              </a:rPr>
              <a:t>Support PC Server or Cloud Based </a:t>
            </a:r>
            <a:r>
              <a:rPr lang="en-US" altLang="zh-CN">
                <a:solidFill>
                  <a:schemeClr val="bg1"/>
                </a:solidFill>
                <a:sym typeface="+mn-ea"/>
              </a:rPr>
              <a:t>Deployment</a:t>
            </a:r>
            <a:endParaRPr lang="en-US" altLang="zh-CN">
              <a:solidFill>
                <a:schemeClr val="bg1"/>
              </a:solidFill>
              <a:sym typeface="+mn-ea"/>
            </a:endParaRPr>
          </a:p>
          <a:p>
            <a:pPr marL="285750" indent="-285750">
              <a:buFont typeface="Wingdings" panose="05000000000000000000" charset="0"/>
              <a:buChar char="n"/>
            </a:pPr>
            <a:r>
              <a:rPr lang="en-US" altLang="zh-CN">
                <a:solidFill>
                  <a:schemeClr val="bg1"/>
                </a:solidFill>
                <a:sym typeface="+mn-ea"/>
              </a:rPr>
              <a:t>Support 2000 or 5000 System Capacity</a:t>
            </a:r>
            <a:endParaRPr lang="en-US" altLang="zh-CN">
              <a:solidFill>
                <a:schemeClr val="bg1"/>
              </a:solidFill>
              <a:sym typeface="+mn-ea"/>
            </a:endParaRPr>
          </a:p>
          <a:p>
            <a:pPr marL="285750" indent="-285750">
              <a:buFont typeface="Wingdings" panose="05000000000000000000" charset="0"/>
              <a:buChar char="n"/>
            </a:pPr>
            <a:r>
              <a:rPr lang="en-US" altLang="zh-CN">
                <a:solidFill>
                  <a:schemeClr val="bg1"/>
                </a:solidFill>
                <a:sym typeface="+mn-ea"/>
              </a:rPr>
              <a:t>Support Interconnection with Other Systems</a:t>
            </a:r>
            <a:endParaRPr lang="en-US" altLang="zh-CN">
              <a:solidFill>
                <a:schemeClr val="bg1"/>
              </a:solidFill>
              <a:sym typeface="+mn-ea"/>
            </a:endParaRPr>
          </a:p>
          <a:p>
            <a:endParaRPr lang="en-US" altLang="zh-CN">
              <a:solidFill>
                <a:schemeClr val="bg1"/>
              </a:solidFill>
              <a:sym typeface="+mn-ea"/>
            </a:endParaRPr>
          </a:p>
        </p:txBody>
      </p:sp>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Mini-eChat Product Introduction</a:t>
            </a:r>
            <a:endParaRPr lang="en-US" altLang="zh-CN" sz="2800" b="1">
              <a:solidFill>
                <a:srgbClr val="25C6FF"/>
              </a:solidFill>
              <a:latin typeface="+mj-lt"/>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Mini-eChat Product Configuarion</a:t>
            </a:r>
            <a:endParaRPr lang="en-US" altLang="zh-CN" sz="2800" b="1">
              <a:solidFill>
                <a:srgbClr val="25C6FF"/>
              </a:solidFill>
              <a:latin typeface="+mj-lt"/>
              <a:ea typeface="微软雅黑" panose="020B0503020204020204" charset="-122"/>
            </a:endParaRPr>
          </a:p>
        </p:txBody>
      </p:sp>
      <p:sp>
        <p:nvSpPr>
          <p:cNvPr id="5" name="内容占位符 4"/>
          <p:cNvSpPr>
            <a:spLocks noGrp="1"/>
          </p:cNvSpPr>
          <p:nvPr>
            <p:ph idx="12"/>
          </p:nvPr>
        </p:nvSpPr>
        <p:spPr>
          <a:xfrm>
            <a:off x="335915" y="939165"/>
            <a:ext cx="8514080" cy="402590"/>
          </a:xfrm>
        </p:spPr>
        <p:txBody>
          <a:bodyPr/>
          <a:p>
            <a:r>
              <a:rPr lang="en-US" altLang="zh-CN">
                <a:solidFill>
                  <a:schemeClr val="bg1"/>
                </a:solidFill>
              </a:rPr>
              <a:t>Mini-eChat_2000</a:t>
            </a:r>
            <a:endParaRPr lang="en-US" altLang="zh-CN">
              <a:solidFill>
                <a:schemeClr val="bg1"/>
              </a:solidFill>
            </a:endParaRPr>
          </a:p>
        </p:txBody>
      </p:sp>
      <p:graphicFrame>
        <p:nvGraphicFramePr>
          <p:cNvPr id="4" name="表格 3"/>
          <p:cNvGraphicFramePr/>
          <p:nvPr/>
        </p:nvGraphicFramePr>
        <p:xfrm>
          <a:off x="335915" y="1341755"/>
          <a:ext cx="8441055" cy="3444240"/>
        </p:xfrm>
        <a:graphic>
          <a:graphicData uri="http://schemas.openxmlformats.org/drawingml/2006/table">
            <a:tbl>
              <a:tblPr firstRow="1" bandRow="1">
                <a:tableStyleId>{5940675A-B579-460E-94D1-54222C63F5DA}</a:tableStyleId>
              </a:tblPr>
              <a:tblGrid>
                <a:gridCol w="957580"/>
                <a:gridCol w="1866265"/>
                <a:gridCol w="1059815"/>
                <a:gridCol w="1006475"/>
                <a:gridCol w="3550920"/>
              </a:tblGrid>
              <a:tr h="321945">
                <a:tc rowSpan="2" gridSpan="2">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rowSpan="2" hMerge="1">
                  <a:tcPr/>
                </a:tc>
                <a:tc gridSpan="3">
                  <a:txBody>
                    <a:bodyPr/>
                    <a:p>
                      <a:pPr indent="0" algn="ctr">
                        <a:buNone/>
                      </a:pPr>
                      <a:r>
                        <a:rPr lang="en-US" sz="1400" b="1">
                          <a:ln>
                            <a:noFill/>
                          </a:ln>
                          <a:solidFill>
                            <a:schemeClr val="bg1"/>
                          </a:solidFill>
                        </a:rPr>
                        <a:t>Mini eChat 2000 (Basic and Advanded Features)</a:t>
                      </a:r>
                      <a:endParaRPr lang="en-US" altLang="en-US" sz="1400" b="1">
                        <a:ln>
                          <a:noFill/>
                        </a:ln>
                        <a:solidFill>
                          <a:schemeClr val="bg1"/>
                        </a:solidFill>
                      </a:endParaRPr>
                    </a:p>
                  </a:txBody>
                  <a:tcPr marL="12700" marR="12700" marT="12700" vert="horz" anchor="ctr">
                    <a:solidFill>
                      <a:schemeClr val="bg1">
                        <a:alpha val="0"/>
                      </a:schemeClr>
                    </a:solidFill>
                  </a:tcPr>
                </a:tc>
                <a:tc hMerge="1">
                  <a:tcPr/>
                </a:tc>
                <a:tc hMerge="1">
                  <a:tcPr/>
                </a:tc>
              </a:tr>
              <a:tr h="322580">
                <a:tc vMerge="1" gridSpan="2">
                  <a:tcPr/>
                </a:tc>
                <a:tc vMerge="1" hMerge="1">
                  <a:tcPr/>
                </a:tc>
                <a:tc>
                  <a:txBody>
                    <a:bodyPr/>
                    <a:p>
                      <a:pPr indent="0" algn="ctr">
                        <a:buNone/>
                      </a:pPr>
                      <a:r>
                        <a:rPr lang="en-US" sz="1400" b="1">
                          <a:ln>
                            <a:noFill/>
                          </a:ln>
                          <a:solidFill>
                            <a:schemeClr val="bg1"/>
                          </a:solidFill>
                        </a:rPr>
                        <a:t>Configuration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Description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Remark</a:t>
                      </a:r>
                      <a:endParaRPr lang="en-US" altLang="en-US" sz="1400" b="1">
                        <a:ln>
                          <a:noFill/>
                        </a:ln>
                        <a:solidFill>
                          <a:schemeClr val="bg1"/>
                        </a:solidFill>
                      </a:endParaRPr>
                    </a:p>
                  </a:txBody>
                  <a:tcPr marL="12700" marR="12700" marT="12700" vert="horz" anchor="ctr">
                    <a:solidFill>
                      <a:schemeClr val="bg1">
                        <a:alpha val="0"/>
                      </a:schemeClr>
                    </a:solidFill>
                  </a:tcPr>
                </a:tc>
              </a:tr>
              <a:tr h="195580">
                <a:tc gridSpan="2">
                  <a:txBody>
                    <a:bodyPr/>
                    <a:p>
                      <a:pPr indent="0">
                        <a:buNone/>
                      </a:pPr>
                      <a:r>
                        <a:rPr lang="en-US" sz="1000">
                          <a:ln>
                            <a:noFill/>
                          </a:ln>
                          <a:solidFill>
                            <a:schemeClr val="bg1"/>
                          </a:solidFill>
                        </a:rPr>
                        <a:t>Voice service processing unit (PDS)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rPr>
                        <a:t>√</a:t>
                      </a:r>
                      <a:endParaRPr lang="en-US" altLang="en-US" sz="1000">
                        <a:ln>
                          <a:noFill/>
                        </a:ln>
                        <a:solidFill>
                          <a:schemeClr val="bg1"/>
                        </a:solidFill>
                        <a:ea typeface="微软雅黑" panose="020B0503020204020204" charset="-122"/>
                        <a:cs typeface="+mn-lt"/>
                      </a:endParaRPr>
                    </a:p>
                  </a:txBody>
                  <a:tcPr marL="12700" marR="12700" marT="12700" vert="horz" anchor="ctr">
                    <a:solidFill>
                      <a:schemeClr val="bg1">
                        <a:alpha val="0"/>
                      </a:schemeClr>
                    </a:solidFill>
                  </a:tcPr>
                </a:tc>
                <a:tc rowSpan="8">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rowSpan="8">
                  <a:txBody>
                    <a:bodyPr/>
                    <a:p>
                      <a:pPr indent="0">
                        <a:buNone/>
                      </a:pPr>
                      <a:r>
                        <a:rPr lang="en-US" sz="1000">
                          <a:ln>
                            <a:noFill/>
                          </a:ln>
                          <a:solidFill>
                            <a:schemeClr val="bg1"/>
                          </a:solidFill>
                        </a:rPr>
                        <a:t>1. All of the service units will be deployed in one server.</a:t>
                      </a:r>
                      <a:endParaRPr lang="en-US" sz="1000">
                        <a:ln>
                          <a:noFill/>
                        </a:ln>
                        <a:solidFill>
                          <a:schemeClr val="bg1"/>
                        </a:solidFill>
                      </a:endParaRPr>
                    </a:p>
                    <a:p>
                      <a:pPr indent="0">
                        <a:buNone/>
                      </a:pPr>
                      <a:r>
                        <a:rPr lang="en-US" sz="1000">
                          <a:ln>
                            <a:noFill/>
                          </a:ln>
                          <a:solidFill>
                            <a:schemeClr val="bg1"/>
                          </a:solidFill>
                        </a:rPr>
                        <a:t>2. All of the service units does NOT support expansion, tailoring and customization.</a:t>
                      </a:r>
                      <a:endParaRPr lang="en-US" altLang="en-US" sz="1000">
                        <a:ln>
                          <a:noFill/>
                        </a:ln>
                        <a:solidFill>
                          <a:schemeClr val="bg1"/>
                        </a:solidFill>
                      </a:endParaRPr>
                    </a:p>
                  </a:txBody>
                  <a:tcPr marL="12700" marR="12700" marT="12700" vert="horz" anchor="ctr">
                    <a:solidFill>
                      <a:schemeClr val="bg1">
                        <a:alpha val="0"/>
                      </a:schemeClr>
                    </a:solidFill>
                  </a:tcPr>
                </a:tc>
              </a:tr>
              <a:tr h="195580">
                <a:tc gridSpan="2">
                  <a:txBody>
                    <a:bodyPr/>
                    <a:p>
                      <a:pPr indent="0">
                        <a:buNone/>
                      </a:pPr>
                      <a:r>
                        <a:rPr lang="en-US" sz="1000">
                          <a:ln>
                            <a:noFill/>
                          </a:ln>
                          <a:solidFill>
                            <a:schemeClr val="bg1"/>
                          </a:solidFill>
                        </a:rPr>
                        <a:t>Database unit (PHR)</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210820">
                <a:tc gridSpan="2">
                  <a:txBody>
                    <a:bodyPr/>
                    <a:p>
                      <a:pPr indent="0">
                        <a:buNone/>
                      </a:pPr>
                      <a:r>
                        <a:rPr lang="en-US" sz="1000">
                          <a:ln>
                            <a:noFill/>
                          </a:ln>
                          <a:solidFill>
                            <a:schemeClr val="bg1"/>
                          </a:solidFill>
                        </a:rPr>
                        <a:t>Login management service unit (LMS)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195580">
                <a:tc gridSpan="2">
                  <a:txBody>
                    <a:bodyPr/>
                    <a:p>
                      <a:pPr indent="0">
                        <a:buNone/>
                      </a:pPr>
                      <a:r>
                        <a:rPr lang="en-US" sz="1000">
                          <a:ln>
                            <a:noFill/>
                          </a:ln>
                          <a:solidFill>
                            <a:schemeClr val="bg1"/>
                          </a:solidFill>
                        </a:rPr>
                        <a:t>Online upgrade service unit (OTA)</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210820">
                <a:tc gridSpan="2">
                  <a:txBody>
                    <a:bodyPr/>
                    <a:p>
                      <a:pPr indent="0">
                        <a:buNone/>
                      </a:pPr>
                      <a:r>
                        <a:rPr lang="en-US" sz="1000">
                          <a:ln>
                            <a:noFill/>
                          </a:ln>
                          <a:solidFill>
                            <a:schemeClr val="bg1"/>
                          </a:solidFill>
                        </a:rPr>
                        <a:t>Location service processing unit (LDS)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195580">
                <a:tc gridSpan="2">
                  <a:txBody>
                    <a:bodyPr/>
                    <a:p>
                      <a:pPr indent="0">
                        <a:buNone/>
                      </a:pPr>
                      <a:r>
                        <a:rPr lang="en-US" sz="1000">
                          <a:ln>
                            <a:noFill/>
                          </a:ln>
                          <a:solidFill>
                            <a:schemeClr val="bg1"/>
                          </a:solidFill>
                        </a:rPr>
                        <a:t>Multimedia message service processing unit (MMS)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195580">
                <a:tc gridSpan="2">
                  <a:txBody>
                    <a:bodyPr/>
                    <a:p>
                      <a:pPr indent="0">
                        <a:buNone/>
                      </a:pPr>
                      <a:r>
                        <a:rPr lang="en-US" sz="1000">
                          <a:ln>
                            <a:noFill/>
                          </a:ln>
                          <a:solidFill>
                            <a:schemeClr val="bg1"/>
                          </a:solidFill>
                        </a:rPr>
                        <a:t>Video service processing unit (VDS)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195580">
                <a:tc gridSpan="2">
                  <a:txBody>
                    <a:bodyPr/>
                    <a:p>
                      <a:pPr indent="0">
                        <a:buNone/>
                      </a:pPr>
                      <a:r>
                        <a:rPr lang="en-US" sz="1000">
                          <a:ln>
                            <a:noFill/>
                          </a:ln>
                          <a:solidFill>
                            <a:schemeClr val="bg1"/>
                          </a:solidFill>
                        </a:rPr>
                        <a:t>Data Storage unit (DRS)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269875">
                <a:tc gridSpan="2">
                  <a:txBody>
                    <a:bodyPr/>
                    <a:p>
                      <a:pPr indent="0">
                        <a:buNone/>
                      </a:pPr>
                      <a:r>
                        <a:rPr lang="en-US" sz="1000">
                          <a:ln>
                            <a:noFill/>
                          </a:ln>
                          <a:solidFill>
                            <a:schemeClr val="bg1"/>
                          </a:solidFill>
                        </a:rPr>
                        <a:t>Interconnection GateWay (uGW)</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altLang="en-US" sz="1000">
                          <a:ln>
                            <a:noFill/>
                          </a:ln>
                          <a:solidFill>
                            <a:schemeClr val="bg1"/>
                          </a:solidFill>
                          <a:ea typeface="微软雅黑" panose="020B0503020204020204" charset="-122"/>
                          <a:cs typeface="+mn-lt"/>
                        </a:rPr>
                        <a:t>Optional</a:t>
                      </a:r>
                      <a:endParaRPr lang="en-US" altLang="en-US" sz="1000">
                        <a:ln>
                          <a:noFill/>
                        </a:ln>
                        <a:solidFill>
                          <a:schemeClr val="bg1"/>
                        </a:solidFill>
                        <a:ea typeface="微软雅黑" panose="020B0503020204020204" charset="-122"/>
                        <a:cs typeface="+mn-lt"/>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Optional for interconnect with the other private trunking system.</a:t>
                      </a:r>
                      <a:endParaRPr lang="en-US" altLang="en-US" sz="1000">
                        <a:ln>
                          <a:noFill/>
                        </a:ln>
                        <a:solidFill>
                          <a:schemeClr val="bg1"/>
                        </a:solidFill>
                      </a:endParaRPr>
                    </a:p>
                  </a:txBody>
                  <a:tcPr marL="12700" marR="12700" marT="12700" vert="horz" anchor="ctr">
                    <a:solidFill>
                      <a:schemeClr val="bg1">
                        <a:alpha val="0"/>
                      </a:schemeClr>
                    </a:solidFill>
                  </a:tcPr>
                </a:tc>
              </a:tr>
              <a:tr h="199390">
                <a:tc rowSpan="2">
                  <a:txBody>
                    <a:bodyPr/>
                    <a:p>
                      <a:pPr indent="0" algn="ctr">
                        <a:buNone/>
                      </a:pPr>
                      <a:r>
                        <a:rPr lang="en-US" sz="1000">
                          <a:ln>
                            <a:noFill/>
                          </a:ln>
                          <a:solidFill>
                            <a:schemeClr val="bg1"/>
                          </a:solidFill>
                        </a:rPr>
                        <a:t>Agents</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Dispatching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altLang="en-US" sz="1000">
                          <a:ln>
                            <a:noFill/>
                          </a:ln>
                          <a:solidFill>
                            <a:schemeClr val="bg1"/>
                          </a:solidFill>
                          <a:ea typeface="微软雅黑" panose="020B0503020204020204" charset="-122"/>
                          <a:cs typeface="+mn-lt"/>
                          <a:sym typeface="+mn-ea"/>
                        </a:rPr>
                        <a:t>Optional</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rowSpan="2">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buNone/>
                      </a:pPr>
                      <a:r>
                        <a:rPr lang="en-US" sz="1000">
                          <a:ln>
                            <a:noFill/>
                          </a:ln>
                          <a:solidFill>
                            <a:schemeClr val="bg1"/>
                          </a:solidFill>
                        </a:rPr>
                        <a:t>Agent used for management and dispatching.</a:t>
                      </a:r>
                      <a:endParaRPr lang="en-US" altLang="en-US" sz="1000">
                        <a:ln>
                          <a:noFill/>
                        </a:ln>
                        <a:solidFill>
                          <a:schemeClr val="bg1"/>
                        </a:solidFill>
                      </a:endParaRPr>
                    </a:p>
                  </a:txBody>
                  <a:tcPr marL="12700" marR="12700" marT="12700" vert="horz" anchor="ctr">
                    <a:solidFill>
                      <a:schemeClr val="bg1">
                        <a:alpha val="0"/>
                      </a:schemeClr>
                    </a:solidFill>
                  </a:tcPr>
                </a:tc>
              </a:tr>
              <a:tr h="195580">
                <a:tc vMerge="1">
                  <a:tcPr/>
                </a:tc>
                <a:tc>
                  <a:txBody>
                    <a:bodyPr/>
                    <a:p>
                      <a:pPr indent="0" algn="ctr">
                        <a:buNone/>
                      </a:pPr>
                      <a:r>
                        <a:rPr lang="en-US" sz="1000">
                          <a:ln>
                            <a:noFill/>
                          </a:ln>
                          <a:solidFill>
                            <a:schemeClr val="bg1"/>
                          </a:solidFill>
                        </a:rPr>
                        <a:t>Management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altLang="en-US" sz="1000">
                          <a:ln>
                            <a:noFill/>
                          </a:ln>
                          <a:solidFill>
                            <a:schemeClr val="bg1"/>
                          </a:solidFill>
                          <a:ea typeface="微软雅黑" panose="020B0503020204020204" charset="-122"/>
                          <a:cs typeface="+mn-lt"/>
                          <a:sym typeface="+mn-ea"/>
                        </a:rPr>
                        <a:t>Optional</a:t>
                      </a:r>
                      <a:endParaRPr lang="en-US" altLang="en-US" sz="1000" b="1">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vMerge="1">
                  <a:tcPr/>
                </a:tc>
                <a:tc vMerge="1">
                  <a:tcPr/>
                </a:tc>
              </a:tr>
              <a:tr h="210820">
                <a:tc gridSpan="2">
                  <a:txBody>
                    <a:bodyPr/>
                    <a:p>
                      <a:pPr indent="0" algn="ctr">
                        <a:buNone/>
                      </a:pPr>
                      <a:r>
                        <a:rPr lang="en-US" sz="1000">
                          <a:ln>
                            <a:noFill/>
                          </a:ln>
                          <a:solidFill>
                            <a:schemeClr val="bg1"/>
                          </a:solidFill>
                        </a:rPr>
                        <a:t>Switch</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connect all servers.</a:t>
                      </a:r>
                      <a:endParaRPr lang="en-US" altLang="en-US" sz="1000">
                        <a:ln>
                          <a:noFill/>
                        </a:ln>
                        <a:solidFill>
                          <a:schemeClr val="bg1"/>
                        </a:solidFill>
                      </a:endParaRPr>
                    </a:p>
                  </a:txBody>
                  <a:tcPr marL="12700" marR="12700" marT="12700" vert="horz" anchor="ctr">
                    <a:solidFill>
                      <a:schemeClr val="bg1">
                        <a:alpha val="0"/>
                      </a:schemeClr>
                    </a:solidFill>
                  </a:tcPr>
                </a:tc>
              </a:tr>
              <a:tr h="195580">
                <a:tc gridSpan="2">
                  <a:txBody>
                    <a:bodyPr/>
                    <a:p>
                      <a:pPr indent="0" algn="ctr">
                        <a:buNone/>
                      </a:pPr>
                      <a:r>
                        <a:rPr lang="en-US" sz="1000">
                          <a:ln>
                            <a:noFill/>
                          </a:ln>
                          <a:solidFill>
                            <a:schemeClr val="bg1"/>
                          </a:solidFill>
                        </a:rPr>
                        <a:t>Firewall</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ea typeface="微软雅黑" panose="020B0503020204020204" charset="-122"/>
                          <a:cs typeface="+mn-lt"/>
                          <a:sym typeface="+mn-ea"/>
                        </a:rPr>
                        <a:t>√</a:t>
                      </a:r>
                      <a:endParaRPr lang="en-US" altLang="en-US" sz="1000">
                        <a:ln>
                          <a:noFill/>
                        </a:ln>
                        <a:solidFill>
                          <a:schemeClr val="bg1"/>
                        </a:solidFill>
                        <a:ea typeface="微软雅黑" panose="020B0503020204020204" charset="-122"/>
                        <a:cs typeface="+mn-lt"/>
                        <a:sym typeface="+mn-ea"/>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protect all servers.</a:t>
                      </a:r>
                      <a:endParaRPr lang="en-US" altLang="en-US" sz="1000">
                        <a:ln>
                          <a:noFill/>
                        </a:ln>
                        <a:solidFill>
                          <a:schemeClr val="bg1"/>
                        </a:solidFill>
                      </a:endParaRPr>
                    </a:p>
                  </a:txBody>
                  <a:tcPr marL="12700" marR="12700" marT="12700" vert="horz" anchor="ctr">
                    <a:solidFill>
                      <a:schemeClr val="bg1">
                        <a:alpha val="0"/>
                      </a:schemeClr>
                    </a:solidFill>
                  </a:tcPr>
                </a:tc>
              </a:tr>
            </a:tbl>
          </a:graphicData>
        </a:graphic>
      </p:graphicFrame>
      <p:cxnSp>
        <p:nvCxnSpPr>
          <p:cNvPr id="6" name="直接连接符 5"/>
          <p:cNvCxnSpPr/>
          <p:nvPr/>
        </p:nvCxnSpPr>
        <p:spPr>
          <a:xfrm>
            <a:off x="335915" y="1348740"/>
            <a:ext cx="2839085" cy="63246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1859280" y="1428750"/>
            <a:ext cx="1120775" cy="257175"/>
          </a:xfrm>
          <a:prstGeom prst="rect">
            <a:avLst/>
          </a:prstGeom>
        </p:spPr>
        <p:txBody>
          <a:bodyPr vert="horz" lIns="0" tIns="0" rIns="0" bIns="0" rtlCol="0" anchor="t">
            <a:noAutofit/>
          </a:bodyPr>
          <a:p>
            <a:pPr algn="ctr"/>
            <a:r>
              <a:rPr kumimoji="1" lang="en-US" altLang="zh-CN" sz="1400" b="1" dirty="0" smtClean="0">
                <a:solidFill>
                  <a:schemeClr val="bg1"/>
                </a:solidFill>
              </a:rPr>
              <a:t>Scenarios</a:t>
            </a:r>
            <a:endParaRPr kumimoji="1" lang="en-US" altLang="zh-CN" sz="1400" b="1" dirty="0" smtClean="0">
              <a:solidFill>
                <a:schemeClr val="bg1"/>
              </a:solidFill>
            </a:endParaRPr>
          </a:p>
        </p:txBody>
      </p:sp>
      <p:sp>
        <p:nvSpPr>
          <p:cNvPr id="8" name="文本框 7"/>
          <p:cNvSpPr txBox="1"/>
          <p:nvPr/>
        </p:nvSpPr>
        <p:spPr>
          <a:xfrm>
            <a:off x="377825" y="1727835"/>
            <a:ext cx="1738630" cy="257175"/>
          </a:xfrm>
          <a:prstGeom prst="rect">
            <a:avLst/>
          </a:prstGeom>
        </p:spPr>
        <p:txBody>
          <a:bodyPr vert="horz" lIns="0" tIns="0" rIns="0" bIns="0" rtlCol="0" anchor="t">
            <a:noAutofit/>
          </a:bodyPr>
          <a:p>
            <a:pPr algn="ctr"/>
            <a:r>
              <a:rPr kumimoji="1" lang="en-US" altLang="zh-CN" sz="1400" b="1" dirty="0" smtClean="0">
                <a:solidFill>
                  <a:schemeClr val="bg1"/>
                </a:solidFill>
              </a:rPr>
              <a:t>Configuration Options</a:t>
            </a:r>
            <a:endParaRPr kumimoji="1" lang="en-US" altLang="zh-CN" sz="1400" b="1"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Mini-eChat Product Configuarion</a:t>
            </a:r>
            <a:endParaRPr lang="en-US" altLang="zh-CN" sz="2800" b="1">
              <a:solidFill>
                <a:srgbClr val="25C6FF"/>
              </a:solidFill>
              <a:latin typeface="+mj-lt"/>
              <a:ea typeface="微软雅黑" panose="020B0503020204020204" charset="-122"/>
            </a:endParaRPr>
          </a:p>
        </p:txBody>
      </p:sp>
      <p:sp>
        <p:nvSpPr>
          <p:cNvPr id="2" name="内容占位符 1"/>
          <p:cNvSpPr>
            <a:spLocks noGrp="1"/>
          </p:cNvSpPr>
          <p:nvPr>
            <p:ph idx="12"/>
          </p:nvPr>
        </p:nvSpPr>
        <p:spPr>
          <a:xfrm>
            <a:off x="335915" y="939165"/>
            <a:ext cx="8514080" cy="402590"/>
          </a:xfrm>
        </p:spPr>
        <p:txBody>
          <a:bodyPr/>
          <a:p>
            <a:r>
              <a:rPr lang="en-US" altLang="zh-CN">
                <a:solidFill>
                  <a:schemeClr val="bg1"/>
                </a:solidFill>
              </a:rPr>
              <a:t>Mini-eChat_5000_1</a:t>
            </a:r>
            <a:endParaRPr lang="en-US" altLang="zh-CN">
              <a:solidFill>
                <a:schemeClr val="bg1"/>
              </a:solidFill>
            </a:endParaRPr>
          </a:p>
        </p:txBody>
      </p:sp>
      <p:graphicFrame>
        <p:nvGraphicFramePr>
          <p:cNvPr id="8" name="表格 7"/>
          <p:cNvGraphicFramePr/>
          <p:nvPr/>
        </p:nvGraphicFramePr>
        <p:xfrm>
          <a:off x="335915" y="1341755"/>
          <a:ext cx="8441055" cy="3444240"/>
        </p:xfrm>
        <a:graphic>
          <a:graphicData uri="http://schemas.openxmlformats.org/drawingml/2006/table">
            <a:tbl>
              <a:tblPr firstRow="1" bandRow="1">
                <a:tableStyleId>{5940675A-B579-460E-94D1-54222C63F5DA}</a:tableStyleId>
              </a:tblPr>
              <a:tblGrid>
                <a:gridCol w="957580"/>
                <a:gridCol w="1866265"/>
                <a:gridCol w="1059815"/>
                <a:gridCol w="1006475"/>
                <a:gridCol w="3550920"/>
              </a:tblGrid>
              <a:tr h="321945">
                <a:tc rowSpan="2" gridSpan="2">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rowSpan="2" hMerge="1">
                  <a:tcPr/>
                </a:tc>
                <a:tc gridSpan="3">
                  <a:txBody>
                    <a:bodyPr/>
                    <a:p>
                      <a:pPr indent="0" algn="ctr">
                        <a:buNone/>
                      </a:pPr>
                      <a:r>
                        <a:rPr lang="en-US" sz="1400" b="1">
                          <a:ln>
                            <a:noFill/>
                          </a:ln>
                          <a:solidFill>
                            <a:schemeClr val="bg1"/>
                          </a:solidFill>
                        </a:rPr>
                        <a:t>Mini eChat 5000_1 (Voice/Location/SMS/MMS Only)</a:t>
                      </a:r>
                      <a:endParaRPr lang="en-US" altLang="en-US" sz="1400" b="1">
                        <a:ln>
                          <a:noFill/>
                        </a:ln>
                        <a:solidFill>
                          <a:schemeClr val="bg1"/>
                        </a:solidFill>
                      </a:endParaRPr>
                    </a:p>
                  </a:txBody>
                  <a:tcPr marL="12700" marR="12700" marT="12700" vert="horz" anchor="ctr">
                    <a:solidFill>
                      <a:schemeClr val="bg1">
                        <a:alpha val="0"/>
                      </a:schemeClr>
                    </a:solidFill>
                  </a:tcPr>
                </a:tc>
                <a:tc hMerge="1">
                  <a:tcPr/>
                </a:tc>
                <a:tc hMerge="1">
                  <a:tcPr/>
                </a:tc>
              </a:tr>
              <a:tr h="322580">
                <a:tc vMerge="1" gridSpan="2">
                  <a:tcPr/>
                </a:tc>
                <a:tc vMerge="1" hMerge="1">
                  <a:tcPr/>
                </a:tc>
                <a:tc>
                  <a:txBody>
                    <a:bodyPr/>
                    <a:p>
                      <a:pPr indent="0" algn="ctr">
                        <a:buNone/>
                      </a:pPr>
                      <a:r>
                        <a:rPr lang="en-US" sz="1400" b="1">
                          <a:ln>
                            <a:noFill/>
                          </a:ln>
                          <a:solidFill>
                            <a:schemeClr val="bg1"/>
                          </a:solidFill>
                        </a:rPr>
                        <a:t>Configuration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Description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Remark</a:t>
                      </a:r>
                      <a:endParaRPr lang="en-US" altLang="en-US" sz="1400" b="1">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Voice service processing unit (PDS)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rPr>
                        <a:t>√</a:t>
                      </a:r>
                      <a:endParaRPr lang="en-US" altLang="en-US" sz="1000">
                        <a:ln>
                          <a:noFill/>
                        </a:ln>
                        <a:solidFill>
                          <a:schemeClr val="bg1"/>
                        </a:solidFill>
                        <a:cs typeface="+mn-lt"/>
                      </a:endParaRPr>
                    </a:p>
                  </a:txBody>
                  <a:tcPr marL="12700" marR="12700" marT="12700" vert="horz" anchor="ctr">
                    <a:solidFill>
                      <a:schemeClr val="bg1">
                        <a:alpha val="0"/>
                      </a:schemeClr>
                    </a:solidFill>
                  </a:tcPr>
                </a:tc>
                <a:tc rowSpan="6">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rowSpan="6">
                  <a:txBody>
                    <a:bodyPr/>
                    <a:p>
                      <a:pPr indent="0">
                        <a:buNone/>
                      </a:pPr>
                      <a:r>
                        <a:rPr lang="en-US" sz="1000">
                          <a:ln>
                            <a:noFill/>
                          </a:ln>
                          <a:solidFill>
                            <a:schemeClr val="bg1"/>
                          </a:solidFill>
                        </a:rPr>
                        <a:t>1. This scenario will deploy PDS, PHR, LMS, OTA, LDS and MMS service units only, all of above service units will be deployed in one server.</a:t>
                      </a:r>
                      <a:endParaRPr lang="en-US" sz="1000">
                        <a:ln>
                          <a:noFill/>
                        </a:ln>
                        <a:solidFill>
                          <a:schemeClr val="bg1"/>
                        </a:solidFill>
                      </a:endParaRPr>
                    </a:p>
                    <a:p>
                      <a:pPr indent="0">
                        <a:buNone/>
                      </a:pPr>
                      <a:r>
                        <a:rPr lang="en-US" sz="1000">
                          <a:ln>
                            <a:noFill/>
                          </a:ln>
                          <a:solidFill>
                            <a:schemeClr val="bg1"/>
                          </a:solidFill>
                        </a:rPr>
                        <a:t>2. All of above deployed service units does NOT support expansion, tailoring and customization.</a:t>
                      </a:r>
                      <a:endParaRPr 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Database unit (PHR)</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Login management service unit (LMS)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Online upgrade service unit (OTA)</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Location service processing unit (LDS)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Multimedia message service processing unit (MMS)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Video service processing unit (VDS)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 Storage unit (DRS)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endParaRPr lang="en-US" altLang="en-US" sz="1000">
                        <a:ln>
                          <a:noFill/>
                        </a:ln>
                        <a:solidFill>
                          <a:schemeClr val="bg1"/>
                        </a:solidFill>
                      </a:endParaRPr>
                    </a:p>
                  </a:txBody>
                  <a:tcPr marL="12700" marR="12700" marT="12700" vert="horz" anchor="ctr">
                    <a:solidFill>
                      <a:schemeClr val="bg1">
                        <a:alpha val="0"/>
                      </a:schemeClr>
                    </a:solidFill>
                  </a:tcPr>
                </a:tc>
              </a:tr>
              <a:tr h="269875">
                <a:tc gridSpan="2">
                  <a:txBody>
                    <a:bodyPr/>
                    <a:p>
                      <a:pPr indent="0">
                        <a:buNone/>
                      </a:pPr>
                      <a:r>
                        <a:rPr lang="en-US" sz="1000">
                          <a:ln>
                            <a:noFill/>
                          </a:ln>
                          <a:solidFill>
                            <a:schemeClr val="bg1"/>
                          </a:solidFill>
                        </a:rPr>
                        <a:t>Interconnection GateWay (uGW)</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rPr>
                        <a:t>Optional</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Optional for interconnect with the other private trunking system.</a:t>
                      </a:r>
                      <a:endParaRPr lang="en-US" altLang="en-US" sz="1000">
                        <a:ln>
                          <a:noFill/>
                        </a:ln>
                        <a:solidFill>
                          <a:schemeClr val="bg1"/>
                        </a:solidFill>
                      </a:endParaRPr>
                    </a:p>
                  </a:txBody>
                  <a:tcPr marL="12700" marR="12700" marT="12700" vert="horz" anchor="ctr">
                    <a:solidFill>
                      <a:schemeClr val="bg1">
                        <a:alpha val="0"/>
                      </a:schemeClr>
                    </a:solidFill>
                  </a:tcPr>
                </a:tc>
              </a:tr>
              <a:tr h="199390">
                <a:tc rowSpan="2">
                  <a:txBody>
                    <a:bodyPr/>
                    <a:p>
                      <a:pPr indent="0" algn="ctr">
                        <a:buNone/>
                      </a:pPr>
                      <a:r>
                        <a:rPr lang="en-US" sz="1000">
                          <a:ln>
                            <a:noFill/>
                          </a:ln>
                          <a:solidFill>
                            <a:schemeClr val="bg1"/>
                          </a:solidFill>
                        </a:rPr>
                        <a:t>Agents</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Dispatching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buNone/>
                      </a:pPr>
                      <a:r>
                        <a:rPr lang="en-US" sz="1000">
                          <a:ln>
                            <a:noFill/>
                          </a:ln>
                          <a:solidFill>
                            <a:schemeClr val="bg1"/>
                          </a:solidFill>
                        </a:rPr>
                        <a:t>Agent used for management and dispatching.</a:t>
                      </a:r>
                      <a:endParaRPr lang="en-US" altLang="en-US" sz="1000">
                        <a:ln>
                          <a:noFill/>
                        </a:ln>
                        <a:solidFill>
                          <a:schemeClr val="bg1"/>
                        </a:solidFill>
                      </a:endParaRPr>
                    </a:p>
                  </a:txBody>
                  <a:tcPr marL="12700" marR="12700" marT="12700" vert="horz" anchor="ctr">
                    <a:solidFill>
                      <a:schemeClr val="bg1">
                        <a:alpha val="0"/>
                      </a:schemeClr>
                    </a:solidFill>
                  </a:tcPr>
                </a:tc>
              </a:tr>
              <a:tr h="195580">
                <a:tc vMerge="1">
                  <a:tcPr/>
                </a:tc>
                <a:tc>
                  <a:txBody>
                    <a:bodyPr/>
                    <a:p>
                      <a:pPr indent="0" algn="ctr">
                        <a:buNone/>
                      </a:pPr>
                      <a:r>
                        <a:rPr lang="en-US" sz="1000">
                          <a:ln>
                            <a:noFill/>
                          </a:ln>
                          <a:solidFill>
                            <a:schemeClr val="bg1"/>
                          </a:solidFill>
                        </a:rPr>
                        <a:t>Management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vMerge="1">
                  <a:tcPr/>
                </a:tc>
                <a:tc vMerge="1">
                  <a:tcPr/>
                </a:tc>
              </a:tr>
              <a:tr h="195580">
                <a:tc gridSpan="2">
                  <a:txBody>
                    <a:bodyPr/>
                    <a:p>
                      <a:pPr indent="0" algn="ctr">
                        <a:buNone/>
                      </a:pPr>
                      <a:r>
                        <a:rPr lang="en-US" sz="1000">
                          <a:ln>
                            <a:noFill/>
                          </a:ln>
                          <a:solidFill>
                            <a:schemeClr val="bg1"/>
                          </a:solidFill>
                        </a:rPr>
                        <a:t>Switch</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connect all servers.</a:t>
                      </a:r>
                      <a:endParaRPr lang="en-US" altLang="en-US" sz="1000">
                        <a:ln>
                          <a:noFill/>
                        </a:ln>
                        <a:solidFill>
                          <a:schemeClr val="bg1"/>
                        </a:solidFill>
                      </a:endParaRPr>
                    </a:p>
                  </a:txBody>
                  <a:tcPr marL="12700" marR="12700" marT="12700" vert="horz" anchor="ctr">
                    <a:solidFill>
                      <a:schemeClr val="bg1">
                        <a:alpha val="0"/>
                      </a:schemeClr>
                    </a:solidFill>
                  </a:tcPr>
                </a:tc>
              </a:tr>
              <a:tr h="195580">
                <a:tc gridSpan="2">
                  <a:txBody>
                    <a:bodyPr/>
                    <a:p>
                      <a:pPr indent="0" algn="ctr">
                        <a:buNone/>
                      </a:pPr>
                      <a:r>
                        <a:rPr lang="en-US" sz="1000">
                          <a:ln>
                            <a:noFill/>
                          </a:ln>
                          <a:solidFill>
                            <a:schemeClr val="bg1"/>
                          </a:solidFill>
                        </a:rPr>
                        <a:t>Firewall</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protect all servers.</a:t>
                      </a:r>
                      <a:endParaRPr lang="en-US" altLang="en-US" sz="1000">
                        <a:ln>
                          <a:noFill/>
                        </a:ln>
                        <a:solidFill>
                          <a:schemeClr val="bg1"/>
                        </a:solidFill>
                      </a:endParaRPr>
                    </a:p>
                  </a:txBody>
                  <a:tcPr marL="12700" marR="12700" marT="12700" vert="horz" anchor="ctr">
                    <a:solidFill>
                      <a:schemeClr val="bg1">
                        <a:alpha val="0"/>
                      </a:schemeClr>
                    </a:solidFill>
                  </a:tcPr>
                </a:tc>
              </a:tr>
            </a:tbl>
          </a:graphicData>
        </a:graphic>
      </p:graphicFrame>
      <p:cxnSp>
        <p:nvCxnSpPr>
          <p:cNvPr id="9" name="直接连接符 8"/>
          <p:cNvCxnSpPr/>
          <p:nvPr/>
        </p:nvCxnSpPr>
        <p:spPr>
          <a:xfrm>
            <a:off x="335915" y="1348740"/>
            <a:ext cx="2839085" cy="63246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sp>
        <p:nvSpPr>
          <p:cNvPr id="10" name="文本框 9"/>
          <p:cNvSpPr txBox="1"/>
          <p:nvPr/>
        </p:nvSpPr>
        <p:spPr>
          <a:xfrm>
            <a:off x="1859280" y="1428750"/>
            <a:ext cx="1120775" cy="257175"/>
          </a:xfrm>
          <a:prstGeom prst="rect">
            <a:avLst/>
          </a:prstGeom>
        </p:spPr>
        <p:txBody>
          <a:bodyPr vert="horz" lIns="0" tIns="0" rIns="0" bIns="0" rtlCol="0" anchor="t">
            <a:noAutofit/>
          </a:bodyPr>
          <a:p>
            <a:pPr algn="ctr"/>
            <a:r>
              <a:rPr kumimoji="1" lang="en-US" altLang="zh-CN" sz="1400" b="1" dirty="0" smtClean="0">
                <a:solidFill>
                  <a:schemeClr val="bg1"/>
                </a:solidFill>
              </a:rPr>
              <a:t>Scenarios</a:t>
            </a:r>
            <a:endParaRPr kumimoji="1" lang="en-US" altLang="zh-CN" sz="1400" b="1" dirty="0" smtClean="0">
              <a:solidFill>
                <a:schemeClr val="bg1"/>
              </a:solidFill>
            </a:endParaRPr>
          </a:p>
        </p:txBody>
      </p:sp>
      <p:sp>
        <p:nvSpPr>
          <p:cNvPr id="11" name="文本框 10"/>
          <p:cNvSpPr txBox="1"/>
          <p:nvPr/>
        </p:nvSpPr>
        <p:spPr>
          <a:xfrm>
            <a:off x="377825" y="1727835"/>
            <a:ext cx="1738630" cy="257175"/>
          </a:xfrm>
          <a:prstGeom prst="rect">
            <a:avLst/>
          </a:prstGeom>
        </p:spPr>
        <p:txBody>
          <a:bodyPr vert="horz" lIns="0" tIns="0" rIns="0" bIns="0" rtlCol="0" anchor="t">
            <a:noAutofit/>
          </a:bodyPr>
          <a:p>
            <a:pPr algn="ctr"/>
            <a:r>
              <a:rPr kumimoji="1" lang="en-US" altLang="zh-CN" sz="1400" b="1" dirty="0" smtClean="0">
                <a:solidFill>
                  <a:schemeClr val="bg1"/>
                </a:solidFill>
              </a:rPr>
              <a:t>Configuration Options</a:t>
            </a:r>
            <a:endParaRPr kumimoji="1" lang="en-US" altLang="zh-CN" sz="1400" b="1" dirty="0" smtClean="0">
              <a:solidFill>
                <a:schemeClr val="bg1"/>
              </a:solidFill>
            </a:endParaRPr>
          </a:p>
        </p:txBody>
      </p:sp>
      <p:cxnSp>
        <p:nvCxnSpPr>
          <p:cNvPr id="12" name="直接连接符 11"/>
          <p:cNvCxnSpPr/>
          <p:nvPr/>
        </p:nvCxnSpPr>
        <p:spPr>
          <a:xfrm flipV="1">
            <a:off x="4225925" y="3250565"/>
            <a:ext cx="1007745" cy="19558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flipV="1">
            <a:off x="5233670" y="3271520"/>
            <a:ext cx="3543300" cy="174625"/>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flipV="1">
            <a:off x="4225925" y="3480435"/>
            <a:ext cx="1007745" cy="19558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flipV="1">
            <a:off x="5233670" y="3491230"/>
            <a:ext cx="3543300" cy="174625"/>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cxnSp>
        <p:nvCxnSpPr>
          <p:cNvPr id="18" name="直接连接符 17"/>
          <p:cNvCxnSpPr/>
          <p:nvPr/>
        </p:nvCxnSpPr>
        <p:spPr>
          <a:xfrm flipV="1">
            <a:off x="3175000" y="3271520"/>
            <a:ext cx="1050925" cy="174625"/>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cxnSp>
        <p:nvCxnSpPr>
          <p:cNvPr id="19" name="直接连接符 18"/>
          <p:cNvCxnSpPr/>
          <p:nvPr/>
        </p:nvCxnSpPr>
        <p:spPr>
          <a:xfrm flipV="1">
            <a:off x="3175000" y="3480435"/>
            <a:ext cx="1050925" cy="174625"/>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Mini-eChat Product Configuarion</a:t>
            </a:r>
            <a:endParaRPr lang="en-US" altLang="zh-CN" sz="2800" b="1">
              <a:solidFill>
                <a:srgbClr val="25C6FF"/>
              </a:solidFill>
              <a:latin typeface="+mj-lt"/>
              <a:ea typeface="微软雅黑" panose="020B0503020204020204" charset="-122"/>
            </a:endParaRPr>
          </a:p>
        </p:txBody>
      </p:sp>
      <p:sp>
        <p:nvSpPr>
          <p:cNvPr id="2" name="内容占位符 1"/>
          <p:cNvSpPr>
            <a:spLocks noGrp="1"/>
          </p:cNvSpPr>
          <p:nvPr>
            <p:ph idx="12"/>
          </p:nvPr>
        </p:nvSpPr>
        <p:spPr>
          <a:xfrm>
            <a:off x="335915" y="939165"/>
            <a:ext cx="8514080" cy="402590"/>
          </a:xfrm>
        </p:spPr>
        <p:txBody>
          <a:bodyPr/>
          <a:p>
            <a:r>
              <a:rPr lang="en-US" altLang="zh-CN">
                <a:solidFill>
                  <a:schemeClr val="bg1"/>
                </a:solidFill>
              </a:rPr>
              <a:t>Mini-eChat_5000_2</a:t>
            </a:r>
            <a:endParaRPr lang="en-US" altLang="zh-CN">
              <a:solidFill>
                <a:schemeClr val="bg1"/>
              </a:solidFill>
            </a:endParaRPr>
          </a:p>
        </p:txBody>
      </p:sp>
      <p:graphicFrame>
        <p:nvGraphicFramePr>
          <p:cNvPr id="10" name="表格 9"/>
          <p:cNvGraphicFramePr/>
          <p:nvPr/>
        </p:nvGraphicFramePr>
        <p:xfrm>
          <a:off x="335915" y="1341755"/>
          <a:ext cx="8441055" cy="3444240"/>
        </p:xfrm>
        <a:graphic>
          <a:graphicData uri="http://schemas.openxmlformats.org/drawingml/2006/table">
            <a:tbl>
              <a:tblPr firstRow="1" bandRow="1">
                <a:tableStyleId>{5940675A-B579-460E-94D1-54222C63F5DA}</a:tableStyleId>
              </a:tblPr>
              <a:tblGrid>
                <a:gridCol w="957580"/>
                <a:gridCol w="1866265"/>
                <a:gridCol w="1059815"/>
                <a:gridCol w="1006475"/>
                <a:gridCol w="3550920"/>
              </a:tblGrid>
              <a:tr h="321945">
                <a:tc rowSpan="2" gridSpan="2">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rowSpan="2" hMerge="1">
                  <a:tcPr/>
                </a:tc>
                <a:tc gridSpan="3">
                  <a:txBody>
                    <a:bodyPr/>
                    <a:p>
                      <a:pPr indent="0" algn="ctr">
                        <a:buNone/>
                      </a:pPr>
                      <a:r>
                        <a:rPr lang="en-US" sz="1400" b="1">
                          <a:ln>
                            <a:noFill/>
                          </a:ln>
                          <a:solidFill>
                            <a:schemeClr val="bg1"/>
                          </a:solidFill>
                        </a:rPr>
                        <a:t>Mini eChat 5000_2 (</a:t>
                      </a:r>
                      <a:r>
                        <a:rPr lang="en-US" sz="1400" b="1">
                          <a:ln>
                            <a:noFill/>
                          </a:ln>
                          <a:solidFill>
                            <a:schemeClr val="bg1"/>
                          </a:solidFill>
                          <a:sym typeface="+mn-ea"/>
                        </a:rPr>
                        <a:t>Basic and Advanded Features</a:t>
                      </a:r>
                      <a:r>
                        <a:rPr lang="en-US" sz="1400" b="1">
                          <a:ln>
                            <a:noFill/>
                          </a:ln>
                          <a:solidFill>
                            <a:schemeClr val="bg1"/>
                          </a:solidFill>
                        </a:rPr>
                        <a:t>)</a:t>
                      </a:r>
                      <a:endParaRPr lang="en-US" altLang="en-US" sz="1400" b="1">
                        <a:ln>
                          <a:noFill/>
                        </a:ln>
                        <a:solidFill>
                          <a:schemeClr val="bg1"/>
                        </a:solidFill>
                      </a:endParaRPr>
                    </a:p>
                  </a:txBody>
                  <a:tcPr marL="12700" marR="12700" marT="12700" vert="horz" anchor="ctr">
                    <a:solidFill>
                      <a:schemeClr val="bg1">
                        <a:alpha val="0"/>
                      </a:schemeClr>
                    </a:solidFill>
                  </a:tcPr>
                </a:tc>
                <a:tc hMerge="1">
                  <a:tcPr/>
                </a:tc>
                <a:tc hMerge="1">
                  <a:tcPr/>
                </a:tc>
              </a:tr>
              <a:tr h="322580">
                <a:tc vMerge="1" gridSpan="2">
                  <a:tcPr/>
                </a:tc>
                <a:tc vMerge="1" hMerge="1">
                  <a:tcPr/>
                </a:tc>
                <a:tc>
                  <a:txBody>
                    <a:bodyPr/>
                    <a:p>
                      <a:pPr indent="0" algn="ctr">
                        <a:buNone/>
                      </a:pPr>
                      <a:r>
                        <a:rPr lang="en-US" sz="1400" b="1">
                          <a:ln>
                            <a:noFill/>
                          </a:ln>
                          <a:solidFill>
                            <a:schemeClr val="bg1"/>
                          </a:solidFill>
                        </a:rPr>
                        <a:t>Configuration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Description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Remark</a:t>
                      </a:r>
                      <a:endParaRPr lang="en-US" altLang="en-US" sz="1400" b="1">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Voice service processing unit (PDS)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cs typeface="+mn-lt"/>
                        <a:sym typeface="+mn-ea"/>
                      </a:endParaRPr>
                    </a:p>
                  </a:txBody>
                  <a:tcPr marL="12700" marR="12700" marT="12700" vert="horz" anchor="ctr">
                    <a:solidFill>
                      <a:schemeClr val="bg1">
                        <a:alpha val="0"/>
                      </a:schemeClr>
                    </a:solidFill>
                  </a:tcPr>
                </a:tc>
                <a:tc rowSpan="6">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rowSpan="8">
                  <a:txBody>
                    <a:bodyPr/>
                    <a:p>
                      <a:pPr indent="0">
                        <a:buNone/>
                      </a:pPr>
                      <a:r>
                        <a:rPr lang="en-US" sz="1000">
                          <a:ln>
                            <a:noFill/>
                          </a:ln>
                          <a:solidFill>
                            <a:schemeClr val="bg1"/>
                          </a:solidFill>
                        </a:rPr>
                        <a:t>1. This scenario will deploy all of the service units, the PDS, PHR, LMS, OTA, LDS and MMS will deployed in one server.</a:t>
                      </a:r>
                      <a:endParaRPr lang="en-US" sz="1000">
                        <a:ln>
                          <a:noFill/>
                        </a:ln>
                        <a:solidFill>
                          <a:schemeClr val="bg1"/>
                        </a:solidFill>
                      </a:endParaRPr>
                    </a:p>
                    <a:p>
                      <a:pPr indent="0">
                        <a:buNone/>
                      </a:pPr>
                      <a:r>
                        <a:rPr lang="en-US" sz="1000">
                          <a:ln>
                            <a:noFill/>
                          </a:ln>
                          <a:solidFill>
                            <a:schemeClr val="bg1"/>
                          </a:solidFill>
                        </a:rPr>
                        <a:t>2. The VDS and DRS service units will be deployed in another server.</a:t>
                      </a:r>
                      <a:endParaRPr lang="en-US" sz="1000">
                        <a:ln>
                          <a:noFill/>
                        </a:ln>
                        <a:solidFill>
                          <a:schemeClr val="bg1"/>
                        </a:solidFill>
                      </a:endParaRPr>
                    </a:p>
                    <a:p>
                      <a:pPr indent="0">
                        <a:buNone/>
                      </a:pPr>
                      <a:r>
                        <a:rPr lang="en-US" sz="1000">
                          <a:ln>
                            <a:noFill/>
                          </a:ln>
                          <a:solidFill>
                            <a:schemeClr val="bg1"/>
                          </a:solidFill>
                        </a:rPr>
                        <a:t>3. All of the service units does NOT support expansion, tailoring and customization.</a:t>
                      </a:r>
                      <a:endParaRPr 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Database unit (PHR)</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Login management service unit (LMS)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Online upgrade service unit (OTA)</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Location service processing unit (LDS)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Multimedia message service processing unit (MMS)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Video service processing unit (VDS)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alt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 Storage unit (DRS)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69875">
                <a:tc gridSpan="2">
                  <a:txBody>
                    <a:bodyPr/>
                    <a:p>
                      <a:pPr indent="0">
                        <a:buNone/>
                      </a:pPr>
                      <a:r>
                        <a:rPr lang="en-US" sz="1000">
                          <a:ln>
                            <a:noFill/>
                          </a:ln>
                          <a:solidFill>
                            <a:schemeClr val="bg1"/>
                          </a:solidFill>
                        </a:rPr>
                        <a:t>Interconnection GateWay (uGW)</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rPr>
                        <a:t>Optional</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Optional for interconnect with the other private trunking system.</a:t>
                      </a:r>
                      <a:endParaRPr lang="en-US" altLang="en-US" sz="1000">
                        <a:ln>
                          <a:noFill/>
                        </a:ln>
                        <a:solidFill>
                          <a:schemeClr val="bg1"/>
                        </a:solidFill>
                      </a:endParaRPr>
                    </a:p>
                  </a:txBody>
                  <a:tcPr marL="12700" marR="12700" marT="12700" vert="horz" anchor="ctr">
                    <a:solidFill>
                      <a:schemeClr val="bg1">
                        <a:alpha val="0"/>
                      </a:schemeClr>
                    </a:solidFill>
                  </a:tcPr>
                </a:tc>
              </a:tr>
              <a:tr h="199390">
                <a:tc rowSpan="2">
                  <a:txBody>
                    <a:bodyPr/>
                    <a:p>
                      <a:pPr indent="0" algn="ctr">
                        <a:buNone/>
                      </a:pPr>
                      <a:r>
                        <a:rPr lang="en-US" sz="1000">
                          <a:ln>
                            <a:noFill/>
                          </a:ln>
                          <a:solidFill>
                            <a:schemeClr val="bg1"/>
                          </a:solidFill>
                        </a:rPr>
                        <a:t>Agents</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Dispatching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Optional</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buNone/>
                      </a:pPr>
                      <a:r>
                        <a:rPr lang="en-US" sz="1000">
                          <a:ln>
                            <a:noFill/>
                          </a:ln>
                          <a:solidFill>
                            <a:schemeClr val="bg1"/>
                          </a:solidFill>
                        </a:rPr>
                        <a:t>Agent used for management and dispatching.</a:t>
                      </a:r>
                      <a:endParaRPr lang="en-US" altLang="en-US" sz="1000">
                        <a:ln>
                          <a:noFill/>
                        </a:ln>
                        <a:solidFill>
                          <a:schemeClr val="bg1"/>
                        </a:solidFill>
                      </a:endParaRPr>
                    </a:p>
                  </a:txBody>
                  <a:tcPr marL="12700" marR="12700" marT="12700" vert="horz" anchor="ctr">
                    <a:solidFill>
                      <a:schemeClr val="bg1">
                        <a:alpha val="0"/>
                      </a:schemeClr>
                    </a:solidFill>
                  </a:tcPr>
                </a:tc>
              </a:tr>
              <a:tr h="195580">
                <a:tc vMerge="1">
                  <a:tcPr/>
                </a:tc>
                <a:tc>
                  <a:txBody>
                    <a:bodyPr/>
                    <a:p>
                      <a:pPr indent="0" algn="ctr">
                        <a:buNone/>
                      </a:pPr>
                      <a:r>
                        <a:rPr lang="en-US" sz="1000">
                          <a:ln>
                            <a:noFill/>
                          </a:ln>
                          <a:solidFill>
                            <a:schemeClr val="bg1"/>
                          </a:solidFill>
                        </a:rPr>
                        <a:t>Management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Optional</a:t>
                      </a:r>
                      <a:endParaRPr lang="en-US" altLang="en-US" sz="1000">
                        <a:ln>
                          <a:noFill/>
                        </a:ln>
                        <a:solidFill>
                          <a:schemeClr val="bg1"/>
                        </a:solidFill>
                      </a:endParaRPr>
                    </a:p>
                  </a:txBody>
                  <a:tcPr marL="12700" marR="12700" marT="12700" vert="horz" anchor="ctr">
                    <a:solidFill>
                      <a:schemeClr val="bg1">
                        <a:alpha val="0"/>
                      </a:schemeClr>
                    </a:solidFill>
                  </a:tcPr>
                </a:tc>
                <a:tc vMerge="1">
                  <a:tcPr/>
                </a:tc>
                <a:tc vMerge="1">
                  <a:tcPr/>
                </a:tc>
              </a:tr>
              <a:tr h="195580">
                <a:tc gridSpan="2">
                  <a:txBody>
                    <a:bodyPr/>
                    <a:p>
                      <a:pPr indent="0" algn="ctr">
                        <a:buNone/>
                      </a:pPr>
                      <a:r>
                        <a:rPr lang="en-US" sz="1000">
                          <a:ln>
                            <a:noFill/>
                          </a:ln>
                          <a:solidFill>
                            <a:schemeClr val="bg1"/>
                          </a:solidFill>
                        </a:rPr>
                        <a:t>Switch</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connect all servers.</a:t>
                      </a:r>
                      <a:endParaRPr lang="en-US" altLang="en-US" sz="1000">
                        <a:ln>
                          <a:noFill/>
                        </a:ln>
                        <a:solidFill>
                          <a:schemeClr val="bg1"/>
                        </a:solidFill>
                      </a:endParaRPr>
                    </a:p>
                  </a:txBody>
                  <a:tcPr marL="12700" marR="12700" marT="12700" vert="horz" anchor="ctr">
                    <a:solidFill>
                      <a:schemeClr val="bg1">
                        <a:alpha val="0"/>
                      </a:schemeClr>
                    </a:solidFill>
                  </a:tcPr>
                </a:tc>
              </a:tr>
              <a:tr h="195580">
                <a:tc gridSpan="2">
                  <a:txBody>
                    <a:bodyPr/>
                    <a:p>
                      <a:pPr indent="0" algn="ctr">
                        <a:buNone/>
                      </a:pPr>
                      <a:r>
                        <a:rPr lang="en-US" sz="1000">
                          <a:ln>
                            <a:noFill/>
                          </a:ln>
                          <a:solidFill>
                            <a:schemeClr val="bg1"/>
                          </a:solidFill>
                        </a:rPr>
                        <a:t>Firewall</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protect all servers.</a:t>
                      </a:r>
                      <a:endParaRPr lang="en-US" altLang="en-US" sz="1000">
                        <a:ln>
                          <a:noFill/>
                        </a:ln>
                        <a:solidFill>
                          <a:schemeClr val="bg1"/>
                        </a:solidFill>
                      </a:endParaRPr>
                    </a:p>
                  </a:txBody>
                  <a:tcPr marL="12700" marR="12700" marT="12700" vert="horz" anchor="ctr">
                    <a:solidFill>
                      <a:schemeClr val="bg1">
                        <a:alpha val="0"/>
                      </a:schemeClr>
                    </a:solidFill>
                  </a:tcPr>
                </a:tc>
              </a:tr>
            </a:tbl>
          </a:graphicData>
        </a:graphic>
      </p:graphicFrame>
      <p:cxnSp>
        <p:nvCxnSpPr>
          <p:cNvPr id="11" name="直接连接符 10"/>
          <p:cNvCxnSpPr/>
          <p:nvPr/>
        </p:nvCxnSpPr>
        <p:spPr>
          <a:xfrm>
            <a:off x="335915" y="1348740"/>
            <a:ext cx="2839085" cy="63246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1859280" y="1428750"/>
            <a:ext cx="1120775" cy="257175"/>
          </a:xfrm>
          <a:prstGeom prst="rect">
            <a:avLst/>
          </a:prstGeom>
        </p:spPr>
        <p:txBody>
          <a:bodyPr vert="horz" lIns="0" tIns="0" rIns="0" bIns="0" rtlCol="0" anchor="t">
            <a:noAutofit/>
          </a:bodyPr>
          <a:p>
            <a:pPr algn="ctr"/>
            <a:r>
              <a:rPr kumimoji="1" lang="en-US" altLang="zh-CN" sz="1400" b="1" dirty="0" smtClean="0">
                <a:solidFill>
                  <a:schemeClr val="bg1"/>
                </a:solidFill>
              </a:rPr>
              <a:t>Scenarios</a:t>
            </a:r>
            <a:endParaRPr kumimoji="1" lang="en-US" altLang="zh-CN" sz="1400" b="1" dirty="0" smtClean="0">
              <a:solidFill>
                <a:schemeClr val="bg1"/>
              </a:solidFill>
            </a:endParaRPr>
          </a:p>
        </p:txBody>
      </p:sp>
      <p:sp>
        <p:nvSpPr>
          <p:cNvPr id="13" name="文本框 12"/>
          <p:cNvSpPr txBox="1"/>
          <p:nvPr/>
        </p:nvSpPr>
        <p:spPr>
          <a:xfrm>
            <a:off x="377825" y="1727835"/>
            <a:ext cx="1738630" cy="257175"/>
          </a:xfrm>
          <a:prstGeom prst="rect">
            <a:avLst/>
          </a:prstGeom>
        </p:spPr>
        <p:txBody>
          <a:bodyPr vert="horz" lIns="0" tIns="0" rIns="0" bIns="0" rtlCol="0" anchor="t">
            <a:noAutofit/>
          </a:bodyPr>
          <a:p>
            <a:pPr algn="ctr"/>
            <a:r>
              <a:rPr kumimoji="1" lang="en-US" altLang="zh-CN" sz="1400" b="1" dirty="0" smtClean="0">
                <a:solidFill>
                  <a:schemeClr val="bg1"/>
                </a:solidFill>
              </a:rPr>
              <a:t>Configuration Options</a:t>
            </a:r>
            <a:endParaRPr kumimoji="1" lang="en-US" altLang="zh-CN" sz="1400" b="1" dirty="0" smtClean="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Distributed eChat Product Introduction</a:t>
            </a:r>
            <a:endParaRPr lang="en-US" altLang="zh-CN" sz="2800" b="1">
              <a:solidFill>
                <a:srgbClr val="25C6FF"/>
              </a:solidFill>
              <a:latin typeface="+mj-lt"/>
              <a:ea typeface="微软雅黑" panose="020B0503020204020204" charset="-122"/>
            </a:endParaRPr>
          </a:p>
        </p:txBody>
      </p:sp>
      <p:sp>
        <p:nvSpPr>
          <p:cNvPr id="5" name="内容占位符 4"/>
          <p:cNvSpPr>
            <a:spLocks noGrp="1"/>
          </p:cNvSpPr>
          <p:nvPr>
            <p:ph idx="12"/>
          </p:nvPr>
        </p:nvSpPr>
        <p:spPr/>
        <p:txBody>
          <a:bodyPr/>
          <a:p>
            <a:pPr marL="285750" indent="-285750">
              <a:buFont typeface="Wingdings" panose="05000000000000000000" charset="0"/>
              <a:buChar char="n"/>
            </a:pPr>
            <a:r>
              <a:rPr lang="en-US" altLang="zh-CN">
                <a:solidFill>
                  <a:schemeClr val="bg1"/>
                </a:solidFill>
                <a:sym typeface="+mn-ea"/>
              </a:rPr>
              <a:t>Distributed eChat Platform</a:t>
            </a:r>
            <a:endParaRPr lang="en-US" altLang="zh-CN">
              <a:solidFill>
                <a:schemeClr val="bg1"/>
              </a:solidFill>
            </a:endParaRPr>
          </a:p>
          <a:p>
            <a:pPr marL="285750" indent="-285750">
              <a:buFont typeface="Wingdings" panose="05000000000000000000" charset="0"/>
              <a:buChar char="n"/>
            </a:pPr>
            <a:r>
              <a:rPr lang="en-US" altLang="zh-CN">
                <a:solidFill>
                  <a:schemeClr val="bg1"/>
                </a:solidFill>
                <a:sym typeface="+mn-ea"/>
              </a:rPr>
              <a:t>Aimed at Medium-sized/Large-sized Channel or Operator Customers</a:t>
            </a:r>
            <a:endParaRPr lang="en-US" altLang="zh-CN">
              <a:solidFill>
                <a:schemeClr val="bg1"/>
              </a:solidFill>
            </a:endParaRPr>
          </a:p>
          <a:p>
            <a:pPr marL="285750" indent="-285750">
              <a:buFont typeface="Wingdings" panose="05000000000000000000" charset="0"/>
              <a:buChar char="n"/>
            </a:pPr>
            <a:r>
              <a:rPr lang="en-US" altLang="zh-CN">
                <a:solidFill>
                  <a:schemeClr val="bg1"/>
                </a:solidFill>
                <a:sym typeface="+mn-ea"/>
              </a:rPr>
              <a:t>Support Basic and Advanced Features</a:t>
            </a:r>
            <a:endParaRPr lang="en-US" altLang="zh-CN">
              <a:solidFill>
                <a:schemeClr val="bg1"/>
              </a:solidFill>
              <a:sym typeface="+mn-ea"/>
            </a:endParaRPr>
          </a:p>
          <a:p>
            <a:pPr marL="285750" indent="-285750">
              <a:buFont typeface="Wingdings" panose="05000000000000000000" charset="0"/>
              <a:buChar char="n"/>
            </a:pPr>
            <a:r>
              <a:rPr lang="en-US" altLang="zh-CN">
                <a:solidFill>
                  <a:schemeClr val="bg1"/>
                </a:solidFill>
                <a:sym typeface="+mn-ea"/>
              </a:rPr>
              <a:t>Support Industry Customization Features</a:t>
            </a:r>
            <a:endParaRPr lang="en-US" altLang="zh-CN">
              <a:solidFill>
                <a:schemeClr val="bg1"/>
              </a:solidFill>
            </a:endParaRPr>
          </a:p>
          <a:p>
            <a:pPr marL="285750" indent="-285750">
              <a:buFont typeface="Wingdings" panose="05000000000000000000" charset="0"/>
              <a:buChar char="n"/>
            </a:pPr>
            <a:r>
              <a:rPr lang="en-US" altLang="zh-CN">
                <a:solidFill>
                  <a:schemeClr val="bg1"/>
                </a:solidFill>
                <a:sym typeface="+mn-ea"/>
              </a:rPr>
              <a:t>Support PC Server or Cloud Based Deployment</a:t>
            </a:r>
            <a:endParaRPr lang="en-US" altLang="zh-CN">
              <a:solidFill>
                <a:schemeClr val="bg1"/>
              </a:solidFill>
              <a:sym typeface="+mn-ea"/>
            </a:endParaRPr>
          </a:p>
          <a:p>
            <a:pPr marL="285750" indent="-285750">
              <a:buFont typeface="Wingdings" panose="05000000000000000000" charset="0"/>
              <a:buChar char="n"/>
            </a:pPr>
            <a:r>
              <a:rPr lang="en-US" altLang="zh-CN">
                <a:solidFill>
                  <a:schemeClr val="bg1"/>
                </a:solidFill>
                <a:sym typeface="+mn-ea"/>
              </a:rPr>
              <a:t>Support 10000+ Active User Capacity and Unlimitation Expansion</a:t>
            </a:r>
            <a:endParaRPr lang="en-US" altLang="zh-CN">
              <a:solidFill>
                <a:schemeClr val="bg1"/>
              </a:solidFill>
              <a:sym typeface="+mn-ea"/>
            </a:endParaRPr>
          </a:p>
          <a:p>
            <a:pPr marL="285750" indent="-285750">
              <a:buFont typeface="Wingdings" panose="05000000000000000000" charset="0"/>
              <a:buChar char="n"/>
            </a:pPr>
            <a:r>
              <a:rPr lang="en-US" altLang="zh-CN">
                <a:solidFill>
                  <a:schemeClr val="bg1"/>
                </a:solidFill>
                <a:sym typeface="+mn-ea"/>
              </a:rPr>
              <a:t>Support Interconnection with Other Systems</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358775" y="269875"/>
            <a:ext cx="7174230" cy="659130"/>
          </a:xfrm>
          <a:prstGeom prst="rect">
            <a:avLst/>
          </a:prstGeom>
          <a:noFill/>
          <a:ln>
            <a:noFill/>
          </a:ln>
        </p:spPr>
        <p:txBody>
          <a:bodyPr vert="horz" wrap="square" lIns="0" tIns="0" rIns="0" bIns="0" numCol="1" rtlCol="0" anchor="t" anchorCtr="0" compatLnSpc="1">
            <a:normAutofit/>
          </a:bodyPr>
          <a:lstStyle>
            <a:lvl1pPr algn="l" defTabSz="457200" rtl="0" fontAlgn="base">
              <a:spcBef>
                <a:spcPct val="0"/>
              </a:spcBef>
              <a:spcAft>
                <a:spcPct val="0"/>
              </a:spcAft>
              <a:defRPr lang="en-US" altLang="en-US" sz="4000" kern="1200" baseline="0" dirty="0">
                <a:solidFill>
                  <a:schemeClr val="bg1"/>
                </a:solidFill>
                <a:latin typeface="Arial" panose="020B0604020202020204" pitchFamily="34" charset="0"/>
                <a:ea typeface="微软雅黑" panose="020B0503020204020204" charset="-122"/>
                <a:cs typeface="Arial" panose="020B0604020202020204" pitchFamily="34" charset="0"/>
              </a:defRPr>
            </a:lvl1pPr>
            <a:lvl2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2pPr>
            <a:lvl3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3pPr>
            <a:lvl4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4pPr>
            <a:lvl5pPr algn="l" defTabSz="457200" rtl="0" fontAlgn="base">
              <a:spcBef>
                <a:spcPct val="0"/>
              </a:spcBef>
              <a:spcAft>
                <a:spcPct val="0"/>
              </a:spcAft>
              <a:defRPr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l"/>
            <a:r>
              <a:rPr lang="en-US" altLang="zh-CN" sz="2800" b="1">
                <a:solidFill>
                  <a:srgbClr val="25C6FF"/>
                </a:solidFill>
                <a:latin typeface="+mj-lt"/>
                <a:ea typeface="微软雅黑" panose="020B0503020204020204" charset="-122"/>
              </a:rPr>
              <a:t>Distributed eChat Product Configuration</a:t>
            </a:r>
            <a:endParaRPr lang="en-US" altLang="zh-CN" sz="2800" b="1">
              <a:solidFill>
                <a:srgbClr val="25C6FF"/>
              </a:solidFill>
              <a:latin typeface="+mj-lt"/>
              <a:ea typeface="微软雅黑" panose="020B0503020204020204" charset="-122"/>
            </a:endParaRPr>
          </a:p>
        </p:txBody>
      </p:sp>
      <p:graphicFrame>
        <p:nvGraphicFramePr>
          <p:cNvPr id="10" name="表格 9"/>
          <p:cNvGraphicFramePr/>
          <p:nvPr/>
        </p:nvGraphicFramePr>
        <p:xfrm>
          <a:off x="287020" y="910590"/>
          <a:ext cx="8592185" cy="4053840"/>
        </p:xfrm>
        <a:graphic>
          <a:graphicData uri="http://schemas.openxmlformats.org/drawingml/2006/table">
            <a:tbl>
              <a:tblPr firstRow="1" bandRow="1">
                <a:tableStyleId>{5940675A-B579-460E-94D1-54222C63F5DA}</a:tableStyleId>
              </a:tblPr>
              <a:tblGrid>
                <a:gridCol w="874395"/>
                <a:gridCol w="1581150"/>
                <a:gridCol w="1036320"/>
                <a:gridCol w="941705"/>
                <a:gridCol w="4158615"/>
              </a:tblGrid>
              <a:tr h="321945">
                <a:tc rowSpan="2" gridSpan="2">
                  <a:txBody>
                    <a:bodyPr/>
                    <a:p>
                      <a:pPr indent="0" algn="ctr">
                        <a:buNone/>
                      </a:pPr>
                      <a:endParaRPr lang="en-US" altLang="en-US" sz="1000">
                        <a:ln>
                          <a:noFill/>
                        </a:ln>
                        <a:solidFill>
                          <a:schemeClr val="bg1"/>
                        </a:solidFill>
                      </a:endParaRPr>
                    </a:p>
                  </a:txBody>
                  <a:tcPr marL="12700" marR="12700" marT="12700" vert="horz" anchor="ctr">
                    <a:solidFill>
                      <a:schemeClr val="bg1">
                        <a:alpha val="0"/>
                      </a:schemeClr>
                    </a:solidFill>
                  </a:tcPr>
                </a:tc>
                <a:tc rowSpan="2" hMerge="1">
                  <a:tcPr/>
                </a:tc>
                <a:tc gridSpan="3">
                  <a:txBody>
                    <a:bodyPr/>
                    <a:p>
                      <a:pPr indent="0" algn="ctr">
                        <a:buNone/>
                      </a:pPr>
                      <a:r>
                        <a:rPr lang="en-US" sz="1400" b="1">
                          <a:ln>
                            <a:noFill/>
                          </a:ln>
                          <a:solidFill>
                            <a:schemeClr val="bg1"/>
                          </a:solidFill>
                        </a:rPr>
                        <a:t>Distributed eChat System (All Features)</a:t>
                      </a:r>
                      <a:endParaRPr lang="en-US" sz="1400" b="1">
                        <a:ln>
                          <a:noFill/>
                        </a:ln>
                        <a:solidFill>
                          <a:schemeClr val="bg1"/>
                        </a:solidFill>
                      </a:endParaRPr>
                    </a:p>
                  </a:txBody>
                  <a:tcPr marL="12700" marR="12700" marT="12700" vert="horz" anchor="ctr">
                    <a:solidFill>
                      <a:schemeClr val="bg1">
                        <a:alpha val="0"/>
                      </a:schemeClr>
                    </a:solidFill>
                  </a:tcPr>
                </a:tc>
                <a:tc hMerge="1">
                  <a:tcPr/>
                </a:tc>
                <a:tc hMerge="1">
                  <a:tcPr/>
                </a:tc>
              </a:tr>
              <a:tr h="322580">
                <a:tc vMerge="1" gridSpan="2">
                  <a:tcPr/>
                </a:tc>
                <a:tc vMerge="1" hMerge="1">
                  <a:tcPr/>
                </a:tc>
                <a:tc>
                  <a:txBody>
                    <a:bodyPr/>
                    <a:p>
                      <a:pPr indent="0" algn="ctr">
                        <a:buNone/>
                      </a:pPr>
                      <a:r>
                        <a:rPr lang="en-US" sz="1400" b="1">
                          <a:ln>
                            <a:noFill/>
                          </a:ln>
                          <a:solidFill>
                            <a:schemeClr val="bg1"/>
                          </a:solidFill>
                        </a:rPr>
                        <a:t>Configuration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Description</a:t>
                      </a:r>
                      <a:endParaRPr lang="en-US" altLang="en-US" sz="1400" b="1">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400" b="1">
                          <a:ln>
                            <a:noFill/>
                          </a:ln>
                          <a:solidFill>
                            <a:schemeClr val="bg1"/>
                          </a:solidFill>
                        </a:rPr>
                        <a:t>Remark</a:t>
                      </a:r>
                      <a:endParaRPr lang="en-US" altLang="en-US" sz="1400" b="1">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Voice service processing unit (PDS)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rPr>
                        <a:t>√</a:t>
                      </a:r>
                      <a:endParaRPr lang="en-US" altLang="en-US" sz="1000">
                        <a:ln>
                          <a:noFill/>
                        </a:ln>
                        <a:solidFill>
                          <a:schemeClr val="bg1"/>
                        </a:solidFill>
                        <a:cs typeface="+mn-lt"/>
                      </a:endParaRPr>
                    </a:p>
                  </a:txBody>
                  <a:tcPr marL="12700" marR="12700" marT="12700" vert="horz" anchor="ctr">
                    <a:solidFill>
                      <a:schemeClr val="bg1">
                        <a:alpha val="0"/>
                      </a:schemeClr>
                    </a:solidFill>
                  </a:tcPr>
                </a:tc>
                <a:tc rowSpan="2">
                  <a:txBody>
                    <a:bodyPr/>
                    <a:p>
                      <a:pPr indent="0" algn="ctr">
                        <a:buNone/>
                      </a:pPr>
                      <a:r>
                        <a:rPr lang="en-US" sz="1000">
                          <a:ln>
                            <a:noFill/>
                          </a:ln>
                          <a:solidFill>
                            <a:schemeClr val="bg1"/>
                          </a:solidFill>
                        </a:rPr>
                        <a:t>Stand alone/</a:t>
                      </a:r>
                      <a:endParaRPr lang="en-US" sz="1000">
                        <a:ln>
                          <a:noFill/>
                        </a:ln>
                        <a:solidFill>
                          <a:schemeClr val="bg1"/>
                        </a:solidFill>
                      </a:endParaRPr>
                    </a:p>
                    <a:p>
                      <a:pPr indent="0" algn="ctr">
                        <a:buNone/>
                      </a:pPr>
                      <a:r>
                        <a:rPr lang="en-US" sz="1000">
                          <a:ln>
                            <a:noFill/>
                          </a:ln>
                          <a:solidFill>
                            <a:schemeClr val="bg1"/>
                          </a:solidFill>
                        </a:rPr>
                        <a:t>Load sharing</a:t>
                      </a:r>
                      <a:endParaRPr 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PDS support load sharing according to the voice service traffic.</a:t>
                      </a:r>
                      <a:endParaRPr 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Database unit (PHR)</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a:txBody>
                    <a:bodyPr/>
                    <a:p>
                      <a:pPr indent="0">
                        <a:buNone/>
                      </a:pP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Login management service unit (LMS)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alt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buNone/>
                      </a:pPr>
                      <a:r>
                        <a:rPr lang="en-US" altLang="en-US" sz="1000">
                          <a:ln>
                            <a:noFill/>
                          </a:ln>
                          <a:solidFill>
                            <a:schemeClr val="bg1"/>
                          </a:solidFill>
                        </a:rPr>
                        <a:t>1. LMS support distributed deployment according to the accessed subscribers.</a:t>
                      </a:r>
                      <a:endParaRPr lang="en-US" altLang="en-US" sz="1000">
                        <a:ln>
                          <a:noFill/>
                        </a:ln>
                        <a:solidFill>
                          <a:schemeClr val="bg1"/>
                        </a:solidFill>
                      </a:endParaRPr>
                    </a:p>
                    <a:p>
                      <a:pPr indent="0">
                        <a:buNone/>
                      </a:pPr>
                      <a:r>
                        <a:rPr lang="en-US" altLang="en-US" sz="1000">
                          <a:ln>
                            <a:noFill/>
                          </a:ln>
                          <a:solidFill>
                            <a:schemeClr val="bg1"/>
                          </a:solidFill>
                        </a:rPr>
                        <a:t>2. LMS support N+1 backup.</a:t>
                      </a: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Online upgrade service unit (OTA)</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vMerge="1">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Location service processing unit (LDS)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rPr>
                        <a:t>Optional</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altLang="en-US" sz="1000">
                          <a:ln>
                            <a:noFill/>
                          </a:ln>
                          <a:solidFill>
                            <a:schemeClr val="bg1"/>
                          </a:solidFill>
                        </a:rPr>
                        <a:t>Stand alone/</a:t>
                      </a:r>
                      <a:endParaRPr lang="en-US" altLang="en-US" sz="1000">
                        <a:ln>
                          <a:noFill/>
                        </a:ln>
                        <a:solidFill>
                          <a:schemeClr val="bg1"/>
                        </a:solidFill>
                      </a:endParaRPr>
                    </a:p>
                    <a:p>
                      <a:pPr indent="0" algn="ctr">
                        <a:buNone/>
                      </a:pPr>
                      <a:r>
                        <a:rPr lang="en-US" altLang="en-US" sz="1000">
                          <a:ln>
                            <a:noFill/>
                          </a:ln>
                          <a:solidFill>
                            <a:schemeClr val="bg1"/>
                          </a:solidFill>
                        </a:rPr>
                        <a:t>Load sharing</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altLang="en-US" sz="1000">
                          <a:ln>
                            <a:noFill/>
                          </a:ln>
                          <a:solidFill>
                            <a:schemeClr val="bg1"/>
                          </a:solidFill>
                        </a:rPr>
                        <a:t>1. LDS support load sharing according to the location service traffic.</a:t>
                      </a:r>
                      <a:endParaRPr lang="en-US" altLang="en-US" sz="1000">
                        <a:ln>
                          <a:noFill/>
                        </a:ln>
                        <a:solidFill>
                          <a:schemeClr val="bg1"/>
                        </a:solidFill>
                      </a:endParaRPr>
                    </a:p>
                    <a:p>
                      <a:pPr indent="0">
                        <a:buNone/>
                      </a:pPr>
                      <a:r>
                        <a:rPr lang="en-US" altLang="en-US" sz="1000">
                          <a:ln>
                            <a:noFill/>
                          </a:ln>
                          <a:solidFill>
                            <a:schemeClr val="bg1"/>
                          </a:solidFill>
                        </a:rPr>
                        <a:t>2. Storage space for location service may expand by add hard disk.</a:t>
                      </a: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Multimedia message service processing unit (MMS)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vMerge="1">
                  <a:tcPr marL="12700" marR="12700" marT="12700" vert="horz" anchor="ctr">
                    <a:solidFill>
                      <a:schemeClr val="bg1">
                        <a:alpha val="0"/>
                      </a:schemeClr>
                    </a:solidFill>
                  </a:tcPr>
                </a:tc>
                <a:tc>
                  <a:txBody>
                    <a:bodyPr/>
                    <a:p>
                      <a:pPr indent="0">
                        <a:buNone/>
                      </a:pPr>
                      <a:r>
                        <a:rPr lang="en-US" altLang="en-US" sz="1000">
                          <a:ln>
                            <a:noFill/>
                          </a:ln>
                          <a:solidFill>
                            <a:schemeClr val="bg1"/>
                          </a:solidFill>
                        </a:rPr>
                        <a:t>1. Optional for short message service and multimedia message service.</a:t>
                      </a:r>
                      <a:endParaRPr lang="en-US" altLang="en-US" sz="1000">
                        <a:ln>
                          <a:noFill/>
                        </a:ln>
                        <a:solidFill>
                          <a:schemeClr val="bg1"/>
                        </a:solidFill>
                      </a:endParaRPr>
                    </a:p>
                    <a:p>
                      <a:pPr indent="0">
                        <a:buNone/>
                      </a:pPr>
                      <a:r>
                        <a:rPr lang="en-US" altLang="en-US" sz="1000">
                          <a:ln>
                            <a:noFill/>
                          </a:ln>
                          <a:solidFill>
                            <a:schemeClr val="bg1"/>
                          </a:solidFill>
                        </a:rPr>
                        <a:t>2. MMS support load sharing according to the SMS/MMS service traffic.</a:t>
                      </a: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Video service processing unit (VDS)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altLang="en-US" sz="1000">
                          <a:ln>
                            <a:noFill/>
                          </a:ln>
                          <a:solidFill>
                            <a:schemeClr val="bg1"/>
                          </a:solidFill>
                        </a:rPr>
                        <a:t>Stand alone/</a:t>
                      </a:r>
                      <a:endParaRPr lang="en-US" altLang="en-US" sz="1000">
                        <a:ln>
                          <a:noFill/>
                        </a:ln>
                        <a:solidFill>
                          <a:schemeClr val="bg1"/>
                        </a:solidFill>
                      </a:endParaRPr>
                    </a:p>
                    <a:p>
                      <a:pPr indent="0" algn="ctr">
                        <a:buNone/>
                      </a:pPr>
                      <a:r>
                        <a:rPr lang="en-US" altLang="en-US" sz="1000">
                          <a:ln>
                            <a:noFill/>
                          </a:ln>
                          <a:solidFill>
                            <a:schemeClr val="bg1"/>
                          </a:solidFill>
                        </a:rPr>
                        <a:t>Load sharing</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altLang="en-US" sz="1000">
                          <a:ln>
                            <a:noFill/>
                          </a:ln>
                          <a:solidFill>
                            <a:schemeClr val="bg1"/>
                          </a:solidFill>
                        </a:rPr>
                        <a:t>1. Optional for video service.</a:t>
                      </a:r>
                      <a:endParaRPr lang="en-US" altLang="en-US" sz="1000">
                        <a:ln>
                          <a:noFill/>
                        </a:ln>
                        <a:solidFill>
                          <a:schemeClr val="bg1"/>
                        </a:solidFill>
                      </a:endParaRPr>
                    </a:p>
                    <a:p>
                      <a:pPr indent="0">
                        <a:buNone/>
                      </a:pPr>
                      <a:r>
                        <a:rPr lang="en-US" altLang="en-US" sz="1000">
                          <a:ln>
                            <a:noFill/>
                          </a:ln>
                          <a:solidFill>
                            <a:schemeClr val="bg1"/>
                          </a:solidFill>
                        </a:rPr>
                        <a:t>2. VDS support load sharing according to the video service traffic.</a:t>
                      </a:r>
                      <a:endParaRPr lang="en-US" altLang="en-US" sz="1000">
                        <a:ln>
                          <a:noFill/>
                        </a:ln>
                        <a:solidFill>
                          <a:schemeClr val="bg1"/>
                        </a:solidFill>
                      </a:endParaRPr>
                    </a:p>
                  </a:txBody>
                  <a:tcPr marL="12700" marR="12700" marT="12700" vert="horz" anchor="ctr">
                    <a:solidFill>
                      <a:schemeClr val="bg1">
                        <a:alpha val="0"/>
                      </a:schemeClr>
                    </a:solidFill>
                  </a:tcPr>
                </a:tc>
              </a:tr>
              <a:tr h="210820">
                <a:tc gridSpan="2">
                  <a:txBody>
                    <a:bodyPr/>
                    <a:p>
                      <a:pPr indent="0">
                        <a:buNone/>
                      </a:pPr>
                      <a:r>
                        <a:rPr lang="en-US" sz="1000">
                          <a:ln>
                            <a:noFill/>
                          </a:ln>
                          <a:solidFill>
                            <a:schemeClr val="bg1"/>
                          </a:solidFill>
                        </a:rPr>
                        <a:t>Data Storage unit (DRS)</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altLang="en-US" sz="1000">
                          <a:ln>
                            <a:noFill/>
                          </a:ln>
                          <a:solidFill>
                            <a:schemeClr val="bg1"/>
                          </a:solidFill>
                        </a:rPr>
                        <a:t>Stand alone/</a:t>
                      </a:r>
                      <a:endParaRPr lang="en-US" altLang="en-US" sz="1000">
                        <a:ln>
                          <a:noFill/>
                        </a:ln>
                        <a:solidFill>
                          <a:schemeClr val="bg1"/>
                        </a:solidFill>
                      </a:endParaRPr>
                    </a:p>
                    <a:p>
                      <a:pPr indent="0" algn="ctr">
                        <a:buNone/>
                      </a:pPr>
                      <a:r>
                        <a:rPr lang="en-US" altLang="en-US" sz="1000">
                          <a:ln>
                            <a:noFill/>
                          </a:ln>
                          <a:solidFill>
                            <a:schemeClr val="bg1"/>
                          </a:solidFill>
                        </a:rPr>
                        <a:t>Load sharing</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altLang="en-US" sz="1000">
                          <a:ln>
                            <a:noFill/>
                          </a:ln>
                          <a:solidFill>
                            <a:schemeClr val="bg1"/>
                          </a:solidFill>
                        </a:rPr>
                        <a:t>1. Optional for voice storage and video storage.</a:t>
                      </a:r>
                      <a:endParaRPr lang="en-US" altLang="en-US" sz="1000">
                        <a:ln>
                          <a:noFill/>
                        </a:ln>
                        <a:solidFill>
                          <a:schemeClr val="bg1"/>
                        </a:solidFill>
                      </a:endParaRPr>
                    </a:p>
                    <a:p>
                      <a:pPr indent="0">
                        <a:buNone/>
                      </a:pPr>
                      <a:r>
                        <a:rPr lang="en-US" altLang="en-US" sz="1000">
                          <a:ln>
                            <a:noFill/>
                          </a:ln>
                          <a:solidFill>
                            <a:schemeClr val="bg1"/>
                          </a:solidFill>
                        </a:rPr>
                        <a:t>2. DRS support load sharing according to the stroage service traffic.</a:t>
                      </a:r>
                      <a:endParaRPr lang="en-US" altLang="en-US" sz="1000">
                        <a:ln>
                          <a:noFill/>
                        </a:ln>
                        <a:solidFill>
                          <a:schemeClr val="bg1"/>
                        </a:solidFill>
                      </a:endParaRPr>
                    </a:p>
                  </a:txBody>
                  <a:tcPr marL="12700" marR="12700" marT="12700" vert="horz" anchor="ctr">
                    <a:solidFill>
                      <a:schemeClr val="bg1">
                        <a:alpha val="0"/>
                      </a:schemeClr>
                    </a:solidFill>
                  </a:tcPr>
                </a:tc>
              </a:tr>
              <a:tr h="269875">
                <a:tc gridSpan="2">
                  <a:txBody>
                    <a:bodyPr/>
                    <a:p>
                      <a:pPr indent="0">
                        <a:buNone/>
                      </a:pPr>
                      <a:r>
                        <a:rPr lang="en-US" sz="1000">
                          <a:ln>
                            <a:noFill/>
                          </a:ln>
                          <a:solidFill>
                            <a:schemeClr val="bg1"/>
                          </a:solidFill>
                        </a:rPr>
                        <a:t>Interconnection GateWay (uGW)</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Stand alone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Optional for interconnect with the other private trunking system.</a:t>
                      </a:r>
                      <a:endParaRPr lang="en-US" altLang="en-US" sz="1000">
                        <a:ln>
                          <a:noFill/>
                        </a:ln>
                        <a:solidFill>
                          <a:schemeClr val="bg1"/>
                        </a:solidFill>
                      </a:endParaRPr>
                    </a:p>
                  </a:txBody>
                  <a:tcPr marL="12700" marR="12700" marT="12700" vert="horz" anchor="ctr">
                    <a:solidFill>
                      <a:schemeClr val="bg1">
                        <a:alpha val="0"/>
                      </a:schemeClr>
                    </a:solidFill>
                  </a:tcPr>
                </a:tc>
              </a:tr>
              <a:tr h="199390">
                <a:tc rowSpan="2">
                  <a:txBody>
                    <a:bodyPr/>
                    <a:p>
                      <a:pPr indent="0" algn="ctr">
                        <a:buNone/>
                      </a:pPr>
                      <a:r>
                        <a:rPr lang="en-US" sz="1000">
                          <a:ln>
                            <a:noFill/>
                          </a:ln>
                          <a:solidFill>
                            <a:schemeClr val="bg1"/>
                          </a:solidFill>
                        </a:rPr>
                        <a:t>Agents</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Dispatching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rowSpan="2">
                  <a:txBody>
                    <a:bodyPr/>
                    <a:p>
                      <a:pPr indent="0">
                        <a:buNone/>
                      </a:pPr>
                      <a:r>
                        <a:rPr lang="en-US" sz="1000">
                          <a:ln>
                            <a:noFill/>
                          </a:ln>
                          <a:solidFill>
                            <a:schemeClr val="bg1"/>
                          </a:solidFill>
                        </a:rPr>
                        <a:t>Agent used for management and dispatching.</a:t>
                      </a:r>
                      <a:endParaRPr lang="en-US" altLang="en-US" sz="1000">
                        <a:ln>
                          <a:noFill/>
                        </a:ln>
                        <a:solidFill>
                          <a:schemeClr val="bg1"/>
                        </a:solidFill>
                      </a:endParaRPr>
                    </a:p>
                  </a:txBody>
                  <a:tcPr marL="12700" marR="12700" marT="12700" vert="horz" anchor="ctr">
                    <a:solidFill>
                      <a:schemeClr val="bg1">
                        <a:alpha val="0"/>
                      </a:schemeClr>
                    </a:solidFill>
                  </a:tcPr>
                </a:tc>
              </a:tr>
              <a:tr h="195580">
                <a:tc vMerge="1">
                  <a:tcPr/>
                </a:tc>
                <a:tc>
                  <a:txBody>
                    <a:bodyPr/>
                    <a:p>
                      <a:pPr indent="0" algn="ctr">
                        <a:buNone/>
                      </a:pPr>
                      <a:r>
                        <a:rPr lang="en-US" sz="1000">
                          <a:ln>
                            <a:noFill/>
                          </a:ln>
                          <a:solidFill>
                            <a:schemeClr val="bg1"/>
                          </a:solidFill>
                        </a:rPr>
                        <a:t>Management Console</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sym typeface="+mn-ea"/>
                        </a:rPr>
                        <a:t>Optional</a:t>
                      </a:r>
                      <a:endParaRPr lang="en-US" altLang="en-US" sz="1000">
                        <a:ln>
                          <a:noFill/>
                        </a:ln>
                        <a:solidFill>
                          <a:schemeClr val="bg1"/>
                        </a:solidFill>
                      </a:endParaRPr>
                    </a:p>
                  </a:txBody>
                  <a:tcPr marL="12700" marR="12700" marT="12700" vert="horz" anchor="ctr">
                    <a:solidFill>
                      <a:schemeClr val="bg1">
                        <a:alpha val="0"/>
                      </a:schemeClr>
                    </a:solidFill>
                  </a:tcPr>
                </a:tc>
                <a:tc vMerge="1">
                  <a:tcPr/>
                </a:tc>
                <a:tc vMerge="1">
                  <a:tcPr/>
                </a:tc>
              </a:tr>
              <a:tr h="195580">
                <a:tc gridSpan="2">
                  <a:txBody>
                    <a:bodyPr/>
                    <a:p>
                      <a:pPr indent="0" algn="ctr">
                        <a:buNone/>
                      </a:pPr>
                      <a:r>
                        <a:rPr lang="en-US" sz="1000">
                          <a:ln>
                            <a:noFill/>
                          </a:ln>
                          <a:solidFill>
                            <a:schemeClr val="bg1"/>
                          </a:solidFill>
                        </a:rPr>
                        <a:t>Switch</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connect all servers.</a:t>
                      </a:r>
                      <a:endParaRPr lang="en-US" altLang="en-US" sz="1000">
                        <a:ln>
                          <a:noFill/>
                        </a:ln>
                        <a:solidFill>
                          <a:schemeClr val="bg1"/>
                        </a:solidFill>
                      </a:endParaRPr>
                    </a:p>
                  </a:txBody>
                  <a:tcPr marL="12700" marR="12700" marT="12700" vert="horz" anchor="ctr">
                    <a:solidFill>
                      <a:schemeClr val="bg1">
                        <a:alpha val="0"/>
                      </a:schemeClr>
                    </a:solidFill>
                  </a:tcPr>
                </a:tc>
              </a:tr>
              <a:tr h="195580">
                <a:tc gridSpan="2">
                  <a:txBody>
                    <a:bodyPr/>
                    <a:p>
                      <a:pPr indent="0" algn="ctr">
                        <a:buNone/>
                      </a:pPr>
                      <a:r>
                        <a:rPr lang="en-US" sz="1000">
                          <a:ln>
                            <a:noFill/>
                          </a:ln>
                          <a:solidFill>
                            <a:schemeClr val="bg1"/>
                          </a:solidFill>
                        </a:rPr>
                        <a:t>Firewall</a:t>
                      </a:r>
                      <a:endParaRPr lang="en-US" altLang="en-US" sz="1000">
                        <a:ln>
                          <a:noFill/>
                        </a:ln>
                        <a:solidFill>
                          <a:schemeClr val="bg1"/>
                        </a:solidFill>
                      </a:endParaRPr>
                    </a:p>
                  </a:txBody>
                  <a:tcPr marL="12700" marR="12700" marT="12700" vert="horz" anchor="ctr">
                    <a:solidFill>
                      <a:schemeClr val="bg1">
                        <a:alpha val="0"/>
                      </a:schemeClr>
                    </a:solidFill>
                  </a:tcPr>
                </a:tc>
                <a:tc hMerge="1">
                  <a:tcPr/>
                </a:tc>
                <a:tc>
                  <a:txBody>
                    <a:bodyPr/>
                    <a:p>
                      <a:pPr indent="0" algn="ctr">
                        <a:buNone/>
                      </a:pPr>
                      <a:r>
                        <a:rPr lang="en-US" sz="1000">
                          <a:ln>
                            <a:noFill/>
                          </a:ln>
                          <a:solidFill>
                            <a:schemeClr val="bg1"/>
                          </a:solidFill>
                          <a:cs typeface="+mn-lt"/>
                          <a:sym typeface="+mn-ea"/>
                        </a:rPr>
                        <a:t>√</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lgn="ctr">
                        <a:buNone/>
                      </a:pPr>
                      <a:r>
                        <a:rPr lang="en-US" sz="1000">
                          <a:ln>
                            <a:noFill/>
                          </a:ln>
                          <a:solidFill>
                            <a:schemeClr val="bg1"/>
                          </a:solidFill>
                        </a:rPr>
                        <a:t>≧1</a:t>
                      </a:r>
                      <a:endParaRPr lang="en-US" altLang="en-US" sz="1000">
                        <a:ln>
                          <a:noFill/>
                        </a:ln>
                        <a:solidFill>
                          <a:schemeClr val="bg1"/>
                        </a:solidFill>
                      </a:endParaRPr>
                    </a:p>
                  </a:txBody>
                  <a:tcPr marL="12700" marR="12700" marT="12700" vert="horz" anchor="ctr">
                    <a:solidFill>
                      <a:schemeClr val="bg1">
                        <a:alpha val="0"/>
                      </a:schemeClr>
                    </a:solidFill>
                  </a:tcPr>
                </a:tc>
                <a:tc>
                  <a:txBody>
                    <a:bodyPr/>
                    <a:p>
                      <a:pPr indent="0">
                        <a:buNone/>
                      </a:pPr>
                      <a:r>
                        <a:rPr lang="en-US" sz="1000">
                          <a:ln>
                            <a:noFill/>
                          </a:ln>
                          <a:solidFill>
                            <a:schemeClr val="bg1"/>
                          </a:solidFill>
                        </a:rPr>
                        <a:t>Mandatory, used for protect all servers.</a:t>
                      </a:r>
                      <a:endParaRPr lang="en-US" altLang="en-US" sz="1000">
                        <a:ln>
                          <a:noFill/>
                        </a:ln>
                        <a:solidFill>
                          <a:schemeClr val="bg1"/>
                        </a:solidFill>
                      </a:endParaRPr>
                    </a:p>
                  </a:txBody>
                  <a:tcPr marL="12700" marR="12700" marT="12700" vert="horz" anchor="ctr">
                    <a:solidFill>
                      <a:schemeClr val="bg1">
                        <a:alpha val="0"/>
                      </a:schemeClr>
                    </a:solidFill>
                  </a:tcPr>
                </a:tc>
              </a:tr>
            </a:tbl>
          </a:graphicData>
        </a:graphic>
      </p:graphicFrame>
      <p:cxnSp>
        <p:nvCxnSpPr>
          <p:cNvPr id="11" name="直接连接符 10"/>
          <p:cNvCxnSpPr/>
          <p:nvPr/>
        </p:nvCxnSpPr>
        <p:spPr>
          <a:xfrm>
            <a:off x="287020" y="910590"/>
            <a:ext cx="2459355" cy="632460"/>
          </a:xfrm>
          <a:prstGeom prst="line">
            <a:avLst/>
          </a:prstGeom>
          <a:ln>
            <a:solidFill>
              <a:srgbClr val="0085B4"/>
            </a:solidFill>
          </a:ln>
        </p:spPr>
        <p:style>
          <a:lnRef idx="2">
            <a:schemeClr val="accent1"/>
          </a:lnRef>
          <a:fillRef idx="0">
            <a:schemeClr val="accent1"/>
          </a:fillRef>
          <a:effectRef idx="1">
            <a:schemeClr val="accent1"/>
          </a:effectRef>
          <a:fontRef idx="minor">
            <a:schemeClr val="tx1"/>
          </a:fontRef>
        </p:style>
      </p:cxnSp>
      <p:sp>
        <p:nvSpPr>
          <p:cNvPr id="12" name="文本框 11"/>
          <p:cNvSpPr txBox="1"/>
          <p:nvPr/>
        </p:nvSpPr>
        <p:spPr>
          <a:xfrm>
            <a:off x="1625600" y="1049655"/>
            <a:ext cx="1120775" cy="257175"/>
          </a:xfrm>
          <a:prstGeom prst="rect">
            <a:avLst/>
          </a:prstGeom>
        </p:spPr>
        <p:txBody>
          <a:bodyPr vert="horz" lIns="0" tIns="0" rIns="0" bIns="0" rtlCol="0" anchor="t">
            <a:noAutofit/>
          </a:bodyPr>
          <a:p>
            <a:pPr algn="ctr"/>
            <a:r>
              <a:rPr kumimoji="1" lang="en-US" altLang="zh-CN" sz="1400" b="1" dirty="0" smtClean="0">
                <a:solidFill>
                  <a:schemeClr val="bg1"/>
                </a:solidFill>
              </a:rPr>
              <a:t>Scenarios</a:t>
            </a:r>
            <a:endParaRPr kumimoji="1" lang="en-US" altLang="zh-CN" sz="1400" b="1" dirty="0" smtClean="0">
              <a:solidFill>
                <a:schemeClr val="bg1"/>
              </a:solidFill>
            </a:endParaRPr>
          </a:p>
        </p:txBody>
      </p:sp>
      <p:sp>
        <p:nvSpPr>
          <p:cNvPr id="13" name="文本框 12"/>
          <p:cNvSpPr txBox="1"/>
          <p:nvPr/>
        </p:nvSpPr>
        <p:spPr>
          <a:xfrm>
            <a:off x="287020" y="1306830"/>
            <a:ext cx="1738630" cy="257175"/>
          </a:xfrm>
          <a:prstGeom prst="rect">
            <a:avLst/>
          </a:prstGeom>
        </p:spPr>
        <p:txBody>
          <a:bodyPr vert="horz" lIns="0" tIns="0" rIns="0" bIns="0" rtlCol="0" anchor="t">
            <a:noAutofit/>
          </a:bodyPr>
          <a:p>
            <a:pPr algn="ctr"/>
            <a:r>
              <a:rPr kumimoji="1" lang="en-US" altLang="zh-CN" sz="1400" b="1" dirty="0" smtClean="0">
                <a:solidFill>
                  <a:schemeClr val="bg1"/>
                </a:solidFill>
              </a:rPr>
              <a:t>Configuration Options</a:t>
            </a:r>
            <a:endParaRPr kumimoji="1" lang="en-US" altLang="zh-CN" sz="1400" b="1"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71406" y="132665"/>
            <a:ext cx="8929750" cy="7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norm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en-US" altLang="zh-CN" sz="2800" b="1" smtClean="0">
                <a:solidFill>
                  <a:srgbClr val="25C6FF"/>
                </a:solidFill>
                <a:latin typeface="+mj-lt"/>
                <a:ea typeface="微软雅黑" panose="020B0503020204020204" charset="-122"/>
                <a:cs typeface="Arial" panose="020B0604020202020204" pitchFamily="34" charset="0"/>
                <a:sym typeface="宋体" panose="02010600030101010101" pitchFamily="2" charset="-122"/>
              </a:rPr>
              <a:t>eChat Trunking System – Typical Specification</a:t>
            </a:r>
            <a:endParaRPr lang="en-US" altLang="zh-CN" sz="2800" b="1" smtClean="0">
              <a:solidFill>
                <a:srgbClr val="25C6FF"/>
              </a:solidFill>
              <a:latin typeface="+mj-lt"/>
              <a:ea typeface="微软雅黑" panose="020B0503020204020204" charset="-122"/>
              <a:cs typeface="Arial" panose="020B0604020202020204" pitchFamily="34" charset="0"/>
              <a:sym typeface="宋体" panose="02010600030101010101" pitchFamily="2" charset="-122"/>
            </a:endParaRPr>
          </a:p>
        </p:txBody>
      </p:sp>
      <p:graphicFrame>
        <p:nvGraphicFramePr>
          <p:cNvPr id="2" name="表格"/>
          <p:cNvGraphicFramePr/>
          <p:nvPr/>
        </p:nvGraphicFramePr>
        <p:xfrm>
          <a:off x="1168400" y="1317625"/>
          <a:ext cx="6807835" cy="3143885"/>
        </p:xfrm>
        <a:graphic>
          <a:graphicData uri="http://schemas.openxmlformats.org/drawingml/2006/table">
            <a:tbl>
              <a:tblPr firstRow="1" bandRow="1">
                <a:tableStyleId>{5940675A-B579-460E-94D1-54222C63F5DA}</a:tableStyleId>
              </a:tblPr>
              <a:tblGrid>
                <a:gridCol w="2778760"/>
                <a:gridCol w="1284605"/>
                <a:gridCol w="1332865"/>
                <a:gridCol w="1411605"/>
              </a:tblGrid>
              <a:tr h="433705">
                <a:tc>
                  <a:txBody>
                    <a:bodyPr/>
                    <a:p>
                      <a:pPr marL="0" indent="0" algn="ctr" eaLnBrk="1" fontAlgn="ctr" latinLnBrk="0" hangingPunct="1">
                        <a:lnSpc>
                          <a:spcPct val="100000"/>
                        </a:lnSpc>
                        <a:spcBef>
                          <a:spcPts val="0"/>
                        </a:spcBef>
                        <a:spcAft>
                          <a:spcPts val="0"/>
                        </a:spcAft>
                        <a:buNone/>
                      </a:pPr>
                      <a:r>
                        <a:rPr lang="en-US" altLang="zh-CN" sz="1400" u="none" strike="noStrike" kern="1200" cap="none" spc="0" baseline="0" dirty="0" smtClean="0">
                          <a:solidFill>
                            <a:schemeClr val="bg1"/>
                          </a:solidFill>
                        </a:rPr>
                        <a:t>Item</a:t>
                      </a:r>
                      <a:endParaRPr lang="en-US" altLang="zh-CN" sz="14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400" u="none" strike="noStrike" kern="1200" cap="none" spc="0" baseline="0" dirty="0" smtClean="0">
                          <a:solidFill>
                            <a:schemeClr val="bg1"/>
                          </a:solidFill>
                        </a:rPr>
                        <a:t>Mini eChat 2000</a:t>
                      </a:r>
                      <a:endParaRPr lang="en-US" altLang="zh-CN" sz="14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400" u="none" strike="noStrike" kern="1200" cap="none" spc="0" baseline="0" dirty="0" smtClean="0">
                          <a:solidFill>
                            <a:schemeClr val="bg1"/>
                          </a:solidFill>
                        </a:rPr>
                        <a:t>Mini eChat 5000</a:t>
                      </a:r>
                      <a:endParaRPr lang="en-US" altLang="zh-CN" sz="14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400" u="none" strike="noStrike" kern="1200" cap="none" spc="0" baseline="0" dirty="0" smtClean="0">
                          <a:solidFill>
                            <a:schemeClr val="bg1"/>
                          </a:solidFill>
                        </a:rPr>
                        <a:t>Distributed eChat</a:t>
                      </a:r>
                      <a:endParaRPr lang="en-US" altLang="zh-CN" sz="1400" u="none" strike="noStrike" kern="1200" cap="none" spc="0" baseline="0" dirty="0" smtClean="0">
                        <a:solidFill>
                          <a:schemeClr val="bg1"/>
                        </a:solidFill>
                      </a:endParaRPr>
                    </a:p>
                  </a:txBody>
                  <a:tcPr marL="104268" marR="104268" marT="6858" marB="0" anchor="ctr"/>
                </a:tc>
              </a:tr>
              <a:tr h="303530">
                <a:tc>
                  <a:txBody>
                    <a:bodyPr/>
                    <a:p>
                      <a:pPr algn="l">
                        <a:spcAft>
                          <a:spcPts val="0"/>
                        </a:spcAft>
                      </a:pPr>
                      <a:r>
                        <a:rPr lang="en-US" altLang="zh-CN" sz="1000" kern="0" dirty="0" smtClean="0">
                          <a:solidFill>
                            <a:schemeClr val="bg1"/>
                          </a:solidFill>
                        </a:rPr>
                        <a:t>Maximum online users</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kern="1200" dirty="0" smtClean="0">
                          <a:solidFill>
                            <a:schemeClr val="bg1"/>
                          </a:solidFill>
                        </a:rPr>
                        <a:t>2,000</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5,000</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sz="1000">
                          <a:ln>
                            <a:noFill/>
                          </a:ln>
                          <a:solidFill>
                            <a:schemeClr val="bg1"/>
                          </a:solidFill>
                          <a:sym typeface="+mn-ea"/>
                        </a:rPr>
                        <a:t>≧</a:t>
                      </a:r>
                      <a:r>
                        <a:rPr lang="en-US" altLang="zh-CN" sz="1000" u="none" strike="noStrike" kern="1200" cap="none" spc="0" baseline="0" dirty="0" smtClean="0">
                          <a:solidFill>
                            <a:schemeClr val="bg1"/>
                          </a:solidFill>
                        </a:rPr>
                        <a:t>10,000(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2895">
                <a:tc>
                  <a:txBody>
                    <a:bodyPr/>
                    <a:p>
                      <a:pPr algn="l">
                        <a:spcAft>
                          <a:spcPts val="0"/>
                        </a:spcAft>
                      </a:pPr>
                      <a:r>
                        <a:rPr lang="en-US" altLang="zh-CN" sz="1000" kern="0" dirty="0" smtClean="0">
                          <a:solidFill>
                            <a:schemeClr val="bg1"/>
                          </a:solidFill>
                        </a:rPr>
                        <a:t>Maximum online groups</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100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200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sz="1000">
                          <a:ln>
                            <a:noFill/>
                          </a:ln>
                          <a:solidFill>
                            <a:schemeClr val="bg1"/>
                          </a:solidFill>
                          <a:sym typeface="+mn-ea"/>
                        </a:rPr>
                        <a:t>≧</a:t>
                      </a:r>
                      <a:r>
                        <a:rPr lang="en-US" altLang="zh-CN" sz="1000" u="none" strike="noStrike" kern="1200" cap="none" spc="0" baseline="0" dirty="0" smtClean="0">
                          <a:solidFill>
                            <a:schemeClr val="bg1"/>
                          </a:solidFill>
                        </a:rPr>
                        <a:t>1,000(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2895">
                <a:tc>
                  <a:txBody>
                    <a:bodyPr/>
                    <a:p>
                      <a:pPr algn="l">
                        <a:spcAft>
                          <a:spcPts val="0"/>
                        </a:spcAft>
                      </a:pPr>
                      <a:r>
                        <a:rPr lang="en-US" altLang="zh-CN" sz="1000" kern="0" dirty="0" smtClean="0">
                          <a:solidFill>
                            <a:schemeClr val="bg1"/>
                          </a:solidFill>
                        </a:rPr>
                        <a:t>Maximum concurrent voice calls</a:t>
                      </a:r>
                      <a:endParaRPr lang="en-US" altLang="zh-CN" sz="1000" kern="0" dirty="0" smtClean="0">
                        <a:solidFill>
                          <a:schemeClr val="bg1"/>
                        </a:solidFill>
                      </a:endParaRPr>
                    </a:p>
                  </a:txBody>
                  <a:tcPr marL="51435" marR="51435" marT="0"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100</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200</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sz="1000">
                          <a:ln>
                            <a:noFill/>
                          </a:ln>
                          <a:solidFill>
                            <a:schemeClr val="bg1"/>
                          </a:solidFill>
                          <a:sym typeface="+mn-ea"/>
                        </a:rPr>
                        <a:t>≧</a:t>
                      </a:r>
                      <a:r>
                        <a:rPr lang="en-US" altLang="zh-CN" sz="1000" u="none" strike="noStrike" kern="1200" cap="none" spc="0" baseline="0" dirty="0" smtClean="0">
                          <a:solidFill>
                            <a:schemeClr val="bg1"/>
                          </a:solidFill>
                        </a:rPr>
                        <a:t>1,000(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3530">
                <a:tc>
                  <a:txBody>
                    <a:bodyPr/>
                    <a:p>
                      <a:pPr algn="l">
                        <a:spcAft>
                          <a:spcPts val="0"/>
                        </a:spcAft>
                      </a:pPr>
                      <a:r>
                        <a:rPr lang="en-US" altLang="zh-CN" sz="1000" kern="0" dirty="0" smtClean="0">
                          <a:solidFill>
                            <a:schemeClr val="bg1"/>
                          </a:solidFill>
                        </a:rPr>
                        <a:t>Maximum concurrent 720P video backhaul</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8</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50</a:t>
                      </a:r>
                      <a:endParaRPr lang="en-US" altLang="zh-CN" sz="1000" u="none" strike="noStrike" kern="1200" cap="none" spc="0" baseline="0" dirty="0" smtClean="0">
                        <a:solidFill>
                          <a:schemeClr val="bg1"/>
                        </a:solidFill>
                      </a:endParaRPr>
                    </a:p>
                  </a:txBody>
                  <a:tcPr marL="104268" marR="104268" marT="6858" marB="0" anchor="ctr"/>
                </a:tc>
                <a:tc>
                  <a:txBody>
                    <a:bodyPr/>
                    <a:p>
                      <a:pPr marL="0" indent="0" algn="ctr" eaLnBrk="1" fontAlgn="ctr" latinLnBrk="0" hangingPunct="1">
                        <a:lnSpc>
                          <a:spcPct val="100000"/>
                        </a:lnSpc>
                        <a:spcBef>
                          <a:spcPts val="0"/>
                        </a:spcBef>
                        <a:spcAft>
                          <a:spcPts val="0"/>
                        </a:spcAft>
                        <a:buNone/>
                      </a:pPr>
                      <a:r>
                        <a:rPr lang="en-US" sz="1000">
                          <a:ln>
                            <a:noFill/>
                          </a:ln>
                          <a:solidFill>
                            <a:schemeClr val="bg1"/>
                          </a:solidFill>
                          <a:sym typeface="+mn-ea"/>
                        </a:rPr>
                        <a:t>≧</a:t>
                      </a:r>
                      <a:r>
                        <a:rPr lang="en-US" altLang="zh-CN" sz="1000" u="none" strike="noStrike" kern="1200" cap="none" spc="0" baseline="0" dirty="0" smtClean="0">
                          <a:solidFill>
                            <a:schemeClr val="bg1"/>
                          </a:solidFill>
                        </a:rPr>
                        <a:t>100(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2895">
                <a:tc>
                  <a:txBody>
                    <a:bodyPr/>
                    <a:p>
                      <a:pPr algn="l">
                        <a:spcAft>
                          <a:spcPts val="0"/>
                        </a:spcAft>
                      </a:pPr>
                      <a:r>
                        <a:rPr lang="en-US" sz="1000" kern="0" dirty="0" smtClean="0">
                          <a:solidFill>
                            <a:schemeClr val="bg1"/>
                          </a:solidFill>
                        </a:rPr>
                        <a:t>Concurrent location users (30 seconds interval)</a:t>
                      </a:r>
                      <a:endParaRPr lang="en-US"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2000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5000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sz="1000">
                          <a:ln>
                            <a:noFill/>
                          </a:ln>
                          <a:solidFill>
                            <a:schemeClr val="bg1"/>
                          </a:solidFill>
                          <a:sym typeface="+mn-ea"/>
                        </a:rPr>
                        <a:t>≧</a:t>
                      </a:r>
                      <a:r>
                        <a:rPr lang="en-US" altLang="zh-CN" sz="1000" u="none" strike="noStrike" kern="1200" cap="none" spc="0" baseline="0" dirty="0" smtClean="0">
                          <a:solidFill>
                            <a:schemeClr val="bg1"/>
                          </a:solidFill>
                        </a:rPr>
                        <a:t>10,000(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2895">
                <a:tc>
                  <a:txBody>
                    <a:bodyPr/>
                    <a:p>
                      <a:pPr algn="l">
                        <a:spcAft>
                          <a:spcPts val="0"/>
                        </a:spcAft>
                      </a:pPr>
                      <a:r>
                        <a:rPr lang="en-US" altLang="zh-CN" sz="1000" kern="0" dirty="0" smtClean="0">
                          <a:solidFill>
                            <a:schemeClr val="bg1"/>
                          </a:solidFill>
                        </a:rPr>
                        <a:t>Number of concurrent voice recordings</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50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100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sz="1000">
                          <a:ln>
                            <a:noFill/>
                          </a:ln>
                          <a:solidFill>
                            <a:schemeClr val="bg1"/>
                          </a:solidFill>
                          <a:sym typeface="+mn-ea"/>
                        </a:rPr>
                        <a:t>≧</a:t>
                      </a:r>
                      <a:r>
                        <a:rPr lang="en-US" altLang="zh-CN" sz="1000" u="none" strike="noStrike" kern="1200" cap="none" spc="0" baseline="0" dirty="0" smtClean="0">
                          <a:solidFill>
                            <a:schemeClr val="bg1"/>
                          </a:solidFill>
                        </a:rPr>
                        <a:t>100(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285750">
                <a:tc>
                  <a:txBody>
                    <a:bodyPr/>
                    <a:p>
                      <a:pPr algn="l">
                        <a:spcAft>
                          <a:spcPts val="0"/>
                        </a:spcAft>
                      </a:pPr>
                      <a:r>
                        <a:rPr lang="en-US" altLang="zh-CN" sz="1000" kern="0" dirty="0" smtClean="0">
                          <a:solidFill>
                            <a:schemeClr val="bg1"/>
                          </a:solidFill>
                        </a:rPr>
                        <a:t>Number of concurrent video recordings</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5</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10</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sz="1000">
                          <a:ln>
                            <a:noFill/>
                          </a:ln>
                          <a:solidFill>
                            <a:schemeClr val="bg1"/>
                          </a:solidFill>
                          <a:sym typeface="+mn-ea"/>
                        </a:rPr>
                        <a:t>≧</a:t>
                      </a:r>
                      <a:r>
                        <a:rPr lang="en-US" altLang="zh-CN" sz="1000" u="none" strike="noStrike" kern="1200" cap="none" spc="0" baseline="0" dirty="0" smtClean="0">
                          <a:solidFill>
                            <a:schemeClr val="bg1"/>
                          </a:solidFill>
                        </a:rPr>
                        <a:t>50(</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r h="302260">
                <a:tc>
                  <a:txBody>
                    <a:bodyPr/>
                    <a:p>
                      <a:pPr algn="l">
                        <a:spcAft>
                          <a:spcPts val="0"/>
                        </a:spcAft>
                      </a:pPr>
                      <a:r>
                        <a:rPr lang="en-US" altLang="zh-CN" sz="1000" kern="0" dirty="0" smtClean="0">
                          <a:solidFill>
                            <a:schemeClr val="bg1"/>
                          </a:solidFill>
                        </a:rPr>
                        <a:t>Maximum record storage period</a:t>
                      </a:r>
                      <a:endParaRPr lang="en-US" altLang="zh-CN" sz="1000" kern="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90 days</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90 days</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90 days</a:t>
                      </a:r>
                      <a:endParaRPr lang="en-US" altLang="zh-CN" sz="1000" u="none" strike="noStrike" kern="1200" cap="none" spc="0" baseline="0" dirty="0" smtClean="0">
                        <a:solidFill>
                          <a:schemeClr val="bg1"/>
                        </a:solidFill>
                      </a:endParaRPr>
                    </a:p>
                  </a:txBody>
                  <a:tcPr marL="104268" marR="104268" marT="6858" marB="0" anchor="ctr"/>
                </a:tc>
              </a:tr>
              <a:tr h="303530">
                <a:tc>
                  <a:txBody>
                    <a:bodyPr/>
                    <a:p>
                      <a:pPr algn="l">
                        <a:spcAft>
                          <a:spcPts val="0"/>
                        </a:spcAft>
                      </a:pPr>
                      <a:r>
                        <a:rPr lang="en-US" altLang="zh-CN" sz="1000" kern="0" dirty="0" smtClean="0">
                          <a:solidFill>
                            <a:schemeClr val="bg1"/>
                          </a:solidFill>
                        </a:rPr>
                        <a:t>Server</a:t>
                      </a:r>
                      <a:r>
                        <a:rPr lang="en-US" altLang="zh-CN" sz="1000" kern="0" baseline="0" dirty="0" smtClean="0">
                          <a:solidFill>
                            <a:schemeClr val="bg1"/>
                          </a:solidFill>
                        </a:rPr>
                        <a:t> Quantity(Dell PER740)</a:t>
                      </a:r>
                      <a:endParaRPr lang="en-US" altLang="zh-CN" sz="1000" kern="0" baseline="0" dirty="0" smtClean="0">
                        <a:solidFill>
                          <a:schemeClr val="bg1"/>
                        </a:solidFill>
                      </a:endParaRPr>
                    </a:p>
                  </a:txBody>
                  <a:tcPr marL="51435" marR="51435" marT="0" marB="0" anchor="ctr"/>
                </a:tc>
                <a:tc>
                  <a:txBody>
                    <a:bodyPr/>
                    <a:p>
                      <a:pPr marL="0" indent="0" algn="ctr"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1</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2</a:t>
                      </a:r>
                      <a:endParaRPr lang="en-US" altLang="zh-CN" sz="1000" u="none" strike="noStrike" kern="1200" cap="none" spc="0" baseline="0" dirty="0" smtClean="0">
                        <a:solidFill>
                          <a:schemeClr val="bg1"/>
                        </a:solidFill>
                      </a:endParaRPr>
                    </a:p>
                  </a:txBody>
                  <a:tcPr marL="104268" marR="104268" marT="6858" marB="0" anchor="ctr"/>
                </a:tc>
                <a:tc>
                  <a:txBody>
                    <a:bodyPr/>
                    <a:p>
                      <a:pPr marL="0" marR="0" indent="0" algn="ctr" defTabSz="685800" rtl="0" eaLnBrk="1" fontAlgn="ctr" latinLnBrk="0" hangingPunct="1">
                        <a:lnSpc>
                          <a:spcPct val="100000"/>
                        </a:lnSpc>
                        <a:spcBef>
                          <a:spcPts val="0"/>
                        </a:spcBef>
                        <a:spcAft>
                          <a:spcPts val="0"/>
                        </a:spcAft>
                        <a:buClrTx/>
                        <a:buSzTx/>
                        <a:buFontTx/>
                        <a:buNone/>
                        <a:defRPr/>
                      </a:pPr>
                      <a:r>
                        <a:rPr lang="en-US" sz="1000">
                          <a:ln>
                            <a:noFill/>
                          </a:ln>
                          <a:solidFill>
                            <a:schemeClr val="bg1"/>
                          </a:solidFill>
                          <a:sym typeface="+mn-ea"/>
                        </a:rPr>
                        <a:t>≧</a:t>
                      </a:r>
                      <a:r>
                        <a:rPr lang="en-US" altLang="zh-CN" sz="1000" u="none" strike="noStrike" kern="1200" cap="none" spc="0" baseline="0" dirty="0" smtClean="0">
                          <a:solidFill>
                            <a:schemeClr val="bg1"/>
                          </a:solidFill>
                        </a:rPr>
                        <a:t>5 ( </a:t>
                      </a:r>
                      <a:r>
                        <a:rPr lang="en-US" altLang="zh-CN" sz="1000" dirty="0" smtClean="0">
                          <a:solidFill>
                            <a:schemeClr val="bg1"/>
                          </a:solidFill>
                          <a:sym typeface="+mn-ea"/>
                        </a:rPr>
                        <a:t>Expandable</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marL="104268" marR="104268" marT="6858"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p:cNvGraphicFramePr/>
          <p:nvPr/>
        </p:nvGraphicFramePr>
        <p:xfrm>
          <a:off x="585470" y="1307465"/>
          <a:ext cx="7749540" cy="3065780"/>
        </p:xfrm>
        <a:graphic>
          <a:graphicData uri="http://schemas.openxmlformats.org/drawingml/2006/table">
            <a:tbl>
              <a:tblPr firstRow="1" bandRow="1">
                <a:tableStyleId>{5940675A-B579-460E-94D1-54222C63F5DA}</a:tableStyleId>
              </a:tblPr>
              <a:tblGrid>
                <a:gridCol w="2878455"/>
                <a:gridCol w="1610995"/>
                <a:gridCol w="1610995"/>
                <a:gridCol w="1649095"/>
              </a:tblGrid>
              <a:tr h="372618">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u="none" strike="noStrike" kern="1200" cap="none" spc="0" baseline="0" dirty="0" smtClean="0">
                          <a:solidFill>
                            <a:schemeClr val="bg1"/>
                          </a:solidFill>
                        </a:rPr>
                        <a:t>Configuration Option</a:t>
                      </a:r>
                      <a:endParaRPr lang="en-US" altLang="zh-CN" sz="1400" u="none" strike="noStrike" kern="1200" cap="none" spc="0" baseline="0" dirty="0" smtClean="0">
                        <a:solidFill>
                          <a:schemeClr val="bg1"/>
                        </a:solidFill>
                      </a:endParaRPr>
                    </a:p>
                  </a:txBody>
                  <a:tcPr marL="104268" marR="104268" marT="6858" marB="0" anchor="ctr"/>
                </a:tc>
                <a:tc>
                  <a:txBody>
                    <a:bodyPr/>
                    <a:lstStyle/>
                    <a:p>
                      <a:pPr marL="0" indent="0" algn="ctr" eaLnBrk="1" fontAlgn="ctr" latinLnBrk="0" hangingPunct="1">
                        <a:lnSpc>
                          <a:spcPct val="100000"/>
                        </a:lnSpc>
                        <a:spcBef>
                          <a:spcPts val="0"/>
                        </a:spcBef>
                        <a:spcAft>
                          <a:spcPts val="0"/>
                        </a:spcAft>
                        <a:buNone/>
                      </a:pPr>
                      <a:r>
                        <a:rPr lang="en-US" altLang="zh-CN" sz="1400" u="none" strike="noStrike" kern="1200" cap="none" spc="0" baseline="0" dirty="0" smtClean="0">
                          <a:solidFill>
                            <a:schemeClr val="bg1"/>
                          </a:solidFill>
                        </a:rPr>
                        <a:t>Mini eChat 2000</a:t>
                      </a:r>
                      <a:endParaRPr lang="en-US" altLang="zh-CN" sz="1400" u="none" strike="noStrike" kern="1200" cap="none" spc="0" baseline="0" dirty="0" smtClean="0">
                        <a:solidFill>
                          <a:schemeClr val="bg1"/>
                        </a:solidFill>
                      </a:endParaRPr>
                    </a:p>
                  </a:txBody>
                  <a:tcPr marL="104268" marR="104268" marT="6858"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u="none" strike="noStrike" kern="1200" cap="none" spc="0" baseline="0" dirty="0" smtClean="0">
                          <a:solidFill>
                            <a:schemeClr val="bg1"/>
                          </a:solidFill>
                        </a:rPr>
                        <a:t>Mini eChat 5000</a:t>
                      </a:r>
                      <a:endParaRPr lang="en-US" altLang="zh-CN" sz="1400" u="none" strike="noStrike" kern="1200" cap="none" spc="0" baseline="0" dirty="0" smtClean="0">
                        <a:solidFill>
                          <a:schemeClr val="bg1"/>
                        </a:solidFill>
                      </a:endParaRPr>
                    </a:p>
                  </a:txBody>
                  <a:tcPr marL="104268" marR="104268" marT="6858"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400" u="none" strike="noStrike" kern="1200" cap="none" spc="0" baseline="0" dirty="0" smtClean="0">
                          <a:solidFill>
                            <a:schemeClr val="bg1"/>
                          </a:solidFill>
                        </a:rPr>
                        <a:t>Distributed eChat</a:t>
                      </a:r>
                      <a:endParaRPr lang="en-US" altLang="zh-CN" sz="1400" u="none" strike="noStrike" kern="1200" cap="none" spc="0" baseline="0" dirty="0" smtClean="0">
                        <a:solidFill>
                          <a:schemeClr val="bg1"/>
                        </a:solidFill>
                      </a:endParaRPr>
                    </a:p>
                  </a:txBody>
                  <a:tcPr marL="104268" marR="104268" marT="6858" marB="0" anchor="ctr"/>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Voice service processing unit (PDS)</a:t>
                      </a:r>
                      <a:endParaRPr lang="en-US" altLang="zh-CN" sz="1000" u="none" strike="noStrike" kern="1200" cap="none" spc="0" baseline="0" dirty="0" smtClean="0">
                        <a:solidFill>
                          <a:schemeClr val="bg1"/>
                        </a:solidFill>
                      </a:endParaRPr>
                    </a:p>
                  </a:txBody>
                  <a:tcPr marL="104268" marR="104268" marT="6858" marB="0" anchor="ctr"/>
                </a:tc>
                <a:tc rowSpan="8">
                  <a:txBody>
                    <a:bodyPr/>
                    <a:lstStyle/>
                    <a:p>
                      <a:pPr algn="ctr">
                        <a:spcAft>
                          <a:spcPts val="0"/>
                        </a:spcAft>
                      </a:pPr>
                      <a:r>
                        <a:rPr lang="en-US" altLang="zh-CN" sz="1000" u="none" strike="noStrike" kern="1200" cap="none" spc="0" baseline="0" dirty="0" smtClean="0">
                          <a:solidFill>
                            <a:schemeClr val="bg1"/>
                          </a:solidFill>
                        </a:rPr>
                        <a:t>DELL PER740</a:t>
                      </a:r>
                      <a:endParaRPr lang="en-US" altLang="zh-CN" sz="1000" u="none" strike="noStrike" kern="1200" cap="none" spc="0" baseline="0" dirty="0" smtClean="0">
                        <a:solidFill>
                          <a:schemeClr val="bg1"/>
                        </a:solidFill>
                      </a:endParaRPr>
                    </a:p>
                  </a:txBody>
                  <a:tcPr marL="51435" marR="51435" marT="0" marB="0" anchor="ctr" anchorCtr="0"/>
                </a:tc>
                <a:tc rowSpan="6">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zh-CN" altLang="en-US" sz="1000" u="none" strike="noStrike" kern="1200" cap="none" spc="0" baseline="0" dirty="0" smtClean="0">
                        <a:solidFill>
                          <a:schemeClr val="bg1"/>
                        </a:solidFill>
                      </a:endParaRPr>
                    </a:p>
                  </a:txBody>
                  <a:tcPr marL="51435" marR="51435" marT="0" marB="0" anchor="ctr" anchorCtr="0"/>
                </a:tc>
                <a:tc rowSpan="2">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zh-CN" altLang="en-US" sz="1000" u="none" strike="noStrike" kern="1200" cap="none" spc="0" baseline="0" dirty="0" smtClean="0">
                        <a:solidFill>
                          <a:schemeClr val="bg1"/>
                        </a:solidFill>
                      </a:endParaRPr>
                    </a:p>
                  </a:txBody>
                  <a:tcPr marL="51435" marR="51435" marT="0" marB="0" anchor="ctr" anchorCtr="0"/>
                </a:tc>
              </a:tr>
              <a:tr h="243840">
                <a:tc>
                  <a:txBody>
                    <a:bodyPr/>
                    <a:lstStyle/>
                    <a:p>
                      <a:pPr marL="0" indent="0" algn="l" defTabSz="685800" rtl="0"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Database unit (PHR)</a:t>
                      </a:r>
                      <a:endParaRPr lang="en-US" altLang="zh-CN" sz="1000" u="none" strike="noStrike" kern="1200" cap="none" spc="0" baseline="0" dirty="0" smtClean="0">
                        <a:solidFill>
                          <a:schemeClr val="bg1"/>
                        </a:solidFill>
                      </a:endParaRPr>
                    </a:p>
                  </a:txBody>
                  <a:tcPr marL="104268" marR="104268" marT="6858" marB="0" anchor="ctr"/>
                </a:tc>
                <a:tc vMerge="1">
                  <a:tcPr marL="68580" marR="68580" marT="0" marB="0" anchor="b"/>
                </a:tc>
                <a:tc vMerge="1">
                  <a:tcPr marL="68580" marR="68580" marT="0" marB="0" anchor="b"/>
                </a:tc>
                <a:tc vMerge="1">
                  <a:tcPr marL="68580" marR="68580" marT="0" marB="0" anchor="b"/>
                </a:tc>
              </a:tr>
              <a:tr h="243840">
                <a:tc>
                  <a:txBody>
                    <a:bodyPr/>
                    <a:lstStyle/>
                    <a:p>
                      <a:pPr marL="0" indent="0" algn="l" eaLnBrk="1" fontAlgn="ctr" latinLnBrk="0" hangingPunct="1">
                        <a:lnSpc>
                          <a:spcPct val="100000"/>
                        </a:lnSpc>
                        <a:spcBef>
                          <a:spcPts val="0"/>
                        </a:spcBef>
                        <a:spcAft>
                          <a:spcPts val="0"/>
                        </a:spcAft>
                        <a:buNone/>
                      </a:pPr>
                      <a:r>
                        <a:rPr lang="fr-FR" altLang="zh-CN" sz="1000" u="none" strike="noStrike" kern="1200" cap="none" spc="0" baseline="0" dirty="0" smtClean="0">
                          <a:solidFill>
                            <a:schemeClr val="bg1"/>
                          </a:solidFill>
                        </a:rPr>
                        <a:t>Login management service unit (LMS)</a:t>
                      </a:r>
                      <a:endParaRPr lang="fr-FR" altLang="zh-CN" sz="1000" u="none" strike="noStrike" kern="1200" cap="none" spc="0" baseline="0" dirty="0" smtClean="0">
                        <a:solidFill>
                          <a:schemeClr val="bg1"/>
                        </a:solidFill>
                      </a:endParaRPr>
                    </a:p>
                  </a:txBody>
                  <a:tcPr marL="104268" marR="104268" marT="6858" marB="0" anchor="ctr"/>
                </a:tc>
                <a:tc vMerge="1">
                  <a:tcPr marL="139024" marR="139024" marT="9144" marB="0" anchor="ctr"/>
                </a:tc>
                <a:tc vMerge="1">
                  <a:tcPr marL="139024" marR="139024" marT="9144" marB="0" anchor="ctr"/>
                </a:tc>
                <a:tc rowSpan="2">
                  <a:txBody>
                    <a:bodyPr/>
                    <a:lstStyle/>
                    <a:p>
                      <a:pPr marL="0" marR="0" indent="0" algn="ctr" defTabSz="685800" rtl="0" eaLnBrk="1" fontAlgn="ctr"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zh-CN" altLang="en-US" sz="1000" u="none" strike="noStrike" kern="1200" cap="none" spc="0" baseline="0" dirty="0" smtClean="0">
                        <a:solidFill>
                          <a:schemeClr val="bg1"/>
                        </a:solidFill>
                      </a:endParaRPr>
                    </a:p>
                  </a:txBody>
                  <a:tcPr marL="104268" marR="104268" marT="6858" marB="0" anchor="ctr" anchorCtr="0"/>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Online upgrade service unit (OTA)</a:t>
                      </a:r>
                      <a:endParaRPr lang="en-US" altLang="zh-CN" sz="1000" u="none" strike="noStrike" kern="1200" cap="none" spc="0" baseline="0" dirty="0" smtClean="0">
                        <a:solidFill>
                          <a:schemeClr val="bg1"/>
                        </a:solidFill>
                      </a:endParaRPr>
                    </a:p>
                  </a:txBody>
                  <a:tcPr marL="104268" marR="104268" marT="6858" marB="0" anchor="ctr"/>
                </a:tc>
                <a:tc vMerge="1">
                  <a:tcPr marL="68580" marR="68580" marT="0" marB="0" anchor="b"/>
                </a:tc>
                <a:tc vMerge="1">
                  <a:tcPr marL="68580" marR="68580" marT="0" marB="0" anchor="b"/>
                </a:tc>
                <a:tc vMerge="1">
                  <a:tcPr marL="68580" marR="68580" marT="0" marB="0" anchor="b"/>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Location service processing unit (LDS)</a:t>
                      </a:r>
                      <a:endParaRPr lang="en-US" altLang="zh-CN" sz="1000" u="none" strike="noStrike" kern="1200" cap="none" spc="0" baseline="0" dirty="0" smtClean="0">
                        <a:solidFill>
                          <a:schemeClr val="bg1"/>
                        </a:solidFill>
                      </a:endParaRPr>
                    </a:p>
                  </a:txBody>
                  <a:tcPr marL="104268" marR="104268" marT="6858" marB="0" anchor="ctr"/>
                </a:tc>
                <a:tc vMerge="1">
                  <a:tcPr marL="68580" marR="68580" marT="0" marB="0" anchor="b"/>
                </a:tc>
                <a:tc vMerge="1">
                  <a:tcPr marL="68580" marR="68580" marT="0" marB="0" anchor="b"/>
                </a:tc>
                <a:tc rowSpan="2">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zh-CN" altLang="en-US" sz="1000" u="none" strike="noStrike" kern="1200" cap="none" spc="0" baseline="0" dirty="0" smtClean="0">
                        <a:solidFill>
                          <a:schemeClr val="bg1"/>
                        </a:solidFill>
                      </a:endParaRPr>
                    </a:p>
                  </a:txBody>
                  <a:tcPr marL="51435" marR="51435" marT="0" marB="0" anchor="ctr" anchorCtr="0"/>
                </a:tc>
              </a:tr>
              <a:tr h="243840">
                <a:tc>
                  <a:txBody>
                    <a:bodyPr/>
                    <a:lstStyle/>
                    <a:p>
                      <a:pPr marL="0" indent="0" algn="l" eaLnBrk="1" fontAlgn="ctr" latinLnBrk="0" hangingPunct="1">
                        <a:lnSpc>
                          <a:spcPct val="100000"/>
                        </a:lnSpc>
                        <a:spcBef>
                          <a:spcPts val="0"/>
                        </a:spcBef>
                        <a:spcAft>
                          <a:spcPts val="0"/>
                        </a:spcAft>
                        <a:buNone/>
                      </a:pPr>
                      <a:r>
                        <a:rPr lang="fr-FR" altLang="zh-CN" sz="1000" u="none" strike="noStrike" kern="1200" cap="none" spc="0" baseline="0" dirty="0" smtClean="0">
                          <a:solidFill>
                            <a:schemeClr val="bg1"/>
                          </a:solidFill>
                        </a:rPr>
                        <a:t>Multimedia </a:t>
                      </a:r>
                      <a:r>
                        <a:rPr lang="en-US" altLang="fr-FR" sz="1000" u="none" strike="noStrike" kern="1200" cap="none" spc="0" baseline="0" dirty="0" smtClean="0">
                          <a:solidFill>
                            <a:schemeClr val="bg1"/>
                          </a:solidFill>
                        </a:rPr>
                        <a:t>message</a:t>
                      </a:r>
                      <a:r>
                        <a:rPr lang="fr-FR" altLang="zh-CN" sz="1000" u="none" strike="noStrike" kern="1200" cap="none" spc="0" baseline="0" dirty="0" smtClean="0">
                          <a:solidFill>
                            <a:schemeClr val="bg1"/>
                          </a:solidFill>
                        </a:rPr>
                        <a:t> service processing unit (M</a:t>
                      </a:r>
                      <a:r>
                        <a:rPr lang="en-US" altLang="fr-FR" sz="1000" u="none" strike="noStrike" kern="1200" cap="none" spc="0" baseline="0" dirty="0" smtClean="0">
                          <a:solidFill>
                            <a:schemeClr val="bg1"/>
                          </a:solidFill>
                        </a:rPr>
                        <a:t>M</a:t>
                      </a:r>
                      <a:r>
                        <a:rPr lang="fr-FR" altLang="zh-CN" sz="1000" u="none" strike="noStrike" kern="1200" cap="none" spc="0" baseline="0" dirty="0" smtClean="0">
                          <a:solidFill>
                            <a:schemeClr val="bg1"/>
                          </a:solidFill>
                        </a:rPr>
                        <a:t>S)</a:t>
                      </a:r>
                      <a:endParaRPr lang="fr-FR" altLang="zh-CN" sz="1000" u="none" strike="noStrike" kern="1200" cap="none" spc="0" baseline="0" dirty="0" smtClean="0">
                        <a:solidFill>
                          <a:schemeClr val="bg1"/>
                        </a:solidFill>
                      </a:endParaRPr>
                    </a:p>
                  </a:txBody>
                  <a:tcPr marL="104268" marR="104268" marT="6858" marB="0" anchor="ctr"/>
                </a:tc>
                <a:tc vMerge="1">
                  <a:tcPr marL="139024" marR="139024" marT="9144" marB="0" anchor="ctr"/>
                </a:tc>
                <a:tc vMerge="1">
                  <a:tcPr marL="139024" marR="139024" marT="9144" marB="0" anchor="ctr"/>
                </a:tc>
                <a:tc vMerge="1">
                  <a:tcPr marL="139024" marR="139024" marT="9144" marB="0" anchor="ctr"/>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Video service processing unit (VDS)</a:t>
                      </a:r>
                      <a:endParaRPr lang="en-US" altLang="zh-CN" sz="1000" u="none" strike="noStrike" kern="1200" cap="none" spc="0" baseline="0" dirty="0" smtClean="0">
                        <a:solidFill>
                          <a:schemeClr val="bg1"/>
                        </a:solidFill>
                      </a:endParaRPr>
                    </a:p>
                  </a:txBody>
                  <a:tcPr marL="104268" marR="104268" marT="6858" marB="0" anchor="ctr"/>
                </a:tc>
                <a:tc vMerge="1">
                  <a:tcPr marL="68580" marR="68580" marT="0" marB="0" anchor="b"/>
                </a:tc>
                <a:tc rowSpan="2">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zh-CN" altLang="en-US" sz="1000" u="none" strike="noStrike" kern="1200" cap="none" spc="0" baseline="0" dirty="0" smtClean="0">
                        <a:solidFill>
                          <a:schemeClr val="bg1"/>
                        </a:solidFill>
                      </a:endParaRPr>
                    </a:p>
                  </a:txBody>
                  <a:tcPr marL="51435" marR="51435" marT="0" marB="0" anchor="ctr" anchorCtr="0"/>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en-US" altLang="zh-CN" sz="1000" u="none" strike="noStrike" kern="1200" cap="none" spc="0" baseline="0" dirty="0" smtClean="0">
                        <a:solidFill>
                          <a:schemeClr val="bg1"/>
                        </a:solidFill>
                      </a:endParaRPr>
                    </a:p>
                  </a:txBody>
                  <a:tcPr marL="51435" marR="51435" marT="0" marB="0" anchor="ctr" anchorCtr="0"/>
                </a:tc>
              </a:tr>
              <a:tr h="254635">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Data Storage unit (DRS)</a:t>
                      </a:r>
                      <a:endParaRPr lang="en-US" altLang="zh-CN" sz="1000" u="none" strike="noStrike" kern="1200" cap="none" spc="0" baseline="0" dirty="0" smtClean="0">
                        <a:solidFill>
                          <a:schemeClr val="bg1"/>
                        </a:solidFill>
                      </a:endParaRPr>
                    </a:p>
                  </a:txBody>
                  <a:tcPr marL="104268" marR="104268" marT="6858" marB="0" anchor="ctr"/>
                </a:tc>
                <a:tc vMerge="1">
                  <a:tcPr marL="68580" marR="68580" marT="0" marB="0" anchor="ctr"/>
                </a:tc>
                <a:tc vMerge="1">
                  <a:tcPr marL="68580" marR="68580" marT="0" marB="0" anchor="b"/>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PER740</a:t>
                      </a:r>
                      <a:endParaRPr lang="en-US" altLang="zh-CN" sz="1000" u="none" strike="noStrike" kern="1200" cap="none" spc="0" baseline="0" dirty="0" smtClean="0">
                        <a:solidFill>
                          <a:schemeClr val="bg1"/>
                        </a:solidFill>
                      </a:endParaRPr>
                    </a:p>
                  </a:txBody>
                  <a:tcPr marL="51435" marR="51435" marT="0" marB="0" anchor="ctr" anchorCtr="0"/>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Interconnection </a:t>
                      </a:r>
                      <a:r>
                        <a:rPr lang="en-US" altLang="zh-CN" sz="1000" u="none" strike="noStrike" kern="1200" cap="none" spc="0" baseline="0" dirty="0" err="1" smtClean="0">
                          <a:solidFill>
                            <a:schemeClr val="bg1"/>
                          </a:solidFill>
                        </a:rPr>
                        <a:t>GateWay</a:t>
                      </a:r>
                      <a:r>
                        <a:rPr lang="en-US" altLang="zh-CN" sz="1000" u="none" strike="noStrike" kern="1200" cap="none" spc="0" baseline="0" dirty="0" smtClean="0">
                          <a:solidFill>
                            <a:schemeClr val="bg1"/>
                          </a:solidFill>
                        </a:rPr>
                        <a:t> (</a:t>
                      </a:r>
                      <a:r>
                        <a:rPr lang="en-US" altLang="zh-CN" sz="1000" u="none" strike="noStrike" kern="1200" cap="none" spc="0" baseline="0" dirty="0" err="1" smtClean="0">
                          <a:solidFill>
                            <a:schemeClr val="bg1"/>
                          </a:solidFill>
                        </a:rPr>
                        <a:t>uGW</a:t>
                      </a:r>
                      <a:r>
                        <a:rPr lang="en-US" altLang="zh-CN" sz="1000" u="none" strike="noStrike" kern="1200" cap="none" spc="0" baseline="0" dirty="0" smtClean="0">
                          <a:solidFill>
                            <a:schemeClr val="bg1"/>
                          </a:solidFill>
                        </a:rPr>
                        <a:t>)</a:t>
                      </a:r>
                      <a:endParaRPr lang="en-US" altLang="zh-CN" sz="1000" u="none" strike="noStrike" kern="1200" cap="none" spc="0" baseline="0" dirty="0" smtClean="0">
                        <a:solidFill>
                          <a:schemeClr val="bg1"/>
                        </a:solidFill>
                      </a:endParaRPr>
                    </a:p>
                  </a:txBody>
                  <a:tcPr/>
                </a:tc>
                <a:tc>
                  <a:txBody>
                    <a:bodyPr/>
                    <a:lstStyle/>
                    <a:p>
                      <a:pPr algn="ctr">
                        <a:spcAft>
                          <a:spcPts val="0"/>
                        </a:spcAft>
                      </a:pPr>
                      <a:r>
                        <a:rPr lang="en-US" altLang="zh-CN" sz="1000" u="none" strike="noStrike" kern="1200" cap="none" spc="0" baseline="0" dirty="0" smtClean="0">
                          <a:solidFill>
                            <a:schemeClr val="bg1"/>
                          </a:solidFill>
                        </a:rPr>
                        <a:t>DELL PER640/740</a:t>
                      </a:r>
                      <a:endParaRPr lang="en-US" altLang="zh-CN" sz="1000" u="none" strike="noStrike" kern="1200" cap="none" spc="0" baseline="0" dirty="0" smtClean="0">
                        <a:solidFill>
                          <a:schemeClr val="bg1"/>
                        </a:solidFill>
                      </a:endParaRPr>
                    </a:p>
                  </a:txBody>
                  <a:tcPr anchor="ctr" anchorCtr="0"/>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PER640/740</a:t>
                      </a:r>
                      <a:endParaRPr lang="en-US" altLang="zh-CN" sz="1000" u="none" strike="noStrike" kern="1200" cap="none" spc="0" baseline="0" dirty="0" smtClean="0">
                        <a:solidFill>
                          <a:schemeClr val="bg1"/>
                        </a:solidFill>
                      </a:endParaRPr>
                    </a:p>
                  </a:txBody>
                  <a:tcPr marL="51435" marR="51435" marT="0" marB="0" anchor="ctr" anchorCtr="0"/>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000" u="none" strike="noStrike" kern="1200" cap="none" spc="0" baseline="0" dirty="0" smtClean="0">
                          <a:solidFill>
                            <a:schemeClr val="bg1"/>
                          </a:solidFill>
                        </a:rPr>
                        <a:t>DELL PER640/740</a:t>
                      </a:r>
                      <a:endParaRPr lang="en-US" altLang="zh-CN" sz="1000" u="none" strike="noStrike" kern="1200" cap="none" spc="0" baseline="0" dirty="0" smtClean="0">
                        <a:solidFill>
                          <a:schemeClr val="bg1"/>
                        </a:solidFill>
                      </a:endParaRPr>
                    </a:p>
                  </a:txBody>
                  <a:tcPr anchor="ctr" anchorCtr="0"/>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Agent (Dispatch Console/Management Console)</a:t>
                      </a:r>
                      <a:endParaRPr lang="en-US" altLang="zh-CN" sz="1000" u="none" strike="noStrike" kern="1200" cap="none" spc="0" baseline="0" dirty="0" smtClean="0">
                        <a:solidFill>
                          <a:schemeClr val="bg1"/>
                        </a:solidFill>
                      </a:endParaRPr>
                    </a:p>
                  </a:txBody>
                  <a:tcPr marL="104268" marR="104268" marT="6858" marB="0" anchor="ctr"/>
                </a:tc>
                <a:tc>
                  <a:txBody>
                    <a:bodyPr/>
                    <a:lstStyle/>
                    <a:p>
                      <a:pPr algn="ctr">
                        <a:spcAft>
                          <a:spcPts val="0"/>
                        </a:spcAft>
                      </a:pPr>
                      <a:r>
                        <a:rPr lang="en-US" altLang="zh-CN" sz="1000" u="none" strike="noStrike" kern="1200" cap="none" spc="0" baseline="0" dirty="0" smtClean="0">
                          <a:solidFill>
                            <a:schemeClr val="bg1"/>
                          </a:solidFill>
                        </a:rPr>
                        <a:t>PC</a:t>
                      </a:r>
                      <a:endParaRPr lang="en-US" altLang="zh-CN" sz="1000" u="none" strike="noStrike" kern="1200" cap="none" spc="0" baseline="0" dirty="0" smtClean="0">
                        <a:solidFill>
                          <a:schemeClr val="bg1"/>
                        </a:solidFill>
                      </a:endParaRPr>
                    </a:p>
                  </a:txBody>
                  <a:tcPr marL="51435" marR="51435" marT="0" marB="0" anchor="ctr"/>
                </a:tc>
                <a:tc>
                  <a:txBody>
                    <a:bodyPr/>
                    <a:lstStyle/>
                    <a:p>
                      <a:pPr algn="ctr">
                        <a:spcAft>
                          <a:spcPts val="0"/>
                        </a:spcAft>
                      </a:pPr>
                      <a:r>
                        <a:rPr lang="en-US" altLang="zh-CN" sz="1000" u="none" strike="noStrike" kern="1200" cap="none" spc="0" baseline="0" dirty="0" smtClean="0">
                          <a:solidFill>
                            <a:schemeClr val="bg1"/>
                          </a:solidFill>
                        </a:rPr>
                        <a:t>PC</a:t>
                      </a:r>
                      <a:endParaRPr lang="en-US" altLang="zh-CN" sz="1000" u="none" strike="noStrike" kern="1200" cap="none" spc="0" baseline="0" dirty="0" smtClean="0">
                        <a:solidFill>
                          <a:schemeClr val="bg1"/>
                        </a:solidFill>
                      </a:endParaRPr>
                    </a:p>
                  </a:txBody>
                  <a:tcPr marL="51435" marR="51435" marT="0" marB="0" anchor="ctr"/>
                </a:tc>
                <a:tc>
                  <a:txBody>
                    <a:bodyPr/>
                    <a:lstStyle/>
                    <a:p>
                      <a:pPr marL="0" algn="ctr" defTabSz="685800" rtl="0" eaLnBrk="1" latinLnBrk="0" hangingPunct="1">
                        <a:spcAft>
                          <a:spcPts val="0"/>
                        </a:spcAft>
                      </a:pPr>
                      <a:r>
                        <a:rPr lang="en-US" altLang="zh-CN" sz="1000" u="none" strike="noStrike" kern="1200" cap="none" spc="0" baseline="0" dirty="0" smtClean="0">
                          <a:solidFill>
                            <a:schemeClr val="bg1"/>
                          </a:solidFill>
                        </a:rPr>
                        <a:t>PC</a:t>
                      </a:r>
                      <a:endParaRPr lang="en-US" altLang="zh-CN" sz="1000" u="none" strike="noStrike" kern="1200" cap="none" spc="0" baseline="0" dirty="0" smtClean="0">
                        <a:solidFill>
                          <a:schemeClr val="bg1"/>
                        </a:solidFill>
                      </a:endParaRPr>
                    </a:p>
                  </a:txBody>
                  <a:tcPr marL="51435" marR="51435" marT="0" marB="0" anchor="ctr"/>
                </a:tc>
              </a:tr>
              <a:tr h="243840">
                <a:tc>
                  <a:txBody>
                    <a:bodyPr/>
                    <a:lstStyle/>
                    <a:p>
                      <a:pPr marL="0" indent="0" algn="l" eaLnBrk="1" fontAlgn="ctr" latinLnBrk="0" hangingPunct="1">
                        <a:lnSpc>
                          <a:spcPct val="100000"/>
                        </a:lnSpc>
                        <a:spcBef>
                          <a:spcPts val="0"/>
                        </a:spcBef>
                        <a:spcAft>
                          <a:spcPts val="0"/>
                        </a:spcAft>
                        <a:buNone/>
                      </a:pPr>
                      <a:r>
                        <a:rPr lang="en-US" altLang="zh-CN" sz="1000" u="none" strike="noStrike" kern="1200" cap="none" spc="0" baseline="0" dirty="0" smtClean="0">
                          <a:solidFill>
                            <a:schemeClr val="bg1"/>
                          </a:solidFill>
                        </a:rPr>
                        <a:t>Terminal</a:t>
                      </a:r>
                      <a:endParaRPr lang="en-US" altLang="zh-CN" sz="1000" u="none" strike="noStrike" kern="1200" cap="none" spc="0" baseline="0" dirty="0" smtClean="0">
                        <a:solidFill>
                          <a:schemeClr val="bg1"/>
                        </a:solidFill>
                      </a:endParaRPr>
                    </a:p>
                  </a:txBody>
                  <a:tcPr marL="104268" marR="104268" marT="6858" marB="0" anchor="ctr"/>
                </a:tc>
                <a:tc gridSpan="3">
                  <a:txBody>
                    <a:bodyPr/>
                    <a:lstStyle/>
                    <a:p>
                      <a:pPr algn="ctr">
                        <a:spcAft>
                          <a:spcPts val="0"/>
                        </a:spcAft>
                      </a:pPr>
                      <a:r>
                        <a:rPr lang="en-US" altLang="zh-CN" sz="1000" u="none" strike="noStrike" kern="1200" cap="none" spc="0" baseline="0" dirty="0" smtClean="0">
                          <a:solidFill>
                            <a:schemeClr val="bg1"/>
                          </a:solidFill>
                        </a:rPr>
                        <a:t>e350/e700/GH651A/GH820/GH880B/GH910</a:t>
                      </a:r>
                      <a:endParaRPr lang="en-US" altLang="zh-CN" sz="1000" u="none" strike="noStrike" kern="1200" cap="none" spc="0" baseline="0" dirty="0" smtClean="0">
                        <a:solidFill>
                          <a:schemeClr val="bg1"/>
                        </a:solidFill>
                      </a:endParaRPr>
                    </a:p>
                  </a:txBody>
                  <a:tcPr marL="51435" marR="51435" marT="0" marB="0" anchor="ctr"/>
                </a:tc>
                <a:tc hMerge="1">
                  <a:tcPr/>
                </a:tc>
                <a:tc hMerge="1">
                  <a:tcPr marL="68580" marR="68580" marT="0" marB="0" anchor="b"/>
                </a:tc>
              </a:tr>
            </a:tbl>
          </a:graphicData>
        </a:graphic>
      </p:graphicFrame>
      <p:sp>
        <p:nvSpPr>
          <p:cNvPr id="5" name="标题 1"/>
          <p:cNvSpPr txBox="1"/>
          <p:nvPr/>
        </p:nvSpPr>
        <p:spPr bwMode="auto">
          <a:xfrm>
            <a:off x="71406" y="132665"/>
            <a:ext cx="8929750" cy="7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norm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en-US" altLang="zh-CN" sz="2800" b="1" dirty="0" err="1" smtClean="0">
                <a:solidFill>
                  <a:srgbClr val="25C6FF"/>
                </a:solidFill>
                <a:latin typeface="+mj-lt"/>
                <a:ea typeface="微软雅黑" panose="020B0503020204020204" charset="-122"/>
                <a:cs typeface="Arial" panose="020B0604020202020204" pitchFamily="34" charset="0"/>
                <a:sym typeface="宋体" panose="02010600030101010101" pitchFamily="2" charset="-122"/>
              </a:rPr>
              <a:t>eChat</a:t>
            </a:r>
            <a:r>
              <a:rPr lang="en-US" altLang="zh-CN" sz="2800" b="1" dirty="0" smtClean="0">
                <a:solidFill>
                  <a:srgbClr val="25C6FF"/>
                </a:solidFill>
                <a:latin typeface="+mj-lt"/>
                <a:ea typeface="微软雅黑" panose="020B0503020204020204" charset="-122"/>
                <a:cs typeface="Arial" panose="020B0604020202020204" pitchFamily="34" charset="0"/>
                <a:sym typeface="宋体" panose="02010600030101010101" pitchFamily="2" charset="-122"/>
              </a:rPr>
              <a:t> </a:t>
            </a:r>
            <a:r>
              <a:rPr lang="en-US" altLang="zh-CN" sz="2800" b="1" dirty="0" err="1" smtClean="0">
                <a:solidFill>
                  <a:srgbClr val="25C6FF"/>
                </a:solidFill>
                <a:latin typeface="+mj-lt"/>
                <a:ea typeface="微软雅黑" panose="020B0503020204020204" charset="-122"/>
                <a:cs typeface="Arial" panose="020B0604020202020204" pitchFamily="34" charset="0"/>
                <a:sym typeface="宋体" panose="02010600030101010101" pitchFamily="2" charset="-122"/>
              </a:rPr>
              <a:t>Trunking</a:t>
            </a:r>
            <a:r>
              <a:rPr lang="en-US" altLang="zh-CN" sz="2800" b="1" dirty="0" smtClean="0">
                <a:solidFill>
                  <a:srgbClr val="25C6FF"/>
                </a:solidFill>
                <a:latin typeface="+mj-lt"/>
                <a:ea typeface="微软雅黑" panose="020B0503020204020204" charset="-122"/>
                <a:cs typeface="Arial" panose="020B0604020202020204" pitchFamily="34" charset="0"/>
                <a:sym typeface="宋体" panose="02010600030101010101" pitchFamily="2" charset="-122"/>
              </a:rPr>
              <a:t> System – Typical Configuration</a:t>
            </a:r>
            <a:endParaRPr lang="zh-CN" altLang="en-US" sz="2800" b="1" dirty="0">
              <a:solidFill>
                <a:srgbClr val="25C6FF"/>
              </a:solidFill>
              <a:latin typeface="+mj-lt"/>
              <a:ea typeface="微软雅黑" panose="020B0503020204020204" charset="-122"/>
              <a:cs typeface="Arial" panose="020B0604020202020204" pitchFamily="34" charset="0"/>
              <a:sym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bwMode="auto">
          <a:xfrm>
            <a:off x="629285" y="1938655"/>
            <a:ext cx="8030210" cy="1059180"/>
          </a:xfrm>
          <a:prstGeom prst="rect">
            <a:avLst/>
          </a:prstGeom>
          <a:noFill/>
          <a:ln w="9525">
            <a:noFill/>
            <a:miter lim="800000"/>
          </a:ln>
        </p:spPr>
        <p:txBody>
          <a:bodyPr lIns="0" tIns="0" rIns="0" bIns="0"/>
          <a:lstStyle>
            <a:lvl1pPr algn="l" defTabSz="457200" rtl="0" eaLnBrk="1" fontAlgn="base" hangingPunct="1">
              <a:spcBef>
                <a:spcPct val="0"/>
              </a:spcBef>
              <a:spcAft>
                <a:spcPct val="0"/>
              </a:spcAft>
              <a:defRPr kumimoji="1" lang="zh-CN" altLang="en-US" sz="2300" b="0" kern="1200" dirty="0">
                <a:solidFill>
                  <a:schemeClr val="tx1">
                    <a:lumMod val="40000"/>
                    <a:lumOff val="60000"/>
                  </a:schemeClr>
                </a:solidFill>
                <a:latin typeface="Arial" panose="020B0604020202020204" pitchFamily="34" charset="0"/>
                <a:ea typeface="微软雅黑" panose="020B0503020204020204" charset="-122"/>
                <a:cs typeface="Arial" panose="020B0604020202020204" pitchFamily="34" charset="0"/>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ctr"/>
            <a:r>
              <a:rPr lang="en-US" altLang="zh-CN" sz="4400" b="1" noProof="1">
                <a:ln>
                  <a:solidFill>
                    <a:schemeClr val="tx1">
                      <a:lumMod val="60000"/>
                      <a:lumOff val="40000"/>
                    </a:schemeClr>
                  </a:solidFill>
                </a:ln>
                <a:noFill/>
                <a:sym typeface="+mn-ea"/>
              </a:rPr>
              <a:t>Overview of eChat Solution</a:t>
            </a:r>
            <a:endParaRPr lang="en-US" altLang="zh-CN" sz="4400" b="1" noProof="1">
              <a:ln>
                <a:solidFill>
                  <a:schemeClr val="tx1">
                    <a:lumMod val="60000"/>
                    <a:lumOff val="40000"/>
                  </a:schemeClr>
                </a:solidFill>
              </a:ln>
              <a:noFill/>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标题 23"/>
          <p:cNvSpPr>
            <a:spLocks noGrp="1"/>
          </p:cNvSpPr>
          <p:nvPr>
            <p:ph type="title"/>
          </p:nvPr>
        </p:nvSpPr>
        <p:spPr/>
        <p:txBody>
          <a:bodyPr/>
          <a:p>
            <a:r>
              <a:rPr lang="en-US" altLang="zh-CN"/>
              <a:t>mini-eChat Migration to Distributed eChat (1)</a:t>
            </a:r>
            <a:endParaRPr lang="en-US" altLang="zh-CN"/>
          </a:p>
        </p:txBody>
      </p:sp>
      <p:sp>
        <p:nvSpPr>
          <p:cNvPr id="15" name="矩形 14"/>
          <p:cNvSpPr/>
          <p:nvPr/>
        </p:nvSpPr>
        <p:spPr>
          <a:xfrm>
            <a:off x="6374130" y="1278255"/>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6" name="矩形 15"/>
          <p:cNvSpPr/>
          <p:nvPr/>
        </p:nvSpPr>
        <p:spPr>
          <a:xfrm>
            <a:off x="6391275" y="1259205"/>
            <a:ext cx="2628900" cy="3624580"/>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3" name="矩形 12"/>
          <p:cNvSpPr/>
          <p:nvPr/>
        </p:nvSpPr>
        <p:spPr>
          <a:xfrm>
            <a:off x="3275965" y="1259205"/>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4" name="矩形 13"/>
          <p:cNvSpPr/>
          <p:nvPr/>
        </p:nvSpPr>
        <p:spPr>
          <a:xfrm>
            <a:off x="3293110" y="1240155"/>
            <a:ext cx="2628900" cy="3624580"/>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2" name="矩形 11"/>
          <p:cNvSpPr/>
          <p:nvPr/>
        </p:nvSpPr>
        <p:spPr>
          <a:xfrm>
            <a:off x="156845" y="1230630"/>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6" name="文本框 5"/>
          <p:cNvSpPr txBox="1"/>
          <p:nvPr/>
        </p:nvSpPr>
        <p:spPr>
          <a:xfrm>
            <a:off x="356870" y="2078355"/>
            <a:ext cx="2294890" cy="368300"/>
          </a:xfrm>
          <a:prstGeom prst="rect">
            <a:avLst/>
          </a:prstGeom>
          <a:solidFill>
            <a:schemeClr val="accent5"/>
          </a:solidFill>
        </p:spPr>
        <p:txBody>
          <a:bodyPr wrap="square" rtlCol="0">
            <a:spAutoFit/>
          </a:bodyPr>
          <a:p>
            <a:pPr algn="ctr"/>
            <a:r>
              <a:rPr lang="en-US" altLang="zh-CN">
                <a:solidFill>
                  <a:srgbClr val="002060"/>
                </a:solidFill>
              </a:rPr>
              <a:t>mini-eChat5000_1</a:t>
            </a:r>
            <a:endParaRPr lang="en-US" altLang="zh-CN">
              <a:solidFill>
                <a:srgbClr val="002060"/>
              </a:solidFill>
            </a:endParaRPr>
          </a:p>
        </p:txBody>
      </p:sp>
      <p:sp>
        <p:nvSpPr>
          <p:cNvPr id="7" name="文本框 6"/>
          <p:cNvSpPr txBox="1"/>
          <p:nvPr/>
        </p:nvSpPr>
        <p:spPr>
          <a:xfrm>
            <a:off x="166370" y="1297305"/>
            <a:ext cx="2543175" cy="368300"/>
          </a:xfrm>
          <a:prstGeom prst="rect">
            <a:avLst/>
          </a:prstGeom>
          <a:noFill/>
        </p:spPr>
        <p:txBody>
          <a:bodyPr wrap="square" rtlCol="0">
            <a:spAutoFit/>
          </a:bodyPr>
          <a:p>
            <a:r>
              <a:rPr lang="en-US" altLang="zh-CN">
                <a:solidFill>
                  <a:srgbClr val="002060"/>
                </a:solidFill>
              </a:rPr>
              <a:t>Voice/Location/Message</a:t>
            </a:r>
            <a:endParaRPr lang="en-US" altLang="zh-CN">
              <a:solidFill>
                <a:srgbClr val="002060"/>
              </a:solidFill>
            </a:endParaRPr>
          </a:p>
        </p:txBody>
      </p:sp>
      <p:sp>
        <p:nvSpPr>
          <p:cNvPr id="8" name="文本框 7"/>
          <p:cNvSpPr txBox="1"/>
          <p:nvPr/>
        </p:nvSpPr>
        <p:spPr>
          <a:xfrm>
            <a:off x="3357245" y="1202055"/>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9" name="文本框 8"/>
          <p:cNvSpPr txBox="1"/>
          <p:nvPr/>
        </p:nvSpPr>
        <p:spPr>
          <a:xfrm>
            <a:off x="3395980" y="2097405"/>
            <a:ext cx="2294890" cy="368300"/>
          </a:xfrm>
          <a:prstGeom prst="rect">
            <a:avLst/>
          </a:prstGeom>
          <a:solidFill>
            <a:schemeClr val="tx2">
              <a:lumMod val="40000"/>
              <a:lumOff val="60000"/>
            </a:schemeClr>
          </a:solidFill>
        </p:spPr>
        <p:txBody>
          <a:bodyPr wrap="square" rtlCol="0">
            <a:spAutoFit/>
          </a:bodyPr>
          <a:p>
            <a:pPr algn="ctr"/>
            <a:r>
              <a:rPr lang="en-US" altLang="zh-CN">
                <a:solidFill>
                  <a:srgbClr val="002060"/>
                </a:solidFill>
              </a:rPr>
              <a:t>mini-eChat5000_2</a:t>
            </a:r>
            <a:endParaRPr lang="en-US" altLang="zh-CN">
              <a:solidFill>
                <a:srgbClr val="002060"/>
              </a:solidFill>
            </a:endParaRPr>
          </a:p>
        </p:txBody>
      </p:sp>
      <p:sp>
        <p:nvSpPr>
          <p:cNvPr id="10" name="文本框 9"/>
          <p:cNvSpPr txBox="1"/>
          <p:nvPr/>
        </p:nvSpPr>
        <p:spPr>
          <a:xfrm>
            <a:off x="242570" y="2496820"/>
            <a:ext cx="2266315" cy="922020"/>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1x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1x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5K users</a:t>
            </a:r>
            <a:endParaRPr lang="en-US" altLang="zh-CN">
              <a:solidFill>
                <a:schemeClr val="bg1"/>
              </a:solidFill>
            </a:endParaRPr>
          </a:p>
        </p:txBody>
      </p:sp>
      <p:sp>
        <p:nvSpPr>
          <p:cNvPr id="11" name="文本框 10"/>
          <p:cNvSpPr txBox="1"/>
          <p:nvPr/>
        </p:nvSpPr>
        <p:spPr>
          <a:xfrm>
            <a:off x="3395980" y="2477770"/>
            <a:ext cx="2294890" cy="1476375"/>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2x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2x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5K users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50 video streamings(720P)</a:t>
            </a:r>
            <a:endParaRPr lang="en-US" altLang="zh-CN">
              <a:solidFill>
                <a:schemeClr val="bg1"/>
              </a:solidFill>
            </a:endParaRPr>
          </a:p>
        </p:txBody>
      </p:sp>
      <p:sp>
        <p:nvSpPr>
          <p:cNvPr id="17" name="文本框 16"/>
          <p:cNvSpPr txBox="1"/>
          <p:nvPr/>
        </p:nvSpPr>
        <p:spPr>
          <a:xfrm>
            <a:off x="6482080" y="2078355"/>
            <a:ext cx="2294890" cy="368300"/>
          </a:xfrm>
          <a:prstGeom prst="rect">
            <a:avLst/>
          </a:prstGeom>
          <a:solidFill>
            <a:schemeClr val="accent1"/>
          </a:solidFill>
        </p:spPr>
        <p:txBody>
          <a:bodyPr wrap="square" rtlCol="0">
            <a:spAutoFit/>
          </a:bodyPr>
          <a:p>
            <a:pPr algn="ctr"/>
            <a:r>
              <a:rPr lang="en-US" altLang="zh-CN">
                <a:solidFill>
                  <a:srgbClr val="002060"/>
                </a:solidFill>
              </a:rPr>
              <a:t>Distributed eChat</a:t>
            </a:r>
            <a:endParaRPr lang="en-US" altLang="zh-CN">
              <a:solidFill>
                <a:srgbClr val="002060"/>
              </a:solidFill>
            </a:endParaRPr>
          </a:p>
        </p:txBody>
      </p:sp>
      <p:sp>
        <p:nvSpPr>
          <p:cNvPr id="18" name="文本框 17"/>
          <p:cNvSpPr txBox="1"/>
          <p:nvPr/>
        </p:nvSpPr>
        <p:spPr>
          <a:xfrm>
            <a:off x="6482080" y="1202055"/>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19" name="文本框 18"/>
          <p:cNvSpPr txBox="1"/>
          <p:nvPr/>
        </p:nvSpPr>
        <p:spPr>
          <a:xfrm>
            <a:off x="6481445" y="2496820"/>
            <a:ext cx="2448560" cy="2306955"/>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5x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2x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10K users, extension capable with more servers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sym typeface="+mn-ea"/>
              </a:rPr>
              <a:t>Up to 100 video streaming(720P),or 200 VGA streamings</a:t>
            </a:r>
            <a:r>
              <a:rPr lang="en-US" altLang="zh-CN">
                <a:solidFill>
                  <a:schemeClr val="bg1"/>
                </a:solidFill>
              </a:rPr>
              <a:t> </a:t>
            </a:r>
            <a:endParaRPr lang="en-US" altLang="zh-CN">
              <a:solidFill>
                <a:schemeClr val="bg1"/>
              </a:solidFill>
            </a:endParaRPr>
          </a:p>
        </p:txBody>
      </p:sp>
      <p:sp>
        <p:nvSpPr>
          <p:cNvPr id="20" name="矩形 19"/>
          <p:cNvSpPr/>
          <p:nvPr/>
        </p:nvSpPr>
        <p:spPr>
          <a:xfrm>
            <a:off x="173990" y="1211580"/>
            <a:ext cx="2628900" cy="3624580"/>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21" name="右箭头 20"/>
          <p:cNvSpPr/>
          <p:nvPr/>
        </p:nvSpPr>
        <p:spPr>
          <a:xfrm>
            <a:off x="2814320" y="2980055"/>
            <a:ext cx="45212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22" name="右箭头 21"/>
          <p:cNvSpPr/>
          <p:nvPr/>
        </p:nvSpPr>
        <p:spPr>
          <a:xfrm>
            <a:off x="5923915" y="2980055"/>
            <a:ext cx="45212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sym typeface="+mn-ea"/>
              </a:rPr>
              <a:t>mini-eChat Migration to Distributed eChat (2)</a:t>
            </a:r>
            <a:br>
              <a:rPr lang="en-US" altLang="zh-CN"/>
            </a:br>
            <a:endParaRPr lang="zh-CN" altLang="en-US"/>
          </a:p>
        </p:txBody>
      </p:sp>
      <p:sp>
        <p:nvSpPr>
          <p:cNvPr id="15" name="矩形 14"/>
          <p:cNvSpPr/>
          <p:nvPr/>
        </p:nvSpPr>
        <p:spPr>
          <a:xfrm>
            <a:off x="4939030" y="1206500"/>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6" name="矩形 15"/>
          <p:cNvSpPr/>
          <p:nvPr/>
        </p:nvSpPr>
        <p:spPr>
          <a:xfrm>
            <a:off x="4939030" y="1177925"/>
            <a:ext cx="2628900" cy="3707765"/>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3" name="矩形 12"/>
          <p:cNvSpPr/>
          <p:nvPr/>
        </p:nvSpPr>
        <p:spPr>
          <a:xfrm>
            <a:off x="1482090" y="1187450"/>
            <a:ext cx="2628900" cy="558165"/>
          </a:xfrm>
          <a:prstGeom prst="rect">
            <a:avLst/>
          </a:prstGeom>
          <a:solidFill>
            <a:schemeClr val="bg1">
              <a:lumMod val="85000"/>
            </a:schemeClr>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14" name="矩形 13"/>
          <p:cNvSpPr/>
          <p:nvPr/>
        </p:nvSpPr>
        <p:spPr>
          <a:xfrm>
            <a:off x="1482090" y="1158875"/>
            <a:ext cx="2628900" cy="3707765"/>
          </a:xfrm>
          <a:prstGeom prst="rect">
            <a:avLst/>
          </a:prstGeom>
          <a:noFill/>
          <a:ln w="9525" cap="flat" cmpd="sng" algn="ctr">
            <a:solidFill>
              <a:schemeClr val="bg1">
                <a:lumMod val="5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002060"/>
              </a:solidFill>
              <a:effectLst/>
              <a:latin typeface="Calibri" panose="020F0502020204030204" pitchFamily="34" charset="0"/>
              <a:ea typeface="宋体" panose="02010600030101010101" pitchFamily="2" charset="-122"/>
              <a:cs typeface="Arial" panose="020B0604020202020204" pitchFamily="34" charset="0"/>
            </a:endParaRPr>
          </a:p>
        </p:txBody>
      </p:sp>
      <p:sp>
        <p:nvSpPr>
          <p:cNvPr id="8" name="文本框 7"/>
          <p:cNvSpPr txBox="1"/>
          <p:nvPr/>
        </p:nvSpPr>
        <p:spPr>
          <a:xfrm>
            <a:off x="1563370" y="1130300"/>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9" name="文本框 8"/>
          <p:cNvSpPr txBox="1"/>
          <p:nvPr/>
        </p:nvSpPr>
        <p:spPr>
          <a:xfrm>
            <a:off x="1602105" y="2025650"/>
            <a:ext cx="2294890" cy="368300"/>
          </a:xfrm>
          <a:prstGeom prst="rect">
            <a:avLst/>
          </a:prstGeom>
          <a:solidFill>
            <a:schemeClr val="tx2">
              <a:lumMod val="40000"/>
              <a:lumOff val="60000"/>
            </a:schemeClr>
          </a:solidFill>
        </p:spPr>
        <p:txBody>
          <a:bodyPr wrap="square" rtlCol="0">
            <a:spAutoFit/>
          </a:bodyPr>
          <a:p>
            <a:pPr algn="ctr"/>
            <a:r>
              <a:rPr lang="en-US" altLang="zh-CN">
                <a:solidFill>
                  <a:srgbClr val="002060"/>
                </a:solidFill>
              </a:rPr>
              <a:t>mini-eChat2000</a:t>
            </a:r>
            <a:endParaRPr lang="en-US" altLang="zh-CN">
              <a:solidFill>
                <a:srgbClr val="002060"/>
              </a:solidFill>
            </a:endParaRPr>
          </a:p>
        </p:txBody>
      </p:sp>
      <p:sp>
        <p:nvSpPr>
          <p:cNvPr id="11" name="文本框 10"/>
          <p:cNvSpPr txBox="1"/>
          <p:nvPr/>
        </p:nvSpPr>
        <p:spPr>
          <a:xfrm>
            <a:off x="1602105" y="2549525"/>
            <a:ext cx="2294890" cy="1476375"/>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1x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1x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2K users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sym typeface="+mn-ea"/>
              </a:rPr>
              <a:t>Up to 8 video streamings(720P)</a:t>
            </a:r>
            <a:endParaRPr lang="en-US" altLang="zh-CN">
              <a:solidFill>
                <a:schemeClr val="bg1"/>
              </a:solidFill>
            </a:endParaRPr>
          </a:p>
        </p:txBody>
      </p:sp>
      <p:sp>
        <p:nvSpPr>
          <p:cNvPr id="17" name="文本框 16"/>
          <p:cNvSpPr txBox="1"/>
          <p:nvPr/>
        </p:nvSpPr>
        <p:spPr>
          <a:xfrm>
            <a:off x="5046980" y="2006600"/>
            <a:ext cx="2294890" cy="368300"/>
          </a:xfrm>
          <a:prstGeom prst="rect">
            <a:avLst/>
          </a:prstGeom>
          <a:solidFill>
            <a:schemeClr val="accent1"/>
          </a:solidFill>
        </p:spPr>
        <p:txBody>
          <a:bodyPr wrap="square" rtlCol="0">
            <a:spAutoFit/>
          </a:bodyPr>
          <a:p>
            <a:pPr algn="ctr"/>
            <a:r>
              <a:rPr lang="en-US" altLang="zh-CN">
                <a:solidFill>
                  <a:srgbClr val="002060"/>
                </a:solidFill>
              </a:rPr>
              <a:t>Distributed eChat</a:t>
            </a:r>
            <a:endParaRPr lang="en-US" altLang="zh-CN">
              <a:solidFill>
                <a:srgbClr val="002060"/>
              </a:solidFill>
            </a:endParaRPr>
          </a:p>
        </p:txBody>
      </p:sp>
      <p:sp>
        <p:nvSpPr>
          <p:cNvPr id="18" name="文本框 17"/>
          <p:cNvSpPr txBox="1"/>
          <p:nvPr/>
        </p:nvSpPr>
        <p:spPr>
          <a:xfrm>
            <a:off x="5046980" y="1130300"/>
            <a:ext cx="2619375" cy="645160"/>
          </a:xfrm>
          <a:prstGeom prst="rect">
            <a:avLst/>
          </a:prstGeom>
          <a:noFill/>
        </p:spPr>
        <p:txBody>
          <a:bodyPr wrap="square" rtlCol="0">
            <a:spAutoFit/>
          </a:bodyPr>
          <a:p>
            <a:r>
              <a:rPr lang="en-US" altLang="zh-CN">
                <a:solidFill>
                  <a:srgbClr val="002060"/>
                </a:solidFill>
              </a:rPr>
              <a:t>Voice/Location/Message/Video/Storage</a:t>
            </a:r>
            <a:endParaRPr lang="en-US" altLang="zh-CN">
              <a:solidFill>
                <a:srgbClr val="002060"/>
              </a:solidFill>
            </a:endParaRPr>
          </a:p>
        </p:txBody>
      </p:sp>
      <p:sp>
        <p:nvSpPr>
          <p:cNvPr id="19" name="文本框 18"/>
          <p:cNvSpPr txBox="1"/>
          <p:nvPr/>
        </p:nvSpPr>
        <p:spPr>
          <a:xfrm>
            <a:off x="5046345" y="2568575"/>
            <a:ext cx="2448560" cy="2306955"/>
          </a:xfrm>
          <a:prstGeom prst="rect">
            <a:avLst/>
          </a:prstGeom>
          <a:noFill/>
        </p:spPr>
        <p:txBody>
          <a:bodyPr wrap="square" rtlCol="0">
            <a:spAutoFit/>
          </a:bodyPr>
          <a:p>
            <a:pPr marL="285750" indent="-285750">
              <a:buFont typeface="Arial" panose="020B0604020202020204" pitchFamily="34" charset="0"/>
              <a:buChar char="•"/>
            </a:pPr>
            <a:r>
              <a:rPr lang="en-US" altLang="zh-CN">
                <a:solidFill>
                  <a:schemeClr val="bg1"/>
                </a:solidFill>
              </a:rPr>
              <a:t>5x Server</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2x fixed IP address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rPr>
              <a:t>Up to 10K users, extension capable with more servers</a:t>
            </a:r>
            <a:endParaRPr lang="en-US" altLang="zh-CN">
              <a:solidFill>
                <a:schemeClr val="bg1"/>
              </a:solidFill>
            </a:endParaRPr>
          </a:p>
          <a:p>
            <a:pPr marL="285750" indent="-285750">
              <a:buFont typeface="Arial" panose="020B0604020202020204" pitchFamily="34" charset="0"/>
              <a:buChar char="•"/>
            </a:pPr>
            <a:r>
              <a:rPr lang="en-US" altLang="zh-CN">
                <a:solidFill>
                  <a:schemeClr val="bg1"/>
                </a:solidFill>
                <a:sym typeface="+mn-ea"/>
              </a:rPr>
              <a:t>Up to 100 video streaming(720P),or 200 VGA streamings</a:t>
            </a:r>
            <a:endParaRPr lang="en-US" altLang="zh-CN">
              <a:solidFill>
                <a:schemeClr val="bg1"/>
              </a:solidFill>
            </a:endParaRPr>
          </a:p>
        </p:txBody>
      </p:sp>
      <p:sp>
        <p:nvSpPr>
          <p:cNvPr id="22" name="右箭头 21"/>
          <p:cNvSpPr/>
          <p:nvPr/>
        </p:nvSpPr>
        <p:spPr>
          <a:xfrm>
            <a:off x="4345305" y="2549525"/>
            <a:ext cx="452120" cy="417830"/>
          </a:xfrm>
          <a:prstGeom prst="rightArrow">
            <a:avLst/>
          </a:prstGeom>
          <a:solidFill>
            <a:srgbClr val="00B050"/>
          </a:solidFill>
          <a:ln w="9525" cap="flat" cmpd="sng" algn="ctr">
            <a:noFill/>
            <a:prstDash val="solid"/>
            <a:round/>
            <a:headEnd type="none" w="med" len="med"/>
            <a:tailEnd type="none" w="med" len="med"/>
          </a:ln>
        </p:spPr>
        <p:txBody>
          <a:bodyPr vert="horz" wrap="square" lIns="91440" tIns="45720" rIns="91440" bIns="45720" numCol="1" anchor="t" anchorCtr="0" compatLnSpc="1"/>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bg1"/>
              </a:solidFill>
              <a:effectLst/>
              <a:latin typeface="Calibri" panose="020F0502020204030204" pitchFamily="34" charset="0"/>
              <a:ea typeface="宋体" panose="02010600030101010101" pitchFamily="2" charset="-122"/>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2"/>
          <p:cNvSpPr>
            <a:spLocks noGrp="1"/>
          </p:cNvSpPr>
          <p:nvPr>
            <p:ph type="title"/>
          </p:nvPr>
        </p:nvSpPr>
        <p:spPr>
          <a:xfrm>
            <a:off x="438150" y="322580"/>
            <a:ext cx="8211185" cy="583565"/>
          </a:xfrm>
        </p:spPr>
        <p:txBody>
          <a:bodyPr/>
          <a:lstStyle/>
          <a:p>
            <a:pPr lvl="1" algn="l" defTabSz="457200">
              <a:lnSpc>
                <a:spcPct val="100000"/>
              </a:lnSpc>
            </a:pPr>
            <a:r>
              <a:rPr lang="en-US" altLang="zh-CN" sz="2800" b="1" kern="1200" noProof="1">
                <a:solidFill>
                  <a:srgbClr val="25C6FF"/>
                </a:solidFill>
                <a:latin typeface="+mj-lt"/>
                <a:cs typeface="Arial" panose="020B0604020202020204" pitchFamily="34" charset="0"/>
                <a:sym typeface="Arial" panose="020B0604020202020204" pitchFamily="34" charset="0"/>
              </a:rPr>
              <a:t>Terminal - e350 handheld radio</a:t>
            </a:r>
            <a:endParaRPr lang="en-US" altLang="zh-CN" sz="2800" b="1" kern="1200" noProof="1">
              <a:solidFill>
                <a:srgbClr val="25C6FF"/>
              </a:solidFill>
              <a:latin typeface="+mj-lt"/>
              <a:cs typeface="Arial" panose="020B0604020202020204" pitchFamily="34" charset="0"/>
              <a:sym typeface="Arial" panose="020B0604020202020204" pitchFamily="34" charset="0"/>
            </a:endParaRPr>
          </a:p>
        </p:txBody>
      </p:sp>
      <p:sp>
        <p:nvSpPr>
          <p:cNvPr id="40962" name="内容占位符 1"/>
          <p:cNvSpPr>
            <a:spLocks noGrp="1"/>
          </p:cNvSpPr>
          <p:nvPr>
            <p:ph idx="4294967295"/>
          </p:nvPr>
        </p:nvSpPr>
        <p:spPr>
          <a:xfrm>
            <a:off x="652780" y="899160"/>
            <a:ext cx="5037455" cy="4006215"/>
          </a:xfrm>
        </p:spPr>
        <p:txBody>
          <a:bodyPr>
            <a:noAutofit/>
          </a:bodyPr>
          <a:lstStyle/>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eChat PTT</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LTE-FDD: B1/B2/B3/B4/B5/B7/B8/B20/B28</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smtClean="0">
                <a:solidFill>
                  <a:schemeClr val="bg1"/>
                </a:solidFill>
                <a:cs typeface="Arial" panose="020B0604020202020204" pitchFamily="34" charset="0"/>
                <a:sym typeface="+mn-ea"/>
              </a:rPr>
              <a:t>LTE-TDD: B38/39/40/41</a:t>
            </a:r>
            <a:endParaRPr lang="en-US" altLang="zh-CN" sz="1400" dirty="0" smtClean="0">
              <a:solidFill>
                <a:schemeClr val="bg1"/>
              </a:solidFill>
              <a:cs typeface="Arial" panose="020B0604020202020204" pitchFamily="34" charset="0"/>
              <a:sym typeface="+mn-ea"/>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cs typeface="Arial" panose="020B0604020202020204" pitchFamily="34" charset="0"/>
                <a:sym typeface="+mn-ea"/>
              </a:rPr>
              <a:t>WCDMA: B1/B2/B5/B8</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Small and portable, 88 * 54.5 * 29.8mm, 200g</a:t>
            </a:r>
            <a:endParaRPr lang="en-US" altLang="zh-CN" sz="1400" dirty="0">
              <a:solidFill>
                <a:schemeClr val="bg1"/>
              </a:solidFill>
              <a:latin typeface="+mn-lt"/>
              <a:cs typeface="Arial" panose="020B0604020202020204" pitchFamily="34" charset="0"/>
              <a:sym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Loud speaker, 1W Power Rating  </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Voice assistance optional</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sym typeface="Arial" panose="020B0604020202020204" pitchFamily="34" charset="0"/>
              </a:rPr>
              <a:t>1.3 inch B&amp;W LCD , 128x48 display</a:t>
            </a:r>
            <a:endParaRPr lang="en-US" altLang="zh-CN" sz="1400" dirty="0">
              <a:solidFill>
                <a:schemeClr val="bg1"/>
              </a:solidFill>
              <a:latin typeface="+mn-lt"/>
              <a:cs typeface="Arial" panose="020B0604020202020204" pitchFamily="34" charset="0"/>
              <a:sym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cs typeface="Arial" panose="020B0604020202020204" pitchFamily="34" charset="0"/>
                <a:sym typeface="Arial" panose="020B0604020202020204" pitchFamily="34" charset="0"/>
              </a:rPr>
              <a:t>GPS/AGPS</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cs typeface="Arial" panose="020B0604020202020204" pitchFamily="34" charset="0"/>
                <a:sym typeface="+mn-ea"/>
              </a:rPr>
              <a:t>4000mAh battery</a:t>
            </a:r>
            <a:endParaRPr lang="en-US" altLang="zh-CN" sz="1400" dirty="0">
              <a:solidFill>
                <a:schemeClr val="bg1"/>
              </a:solidFill>
              <a:latin typeface="+mn-lt"/>
              <a:cs typeface="Arial" panose="020B0604020202020204" pitchFamily="34" charset="0"/>
            </a:endParaRPr>
          </a:p>
          <a:p>
            <a:pPr marL="285750" indent="-285750">
              <a:lnSpc>
                <a:spcPct val="150000"/>
              </a:lnSpc>
              <a:buClr>
                <a:srgbClr val="FFFFFF"/>
              </a:buClr>
              <a:buSzPct val="80000"/>
              <a:buFont typeface="Wingdings" panose="05000000000000000000" charset="0"/>
              <a:buChar char="n"/>
            </a:pPr>
            <a:r>
              <a:rPr lang="en-US" altLang="zh-CN" sz="1400" dirty="0">
                <a:solidFill>
                  <a:schemeClr val="bg1"/>
                </a:solidFill>
                <a:cs typeface="Arial" panose="020B0604020202020204" pitchFamily="34" charset="0"/>
                <a:sym typeface="+mn-ea"/>
              </a:rPr>
              <a:t>IP54 </a:t>
            </a:r>
            <a:endParaRPr lang="en-US" altLang="zh-CN" sz="1400" dirty="0">
              <a:solidFill>
                <a:schemeClr val="bg1"/>
              </a:solidFill>
              <a:latin typeface="+mn-lt"/>
              <a:cs typeface="Arial" panose="020B0604020202020204" pitchFamily="34" charset="0"/>
            </a:endParaRPr>
          </a:p>
        </p:txBody>
      </p:sp>
      <p:sp>
        <p:nvSpPr>
          <p:cNvPr id="40964" name="TextBox 55"/>
          <p:cNvSpPr>
            <a:spLocks noChangeArrowheads="1"/>
          </p:cNvSpPr>
          <p:nvPr/>
        </p:nvSpPr>
        <p:spPr bwMode="auto">
          <a:xfrm>
            <a:off x="6861084" y="4477156"/>
            <a:ext cx="163830" cy="82550"/>
          </a:xfrm>
          <a:prstGeom prst="rect">
            <a:avLst/>
          </a:prstGeom>
          <a:noFill/>
          <a:ln w="9525">
            <a:noFill/>
            <a:miter lim="800000"/>
          </a:ln>
        </p:spPr>
        <p:txBody>
          <a:bodyPr wrap="none" lIns="68578" tIns="34289" rIns="68578" bIns="34289">
            <a:spAutoFit/>
          </a:bodyPr>
          <a:lstStyle/>
          <a:p>
            <a:pPr algn="ctr"/>
            <a:r>
              <a:rPr lang="en-US" altLang="zh-CN" sz="100" dirty="0" smtClean="0">
                <a:solidFill>
                  <a:srgbClr val="080808"/>
                </a:solidFill>
                <a:latin typeface="Arial" panose="020B0604020202020204" pitchFamily="34" charset="0"/>
                <a:sym typeface="Arial" panose="020B0604020202020204" pitchFamily="34" charset="0"/>
              </a:rPr>
              <a:t>e</a:t>
            </a:r>
            <a:r>
              <a:rPr lang="en-US" sz="100" dirty="0" smtClean="0">
                <a:solidFill>
                  <a:srgbClr val="080808"/>
                </a:solidFill>
                <a:latin typeface="Arial" panose="020B0604020202020204" pitchFamily="34" charset="0"/>
                <a:sym typeface="Arial" panose="020B0604020202020204" pitchFamily="34" charset="0"/>
              </a:rPr>
              <a:t>350</a:t>
            </a:r>
            <a:endParaRPr lang="en-US" sz="100" dirty="0">
              <a:solidFill>
                <a:srgbClr val="080808"/>
              </a:solidFill>
              <a:latin typeface="Arial" panose="020B0604020202020204" pitchFamily="34" charset="0"/>
              <a:sym typeface="Arial" panose="020B0604020202020204" pitchFamily="34" charset="0"/>
            </a:endParaRPr>
          </a:p>
        </p:txBody>
      </p:sp>
      <p:pic>
        <p:nvPicPr>
          <p:cNvPr id="4" name="图片 3" descr="e350_3"/>
          <p:cNvPicPr>
            <a:picLocks noChangeAspect="1"/>
          </p:cNvPicPr>
          <p:nvPr/>
        </p:nvPicPr>
        <p:blipFill>
          <a:blip r:embed="rId1"/>
          <a:stretch>
            <a:fillRect/>
          </a:stretch>
        </p:blipFill>
        <p:spPr>
          <a:xfrm>
            <a:off x="6771005" y="2336165"/>
            <a:ext cx="1065530" cy="175704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1"/>
          <p:cNvSpPr txBox="1">
            <a:spLocks noChangeArrowheads="1"/>
          </p:cNvSpPr>
          <p:nvPr/>
        </p:nvSpPr>
        <p:spPr bwMode="auto">
          <a:xfrm>
            <a:off x="725805" y="762941"/>
            <a:ext cx="4593590" cy="4407535"/>
          </a:xfrm>
          <a:prstGeom prst="rect">
            <a:avLst/>
          </a:prstGeom>
          <a:noFill/>
          <a:ln w="9525">
            <a:noFill/>
            <a:miter lim="800000"/>
          </a:ln>
        </p:spPr>
        <p:txBody>
          <a:bodyPr vert="horz" wrap="square" lIns="57613" tIns="28805" rIns="57613" bIns="28805" numCol="1" anchor="t" anchorCtr="0" compatLnSpc="1">
            <a:spAutoFit/>
          </a:bodyPr>
          <a:lstStyle/>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eChat PTT</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Network: WCDMA/LTE</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LTE-FDD: B1/3/20/28</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LTE-TDD: B38/39/40/41</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WCDMA: B1/B8</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rPr>
              <a:t>4.0 inch, 800*480, LCD touchable display</a:t>
            </a:r>
            <a:endParaRPr lang="en-US" altLang="zh-CN" sz="1400" dirty="0">
              <a:solidFill>
                <a:schemeClr val="bg1"/>
              </a:solidFill>
              <a:latin typeface="+mn-lt"/>
              <a:ea typeface="微软雅黑" panose="020B0503020204020204" charset="-122"/>
              <a:cs typeface="Arial" panose="020B0604020202020204" pitchFamily="34" charset="0"/>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rPr>
              <a:t>Wi-Fi, BT</a:t>
            </a:r>
            <a:endParaRPr lang="en-US" altLang="zh-CN" sz="1400" dirty="0">
              <a:solidFill>
                <a:schemeClr val="bg1"/>
              </a:solidFill>
              <a:latin typeface="+mn-lt"/>
              <a:ea typeface="微软雅黑" panose="020B0503020204020204" charset="-122"/>
              <a:cs typeface="Arial" panose="020B0604020202020204" pitchFamily="34" charset="0"/>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rPr>
              <a:t>13M pixels rear camera</a:t>
            </a:r>
            <a:endParaRPr lang="en-US" altLang="zh-CN" sz="1400" dirty="0">
              <a:solidFill>
                <a:schemeClr val="bg1"/>
              </a:solidFill>
              <a:latin typeface="+mn-lt"/>
              <a:ea typeface="微软雅黑" panose="020B0503020204020204" charset="-122"/>
              <a:cs typeface="Arial" panose="020B0604020202020204" pitchFamily="34" charset="0"/>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sym typeface="+mn-ea"/>
              </a:rPr>
              <a:t>VoLTE</a:t>
            </a:r>
            <a:endParaRPr lang="en-US" altLang="zh-CN" sz="1400" dirty="0">
              <a:solidFill>
                <a:schemeClr val="bg1"/>
              </a:solidFill>
              <a:latin typeface="+mn-lt"/>
              <a:ea typeface="微软雅黑" panose="020B0503020204020204" charset="-122"/>
              <a:cs typeface="Arial" panose="020B0604020202020204" pitchFamily="34" charset="0"/>
              <a:sym typeface="+mn-ea"/>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sym typeface="Arial" panose="020B0604020202020204" pitchFamily="34" charset="0"/>
              </a:rPr>
              <a:t>GPS/AGPS</a:t>
            </a:r>
            <a:endParaRPr lang="en-US" altLang="zh-CN" sz="1400" dirty="0">
              <a:solidFill>
                <a:schemeClr val="bg1"/>
              </a:solidFill>
              <a:latin typeface="+mn-lt"/>
              <a:ea typeface="微软雅黑" panose="020B0503020204020204" charset="-122"/>
              <a:cs typeface="Arial" panose="020B0604020202020204" pitchFamily="34" charset="0"/>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rPr>
              <a:t>4000 mAh b</a:t>
            </a:r>
            <a:r>
              <a:rPr lang="en-US" altLang="zh-CN" sz="1400" dirty="0">
                <a:solidFill>
                  <a:schemeClr val="bg1"/>
                </a:solidFill>
                <a:latin typeface="+mn-lt"/>
                <a:ea typeface="微软雅黑" panose="020B0503020204020204" charset="-122"/>
                <a:cs typeface="Arial" panose="020B0604020202020204" pitchFamily="34" charset="0"/>
                <a:sym typeface="+mn-ea"/>
              </a:rPr>
              <a:t>attery </a:t>
            </a:r>
            <a:endParaRPr lang="en-US" altLang="zh-CN" sz="1400" dirty="0">
              <a:solidFill>
                <a:schemeClr val="bg1"/>
              </a:solidFill>
              <a:latin typeface="+mn-lt"/>
              <a:ea typeface="微软雅黑" panose="020B0503020204020204" charset="-122"/>
              <a:cs typeface="Arial" panose="020B0604020202020204" pitchFamily="34" charset="0"/>
            </a:endParaRPr>
          </a:p>
          <a:p>
            <a:pPr marL="285750" indent="-285750" algn="l" defTabSz="457200">
              <a:lnSpc>
                <a:spcPct val="150000"/>
              </a:lnSpc>
              <a:spcBef>
                <a:spcPct val="20000"/>
              </a:spcBef>
              <a:buClr>
                <a:srgbClr val="FFFFFF"/>
              </a:buClr>
              <a:buSzPct val="80000"/>
              <a:buFont typeface="Wingdings" panose="05000000000000000000" charset="0"/>
              <a:buChar char="n"/>
            </a:pPr>
            <a:r>
              <a:rPr lang="en-US" altLang="zh-CN" sz="1400" dirty="0">
                <a:solidFill>
                  <a:schemeClr val="bg1"/>
                </a:solidFill>
                <a:latin typeface="+mn-lt"/>
                <a:ea typeface="微软雅黑" panose="020B0503020204020204" charset="-122"/>
                <a:cs typeface="Arial" panose="020B0604020202020204" pitchFamily="34" charset="0"/>
              </a:rPr>
              <a:t>IP54</a:t>
            </a:r>
            <a:endParaRPr lang="en-US" altLang="zh-CN" sz="1400" dirty="0">
              <a:solidFill>
                <a:schemeClr val="bg1"/>
              </a:solidFill>
              <a:latin typeface="+mn-lt"/>
              <a:ea typeface="微软雅黑" panose="020B0503020204020204" charset="-122"/>
              <a:cs typeface="Arial" panose="020B0604020202020204" pitchFamily="34" charset="0"/>
            </a:endParaRPr>
          </a:p>
        </p:txBody>
      </p:sp>
      <p:pic>
        <p:nvPicPr>
          <p:cNvPr id="2" name="图片 1" descr="F:\00_高达工作\00_MKT国际\产品支持\eChat\e700\e700_echat_20190213.pnge700_echat_20190213"/>
          <p:cNvPicPr>
            <a:picLocks noChangeAspect="1"/>
          </p:cNvPicPr>
          <p:nvPr/>
        </p:nvPicPr>
        <p:blipFill>
          <a:blip r:embed="rId1"/>
          <a:srcRect/>
          <a:stretch>
            <a:fillRect/>
          </a:stretch>
        </p:blipFill>
        <p:spPr>
          <a:xfrm>
            <a:off x="6139815" y="1192848"/>
            <a:ext cx="2081530" cy="3376295"/>
          </a:xfrm>
          <a:prstGeom prst="rect">
            <a:avLst/>
          </a:prstGeom>
        </p:spPr>
      </p:pic>
      <p:sp>
        <p:nvSpPr>
          <p:cNvPr id="40963" name="标题 2"/>
          <p:cNvSpPr>
            <a:spLocks noGrp="1"/>
          </p:cNvSpPr>
          <p:nvPr>
            <p:ph type="title"/>
          </p:nvPr>
        </p:nvSpPr>
        <p:spPr>
          <a:xfrm>
            <a:off x="438150" y="322580"/>
            <a:ext cx="8148320" cy="583565"/>
          </a:xfrm>
        </p:spPr>
        <p:txBody>
          <a:bodyPr/>
          <a:p>
            <a:pPr lvl="1" algn="l" defTabSz="457200">
              <a:lnSpc>
                <a:spcPct val="100000"/>
              </a:lnSpc>
            </a:pPr>
            <a:r>
              <a:rPr lang="en-US" altLang="zh-CN" sz="2800" b="1" kern="1200" noProof="1">
                <a:solidFill>
                  <a:srgbClr val="25C6FF"/>
                </a:solidFill>
                <a:latin typeface="+mj-lt"/>
                <a:cs typeface="Arial" panose="020B0604020202020204" pitchFamily="34" charset="0"/>
                <a:sym typeface="Arial" panose="020B0604020202020204" pitchFamily="34" charset="0"/>
              </a:rPr>
              <a:t>Terminal - e700 handheld radio</a:t>
            </a:r>
            <a:endParaRPr lang="en-US" altLang="zh-CN" sz="2800" b="1" kern="1200" noProof="1">
              <a:solidFill>
                <a:srgbClr val="25C6FF"/>
              </a:solidFill>
              <a:latin typeface="+mj-lt"/>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标题 2"/>
          <p:cNvSpPr>
            <a:spLocks noGrp="1"/>
          </p:cNvSpPr>
          <p:nvPr>
            <p:ph type="title"/>
          </p:nvPr>
        </p:nvSpPr>
        <p:spPr>
          <a:xfrm>
            <a:off x="224155" y="322580"/>
            <a:ext cx="8148320" cy="583565"/>
          </a:xfrm>
        </p:spPr>
        <p:txBody>
          <a:bodyPr/>
          <a:p>
            <a:pPr lvl="1" algn="l" defTabSz="457200">
              <a:lnSpc>
                <a:spcPct val="100000"/>
              </a:lnSpc>
            </a:pPr>
            <a:r>
              <a:rPr lang="en-US" altLang="zh-CN" sz="2800" b="1" kern="1200" noProof="1">
                <a:solidFill>
                  <a:srgbClr val="25C6FF"/>
                </a:solidFill>
                <a:latin typeface="+mj-lt"/>
                <a:cs typeface="Arial" panose="020B0604020202020204" pitchFamily="34" charset="0"/>
                <a:sym typeface="Arial" panose="020B0604020202020204" pitchFamily="34" charset="0"/>
              </a:rPr>
              <a:t>Professional Terminal - GH651A handheld radio</a:t>
            </a:r>
            <a:endParaRPr lang="en-US" altLang="zh-CN" sz="2800" b="1" kern="1200" noProof="1">
              <a:solidFill>
                <a:srgbClr val="25C6FF"/>
              </a:solidFill>
              <a:latin typeface="+mj-lt"/>
              <a:cs typeface="Arial" panose="020B0604020202020204" pitchFamily="34" charset="0"/>
              <a:sym typeface="Arial" panose="020B0604020202020204" pitchFamily="34" charset="0"/>
            </a:endParaRPr>
          </a:p>
        </p:txBody>
      </p:sp>
      <p:pic>
        <p:nvPicPr>
          <p:cNvPr id="6" name="图片 5" descr="GH650-3.png"/>
          <p:cNvPicPr/>
          <p:nvPr/>
        </p:nvPicPr>
        <p:blipFill>
          <a:blip r:embed="rId1" cstate="print"/>
          <a:stretch>
            <a:fillRect/>
          </a:stretch>
        </p:blipFill>
        <p:spPr>
          <a:xfrm>
            <a:off x="6400492" y="802255"/>
            <a:ext cx="1578769" cy="3814763"/>
          </a:xfrm>
          <a:prstGeom prst="rect">
            <a:avLst/>
          </a:prstGeom>
        </p:spPr>
      </p:pic>
      <p:sp>
        <p:nvSpPr>
          <p:cNvPr id="4" name="内容占位符 1"/>
          <p:cNvSpPr>
            <a:spLocks noGrp="1"/>
          </p:cNvSpPr>
          <p:nvPr>
            <p:ph idx="4294967295"/>
          </p:nvPr>
        </p:nvSpPr>
        <p:spPr>
          <a:xfrm>
            <a:off x="785495" y="1035685"/>
            <a:ext cx="4801870" cy="3347085"/>
          </a:xfrm>
        </p:spPr>
        <p:txBody>
          <a:bodyPr>
            <a:noAutofit/>
          </a:bodyPr>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eChat  PTT</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LTE-FDD: B3/B20/B31</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sym typeface="+mn-ea"/>
              </a:rPr>
              <a:t>Wi-Fi</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DMO</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Professional  radio design</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2.2 inch LCD and keypad</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Android OS </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Camera back &amp; front</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GPS/BDS</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Multiple sensors integrated supporting various apps</a:t>
            </a:r>
            <a:endParaRPr lang="en-US" altLang="zh-CN" sz="1400" dirty="0" smtClean="0">
              <a:solidFill>
                <a:schemeClr val="bg1"/>
              </a:solidFill>
              <a:ea typeface="宋体" panose="02010600030101010101" pitchFamily="2" charset="-122"/>
              <a:cs typeface="Arial" panose="020B0604020202020204" pitchFamily="34" charset="0"/>
            </a:endParaRPr>
          </a:p>
          <a:p>
            <a:pPr marL="285750" indent="-285750" algn="l">
              <a:buClr>
                <a:srgbClr val="FFFFFF"/>
              </a:buClr>
              <a:buSzPct val="80000"/>
              <a:buFont typeface="Wingdings" panose="05000000000000000000" charset="0"/>
              <a:buChar char="n"/>
            </a:pPr>
            <a:r>
              <a:rPr lang="en-US" altLang="zh-CN" sz="1400" dirty="0" smtClean="0">
                <a:solidFill>
                  <a:schemeClr val="bg1"/>
                </a:solidFill>
                <a:ea typeface="宋体" panose="02010600030101010101" pitchFamily="2" charset="-122"/>
                <a:cs typeface="Arial" panose="020B0604020202020204" pitchFamily="34" charset="0"/>
              </a:rPr>
              <a:t>IP67</a:t>
            </a:r>
            <a:endParaRPr lang="en-US" altLang="zh-CN" sz="1400" dirty="0" smtClean="0">
              <a:solidFill>
                <a:schemeClr val="bg1"/>
              </a:solidFill>
              <a:ea typeface="宋体" panose="0201060003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658" y="76933"/>
            <a:ext cx="6144216" cy="1115297"/>
          </a:xfrm>
        </p:spPr>
        <p:txBody>
          <a:bodyPr/>
          <a:lstStyle/>
          <a:p>
            <a:pPr lvl="1" algn="l" defTabSz="457200">
              <a:lnSpc>
                <a:spcPct val="100000"/>
              </a:lnSpc>
            </a:pPr>
            <a:r>
              <a:rPr lang="en-US" altLang="zh-CN" sz="2800" b="1" kern="1200" dirty="0">
                <a:solidFill>
                  <a:srgbClr val="25C6FF"/>
                </a:solidFill>
                <a:latin typeface="+mj-lt"/>
                <a:cs typeface="Arial" panose="020B0604020202020204" pitchFamily="34" charset="0"/>
              </a:rPr>
              <a:t>Smart Terminal – GH880B </a:t>
            </a:r>
            <a:endParaRPr lang="en-US" altLang="zh-CN" sz="2800" b="1" kern="1200" dirty="0">
              <a:solidFill>
                <a:srgbClr val="25C6FF"/>
              </a:solidFill>
              <a:latin typeface="+mj-lt"/>
              <a:cs typeface="Arial" panose="020B0604020202020204" pitchFamily="34" charset="0"/>
            </a:endParaRPr>
          </a:p>
        </p:txBody>
      </p:sp>
      <p:sp>
        <p:nvSpPr>
          <p:cNvPr id="8" name="TextBox 55"/>
          <p:cNvSpPr>
            <a:spLocks noChangeArrowheads="1"/>
          </p:cNvSpPr>
          <p:nvPr/>
        </p:nvSpPr>
        <p:spPr bwMode="auto">
          <a:xfrm>
            <a:off x="7539591" y="4162812"/>
            <a:ext cx="213360" cy="82550"/>
          </a:xfrm>
          <a:prstGeom prst="rect">
            <a:avLst/>
          </a:prstGeom>
          <a:noFill/>
          <a:ln w="9525">
            <a:noFill/>
            <a:miter lim="800000"/>
          </a:ln>
        </p:spPr>
        <p:txBody>
          <a:bodyPr wrap="none" lIns="68578" tIns="34289" rIns="68578" bIns="34289">
            <a:spAutoFit/>
          </a:bodyPr>
          <a:lstStyle/>
          <a:p>
            <a:pPr algn="ctr"/>
            <a:r>
              <a:rPr lang="en-US" altLang="zh-CN" sz="100" dirty="0" smtClean="0">
                <a:solidFill>
                  <a:srgbClr val="080808"/>
                </a:solidFill>
                <a:latin typeface="Arial" panose="020B0604020202020204" pitchFamily="34" charset="0"/>
                <a:sym typeface="Arial" panose="020B0604020202020204" pitchFamily="34" charset="0"/>
              </a:rPr>
              <a:t>GH880 </a:t>
            </a:r>
            <a:r>
              <a:rPr lang="en-US" altLang="zh-CN" sz="100" dirty="0" err="1" smtClean="0">
                <a:solidFill>
                  <a:srgbClr val="080808"/>
                </a:solidFill>
                <a:latin typeface="Arial" panose="020B0604020202020204" pitchFamily="34" charset="0"/>
                <a:sym typeface="Arial" panose="020B0604020202020204" pitchFamily="34" charset="0"/>
              </a:rPr>
              <a:t>eChat</a:t>
            </a:r>
            <a:endParaRPr lang="zh-CN" altLang="en-US" sz="100" dirty="0">
              <a:solidFill>
                <a:srgbClr val="080808"/>
              </a:solidFill>
              <a:latin typeface="Arial" panose="020B0604020202020204" pitchFamily="34" charset="0"/>
              <a:sym typeface="Arial" panose="020B0604020202020204" pitchFamily="34" charset="0"/>
            </a:endParaRPr>
          </a:p>
        </p:txBody>
      </p:sp>
      <p:sp>
        <p:nvSpPr>
          <p:cNvPr id="9" name="内容占位符 1"/>
          <p:cNvSpPr txBox="1"/>
          <p:nvPr/>
        </p:nvSpPr>
        <p:spPr>
          <a:xfrm>
            <a:off x="897890" y="772795"/>
            <a:ext cx="3806825" cy="4239260"/>
          </a:xfrm>
          <a:prstGeom prst="rect">
            <a:avLst/>
          </a:prstGeom>
        </p:spPr>
        <p:txBody>
          <a:bodyPr vert="horz" lIns="68580" tIns="34290" rIns="68580" bIns="34290" rtlCol="0">
            <a:noAutofit/>
          </a:bodyPr>
          <a:lstStyle/>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a:solidFill>
                  <a:schemeClr val="bg1"/>
                </a:solidFill>
                <a:latin typeface="+mn-lt"/>
                <a:cs typeface="Arial" panose="020B0604020202020204" pitchFamily="34" charset="0"/>
                <a:sym typeface="+mn-ea"/>
              </a:rPr>
              <a:t>eChat  PTT</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rPr>
              <a:t>LTE-TDD: B38/B39/B40/B41</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rPr>
              <a:t>LTE-FDD: B1/B3/B5/B7/B8/B20/B31</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rPr>
              <a:t>WCDMA: B1</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rPr>
              <a:t>GSM: B2/B3/B5/B8</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cs typeface="Arial" panose="020B0604020202020204" pitchFamily="34" charset="0"/>
                <a:sym typeface="+mn-ea"/>
              </a:rPr>
              <a:t>DMO</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rPr>
              <a:t>Screen: 4.8-inch high definition LCD</a:t>
            </a: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cs typeface="Arial" panose="020B0604020202020204" pitchFamily="34" charset="0"/>
                <a:sym typeface="+mn-ea"/>
              </a:rPr>
              <a:t>Front &amp; Rear camera: 5 &amp;13 megapixels, CMOS</a:t>
            </a:r>
            <a:endParaRPr lang="en-US" altLang="zh-CN" sz="1200" dirty="0" smtClean="0">
              <a:solidFill>
                <a:schemeClr val="bg1"/>
              </a:solidFill>
              <a:latin typeface="+mn-lt"/>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sym typeface="+mn-ea"/>
              </a:rPr>
              <a:t>Wi-Fi, BT, NFC</a:t>
            </a:r>
            <a:endParaRPr lang="en-US" altLang="zh-CN" sz="1200" dirty="0" smtClean="0">
              <a:solidFill>
                <a:schemeClr val="bg1"/>
              </a:solidFill>
              <a:latin typeface="+mn-lt"/>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smtClean="0">
                <a:solidFill>
                  <a:schemeClr val="bg1"/>
                </a:solidFill>
                <a:latin typeface="+mn-lt"/>
                <a:cs typeface="Arial" panose="020B0604020202020204" pitchFamily="34" charset="0"/>
                <a:sym typeface="+mn-ea"/>
              </a:rPr>
              <a:t>Battery: 4500 </a:t>
            </a:r>
            <a:r>
              <a:rPr lang="en-US" altLang="zh-CN" sz="1200" dirty="0" err="1" smtClean="0">
                <a:solidFill>
                  <a:schemeClr val="bg1"/>
                </a:solidFill>
                <a:latin typeface="+mn-lt"/>
                <a:cs typeface="Arial" panose="020B0604020202020204" pitchFamily="34" charset="0"/>
                <a:sym typeface="+mn-ea"/>
              </a:rPr>
              <a:t>mAh</a:t>
            </a:r>
            <a:endParaRPr lang="en-US" altLang="zh-CN" sz="1200" dirty="0" err="1" smtClean="0">
              <a:solidFill>
                <a:schemeClr val="bg1"/>
              </a:solidFill>
              <a:latin typeface="+mn-lt"/>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200" dirty="0" err="1" smtClean="0">
                <a:solidFill>
                  <a:schemeClr val="bg1"/>
                </a:solidFill>
                <a:latin typeface="+mn-lt"/>
                <a:cs typeface="Arial" panose="020B0604020202020204" pitchFamily="34" charset="0"/>
                <a:sym typeface="+mn-ea"/>
              </a:rPr>
              <a:t>IP67</a:t>
            </a:r>
            <a:endParaRPr lang="en-US" altLang="zh-CN" sz="1200" dirty="0" smtClean="0">
              <a:solidFill>
                <a:schemeClr val="bg1"/>
              </a:solidFill>
              <a:latin typeface="+mn-lt"/>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endParaRPr lang="en-US" altLang="zh-CN" sz="12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endParaRPr kumimoji="0" lang="en-US" altLang="zh-CN" sz="12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p:txBody>
      </p:sp>
      <p:pic>
        <p:nvPicPr>
          <p:cNvPr id="57" name="图片 56"/>
          <p:cNvPicPr>
            <a:picLocks noChangeAspect="1"/>
          </p:cNvPicPr>
          <p:nvPr/>
        </p:nvPicPr>
        <p:blipFill>
          <a:blip r:embed="rId1" cstate="print"/>
          <a:stretch>
            <a:fillRect/>
          </a:stretch>
        </p:blipFill>
        <p:spPr>
          <a:xfrm>
            <a:off x="5929630" y="-831850"/>
            <a:ext cx="2067560" cy="5467350"/>
          </a:xfrm>
          <a:prstGeom prst="rect">
            <a:avLst/>
          </a:prstGeom>
          <a:effectLst>
            <a:outerShdw blurRad="127000" algn="t" rotWithShape="0">
              <a:prstClr val="black"/>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658" y="76933"/>
            <a:ext cx="6144216" cy="1115297"/>
          </a:xfrm>
        </p:spPr>
        <p:txBody>
          <a:bodyPr/>
          <a:lstStyle/>
          <a:p>
            <a:pPr lvl="1" algn="l" defTabSz="457200">
              <a:lnSpc>
                <a:spcPct val="100000"/>
              </a:lnSpc>
            </a:pPr>
            <a:r>
              <a:rPr lang="en-US" altLang="zh-CN" sz="2800" b="1" kern="1200" dirty="0">
                <a:solidFill>
                  <a:srgbClr val="25C6FF"/>
                </a:solidFill>
                <a:latin typeface="+mj-lt"/>
                <a:cs typeface="Arial" panose="020B0604020202020204" pitchFamily="34" charset="0"/>
              </a:rPr>
              <a:t>Smart Terminal – </a:t>
            </a:r>
            <a:r>
              <a:rPr lang="en-US" altLang="zh-CN" sz="2800" b="1" kern="1200" dirty="0" smtClean="0">
                <a:solidFill>
                  <a:srgbClr val="25C6FF"/>
                </a:solidFill>
                <a:latin typeface="+mj-lt"/>
                <a:cs typeface="Arial" panose="020B0604020202020204" pitchFamily="34" charset="0"/>
              </a:rPr>
              <a:t>GH820 </a:t>
            </a:r>
            <a:endParaRPr lang="en-US" altLang="zh-CN" sz="2800" b="1" kern="1200" dirty="0">
              <a:solidFill>
                <a:srgbClr val="25C6FF"/>
              </a:solidFill>
              <a:latin typeface="+mj-lt"/>
              <a:cs typeface="Arial" panose="020B0604020202020204" pitchFamily="34" charset="0"/>
            </a:endParaRPr>
          </a:p>
        </p:txBody>
      </p:sp>
      <p:sp>
        <p:nvSpPr>
          <p:cNvPr id="8" name="TextBox 55"/>
          <p:cNvSpPr>
            <a:spLocks noChangeArrowheads="1"/>
          </p:cNvSpPr>
          <p:nvPr/>
        </p:nvSpPr>
        <p:spPr bwMode="auto">
          <a:xfrm>
            <a:off x="7539591" y="4162812"/>
            <a:ext cx="213360" cy="82550"/>
          </a:xfrm>
          <a:prstGeom prst="rect">
            <a:avLst/>
          </a:prstGeom>
          <a:noFill/>
          <a:ln w="9525">
            <a:noFill/>
            <a:miter lim="800000"/>
          </a:ln>
        </p:spPr>
        <p:txBody>
          <a:bodyPr wrap="none" lIns="68578" tIns="34289" rIns="68578" bIns="34289">
            <a:spAutoFit/>
          </a:bodyPr>
          <a:lstStyle/>
          <a:p>
            <a:pPr algn="ctr"/>
            <a:r>
              <a:rPr lang="en-US" altLang="zh-CN" sz="100" dirty="0" smtClean="0">
                <a:solidFill>
                  <a:srgbClr val="080808"/>
                </a:solidFill>
                <a:latin typeface="Arial" panose="020B0604020202020204" pitchFamily="34" charset="0"/>
                <a:sym typeface="Arial" panose="020B0604020202020204" pitchFamily="34" charset="0"/>
              </a:rPr>
              <a:t>GH880 </a:t>
            </a:r>
            <a:r>
              <a:rPr lang="en-US" altLang="zh-CN" sz="100" dirty="0" err="1" smtClean="0">
                <a:solidFill>
                  <a:srgbClr val="080808"/>
                </a:solidFill>
                <a:latin typeface="Arial" panose="020B0604020202020204" pitchFamily="34" charset="0"/>
                <a:sym typeface="Arial" panose="020B0604020202020204" pitchFamily="34" charset="0"/>
              </a:rPr>
              <a:t>eChat</a:t>
            </a:r>
            <a:endParaRPr lang="zh-CN" altLang="en-US" sz="100" dirty="0">
              <a:solidFill>
                <a:srgbClr val="080808"/>
              </a:solidFill>
              <a:latin typeface="Arial" panose="020B0604020202020204" pitchFamily="34" charset="0"/>
              <a:sym typeface="Arial" panose="020B0604020202020204" pitchFamily="34" charset="0"/>
            </a:endParaRPr>
          </a:p>
        </p:txBody>
      </p:sp>
      <p:sp>
        <p:nvSpPr>
          <p:cNvPr id="9" name="内容占位符 1"/>
          <p:cNvSpPr txBox="1"/>
          <p:nvPr/>
        </p:nvSpPr>
        <p:spPr>
          <a:xfrm>
            <a:off x="473075" y="762635"/>
            <a:ext cx="3751580" cy="4239260"/>
          </a:xfrm>
          <a:prstGeom prst="rect">
            <a:avLst/>
          </a:prstGeom>
        </p:spPr>
        <p:txBody>
          <a:bodyPr vert="horz" lIns="68580" tIns="34290" rIns="68580" bIns="34290" rtlCol="0">
            <a:noAutofit/>
          </a:bodyPr>
          <a:lstStyle/>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sym typeface="+mn-ea"/>
              </a:rPr>
              <a:t>eChat  PTT</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sym typeface="+mn-ea"/>
              </a:rPr>
              <a:t>LTE-FDD: B1/B3/B5/B7/B8/B20/B28</a:t>
            </a:r>
            <a:endParaRPr lang="en-US" altLang="zh-CN" sz="1400" dirty="0" smtClean="0">
              <a:solidFill>
                <a:schemeClr val="bg1"/>
              </a:solidFill>
              <a:latin typeface="+mn-lt"/>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LTE-TDD: B38/B39/B40/B41 </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WCDMA: B1/B2/B5/B8</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GSM: B2/B3/B5/B8</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Screen: 5.7-inch high definition LCD</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cs typeface="Arial" panose="020B0604020202020204" pitchFamily="34" charset="0"/>
                <a:sym typeface="+mn-ea"/>
              </a:rPr>
              <a:t>Front &amp; Rear camera: 13 megapixels, CMOS</a:t>
            </a:r>
            <a:endParaRPr lang="en-US" altLang="zh-CN" sz="1400" dirty="0" smtClean="0">
              <a:solidFill>
                <a:schemeClr val="bg1"/>
              </a:solidFill>
              <a:cs typeface="Arial" panose="020B0604020202020204" pitchFamily="34" charset="0"/>
              <a:sym typeface="+mn-ea"/>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sym typeface="+mn-ea"/>
              </a:rPr>
              <a:t>Wi-Fi, BT, NFC</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Battery: 3500 </a:t>
            </a:r>
            <a:r>
              <a:rPr lang="en-US" altLang="zh-CN" sz="1400" dirty="0" err="1" smtClean="0">
                <a:solidFill>
                  <a:schemeClr val="bg1"/>
                </a:solidFill>
                <a:latin typeface="+mn-lt"/>
                <a:cs typeface="Arial" panose="020B0604020202020204" pitchFamily="34" charset="0"/>
              </a:rPr>
              <a:t>mAh</a:t>
            </a:r>
            <a:endParaRPr lang="en-US" altLang="zh-CN" sz="1400" dirty="0" err="1"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IP67</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10000"/>
              </a:lnSpc>
              <a:spcBef>
                <a:spcPts val="1200"/>
              </a:spcBef>
              <a:buClr>
                <a:srgbClr val="FFFFFF"/>
              </a:buClr>
              <a:buSzPct val="80000"/>
              <a:buFont typeface="Wingdings" panose="05000000000000000000" charset="0"/>
              <a:buChar char="n"/>
            </a:pPr>
            <a:endParaRPr kumimoji="0" lang="en-US" altLang="zh-CN" sz="14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p:txBody>
      </p:sp>
      <p:pic>
        <p:nvPicPr>
          <p:cNvPr id="7" name="图片 6"/>
          <p:cNvPicPr/>
          <p:nvPr/>
        </p:nvPicPr>
        <p:blipFill>
          <a:blip r:embed="rId1" cstate="print"/>
          <a:stretch>
            <a:fillRect/>
          </a:stretch>
        </p:blipFill>
        <p:spPr>
          <a:xfrm>
            <a:off x="5985510" y="1409310"/>
            <a:ext cx="1759784" cy="2754137"/>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4658" y="76933"/>
            <a:ext cx="6144216" cy="1115297"/>
          </a:xfrm>
        </p:spPr>
        <p:txBody>
          <a:bodyPr/>
          <a:lstStyle/>
          <a:p>
            <a:pPr lvl="1" algn="l" defTabSz="457200">
              <a:lnSpc>
                <a:spcPct val="100000"/>
              </a:lnSpc>
            </a:pPr>
            <a:r>
              <a:rPr lang="en-US" altLang="zh-CN" sz="2800" b="1" kern="1200" dirty="0" smtClean="0">
                <a:solidFill>
                  <a:srgbClr val="25C6FF"/>
                </a:solidFill>
                <a:latin typeface="+mj-lt"/>
                <a:cs typeface="Arial" panose="020B0604020202020204" pitchFamily="34" charset="0"/>
              </a:rPr>
              <a:t>Dual Model </a:t>
            </a:r>
            <a:r>
              <a:rPr lang="en-US" altLang="zh-CN" sz="2800" b="1" kern="1200" dirty="0">
                <a:solidFill>
                  <a:srgbClr val="25C6FF"/>
                </a:solidFill>
                <a:latin typeface="+mj-lt"/>
                <a:cs typeface="Arial" panose="020B0604020202020204" pitchFamily="34" charset="0"/>
              </a:rPr>
              <a:t>Terminal – </a:t>
            </a:r>
            <a:r>
              <a:rPr lang="en-US" altLang="zh-CN" sz="2800" b="1" kern="1200" dirty="0" smtClean="0">
                <a:solidFill>
                  <a:srgbClr val="25C6FF"/>
                </a:solidFill>
                <a:latin typeface="+mj-lt"/>
                <a:cs typeface="Arial" panose="020B0604020202020204" pitchFamily="34" charset="0"/>
              </a:rPr>
              <a:t>GH910 </a:t>
            </a:r>
            <a:endParaRPr lang="en-US" altLang="zh-CN" sz="2800" b="1" kern="1200" dirty="0">
              <a:solidFill>
                <a:srgbClr val="25C6FF"/>
              </a:solidFill>
              <a:latin typeface="+mj-lt"/>
              <a:cs typeface="Arial" panose="020B0604020202020204" pitchFamily="34" charset="0"/>
            </a:endParaRPr>
          </a:p>
        </p:txBody>
      </p:sp>
      <p:sp>
        <p:nvSpPr>
          <p:cNvPr id="8" name="TextBox 55"/>
          <p:cNvSpPr>
            <a:spLocks noChangeArrowheads="1"/>
          </p:cNvSpPr>
          <p:nvPr/>
        </p:nvSpPr>
        <p:spPr bwMode="auto">
          <a:xfrm>
            <a:off x="7539591" y="4162812"/>
            <a:ext cx="213360" cy="82550"/>
          </a:xfrm>
          <a:prstGeom prst="rect">
            <a:avLst/>
          </a:prstGeom>
          <a:noFill/>
          <a:ln w="9525">
            <a:noFill/>
            <a:miter lim="800000"/>
          </a:ln>
        </p:spPr>
        <p:txBody>
          <a:bodyPr wrap="none" lIns="68578" tIns="34289" rIns="68578" bIns="34289">
            <a:spAutoFit/>
          </a:bodyPr>
          <a:lstStyle/>
          <a:p>
            <a:pPr algn="ctr"/>
            <a:r>
              <a:rPr lang="en-US" altLang="zh-CN" sz="100" dirty="0" smtClean="0">
                <a:solidFill>
                  <a:srgbClr val="080808"/>
                </a:solidFill>
                <a:latin typeface="Arial" panose="020B0604020202020204" pitchFamily="34" charset="0"/>
                <a:sym typeface="Arial" panose="020B0604020202020204" pitchFamily="34" charset="0"/>
              </a:rPr>
              <a:t>GH880 </a:t>
            </a:r>
            <a:r>
              <a:rPr lang="en-US" altLang="zh-CN" sz="100" dirty="0" err="1" smtClean="0">
                <a:solidFill>
                  <a:srgbClr val="080808"/>
                </a:solidFill>
                <a:latin typeface="Arial" panose="020B0604020202020204" pitchFamily="34" charset="0"/>
                <a:sym typeface="Arial" panose="020B0604020202020204" pitchFamily="34" charset="0"/>
              </a:rPr>
              <a:t>eChat</a:t>
            </a:r>
            <a:endParaRPr lang="zh-CN" altLang="en-US" sz="100" dirty="0">
              <a:solidFill>
                <a:srgbClr val="080808"/>
              </a:solidFill>
              <a:latin typeface="Arial" panose="020B0604020202020204" pitchFamily="34" charset="0"/>
              <a:sym typeface="Arial" panose="020B0604020202020204" pitchFamily="34" charset="0"/>
            </a:endParaRPr>
          </a:p>
        </p:txBody>
      </p:sp>
      <p:sp>
        <p:nvSpPr>
          <p:cNvPr id="9" name="内容占位符 1"/>
          <p:cNvSpPr txBox="1"/>
          <p:nvPr/>
        </p:nvSpPr>
        <p:spPr>
          <a:xfrm>
            <a:off x="617220" y="564515"/>
            <a:ext cx="3806825" cy="4408170"/>
          </a:xfrm>
          <a:prstGeom prst="rect">
            <a:avLst/>
          </a:prstGeom>
        </p:spPr>
        <p:txBody>
          <a:bodyPr vert="horz" lIns="68580" tIns="34290" rIns="68580" bIns="34290" rtlCol="0">
            <a:noAutofit/>
          </a:bodyPr>
          <a:lstStyle/>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sym typeface="+mn-ea"/>
              </a:rPr>
              <a:t>eChat  PTT</a:t>
            </a:r>
            <a:endParaRPr lang="en-US" altLang="zh-CN" sz="1400" dirty="0">
              <a:solidFill>
                <a:schemeClr val="bg1"/>
              </a:solidFill>
              <a:latin typeface="+mn-lt"/>
              <a:cs typeface="Arial" panose="020B0604020202020204" pitchFamily="34" charset="0"/>
              <a:sym typeface="+mn-ea"/>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sym typeface="+mn-ea"/>
              </a:rPr>
              <a:t>LTE and DMR dual mode</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sym typeface="+mn-ea"/>
              </a:rPr>
              <a:t>LTE FDD: B1/B3/B5/B7/B8</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LTE TDD: B38/B39/B40/B41</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WCDMA: B1/B8</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GSM: B2/B3/B5/B8</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DMR: UHF1</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rPr>
              <a:t>Screen: 4.0-inch high definition LCD</a:t>
            </a:r>
            <a:endParaRPr lang="en-US" altLang="zh-CN" sz="1400" dirty="0" smtClean="0">
              <a:solidFill>
                <a:schemeClr val="bg1"/>
              </a:solidFill>
              <a:latin typeface="+mn-lt"/>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cs typeface="Arial" panose="020B0604020202020204" pitchFamily="34" charset="0"/>
                <a:sym typeface="+mn-ea"/>
              </a:rPr>
              <a:t>Front &amp; Rear camera: 13 megapixels, CMOS</a:t>
            </a:r>
            <a:endParaRPr lang="en-US" altLang="zh-CN" sz="1400" dirty="0" smtClean="0">
              <a:solidFill>
                <a:schemeClr val="bg1"/>
              </a:solidFill>
              <a:cs typeface="Arial" panose="020B0604020202020204" pitchFamily="34" charset="0"/>
              <a:sym typeface="+mn-ea"/>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sym typeface="+mn-ea"/>
              </a:rPr>
              <a:t>Wi-Fi, BT, NFC</a:t>
            </a:r>
            <a:endParaRPr lang="en-US" altLang="zh-CN" sz="1400" dirty="0" smtClean="0">
              <a:solidFill>
                <a:schemeClr val="bg1"/>
              </a:solidFill>
              <a:latin typeface="+mn-lt"/>
              <a:cs typeface="Arial" panose="020B0604020202020204" pitchFamily="34" charset="0"/>
              <a:sym typeface="+mn-ea"/>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lang="en-US" altLang="zh-CN" sz="1400" dirty="0" smtClean="0">
                <a:solidFill>
                  <a:schemeClr val="bg1"/>
                </a:solidFill>
                <a:latin typeface="+mn-lt"/>
                <a:cs typeface="Arial" panose="020B0604020202020204" pitchFamily="34" charset="0"/>
                <a:sym typeface="+mn-ea"/>
              </a:rPr>
              <a:t>Battery: 4000 </a:t>
            </a:r>
            <a:r>
              <a:rPr lang="en-US" altLang="zh-CN" sz="1400" dirty="0" err="1" smtClean="0">
                <a:solidFill>
                  <a:schemeClr val="bg1"/>
                </a:solidFill>
                <a:latin typeface="+mn-lt"/>
                <a:cs typeface="Arial" panose="020B0604020202020204" pitchFamily="34" charset="0"/>
                <a:sym typeface="+mn-ea"/>
              </a:rPr>
              <a:t>mAh</a:t>
            </a:r>
            <a:endParaRPr kumimoji="0" lang="en-US" altLang="zh-CN" sz="14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a:p>
            <a:pPr marL="361950" lvl="0" indent="-361950" algn="just" defTabSz="685800">
              <a:lnSpc>
                <a:spcPct val="100000"/>
              </a:lnSpc>
              <a:spcBef>
                <a:spcPts val="1200"/>
              </a:spcBef>
              <a:buClr>
                <a:srgbClr val="FFFFFF"/>
              </a:buClr>
              <a:buSzPct val="80000"/>
              <a:buFont typeface="Wingdings" panose="05000000000000000000" charset="0"/>
              <a:buChar char="n"/>
            </a:pPr>
            <a:r>
              <a:rPr kumimoji="0" lang="en-US" altLang="zh-CN" sz="14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IP67</a:t>
            </a:r>
            <a:endParaRPr kumimoji="0" lang="en-US" altLang="zh-CN" sz="140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endParaRPr>
          </a:p>
        </p:txBody>
      </p:sp>
      <p:pic>
        <p:nvPicPr>
          <p:cNvPr id="7" name="图片 6"/>
          <p:cNvPicPr/>
          <p:nvPr/>
        </p:nvPicPr>
        <p:blipFill>
          <a:blip r:embed="rId1" cstate="print">
            <a:clrChange>
              <a:clrFrom>
                <a:srgbClr val="FFFFFF">
                  <a:alpha val="100000"/>
                </a:srgbClr>
              </a:clrFrom>
              <a:clrTo>
                <a:srgbClr val="FFFFFF">
                  <a:alpha val="100000"/>
                  <a:alpha val="0"/>
                </a:srgbClr>
              </a:clrTo>
            </a:clrChange>
          </a:blip>
          <a:stretch>
            <a:fillRect/>
          </a:stretch>
        </p:blipFill>
        <p:spPr>
          <a:xfrm>
            <a:off x="6453505" y="469900"/>
            <a:ext cx="1269365" cy="3682365"/>
          </a:xfrm>
          <a:prstGeom prst="rect">
            <a:avLst/>
          </a:prstGeom>
          <a:noFill/>
          <a:ln w="9525">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a:spLocks noGrp="1"/>
          </p:cNvSpPr>
          <p:nvPr>
            <p:ph idx="4294967295"/>
          </p:nvPr>
        </p:nvSpPr>
        <p:spPr>
          <a:xfrm>
            <a:off x="847725" y="969010"/>
            <a:ext cx="4154170" cy="3728085"/>
          </a:xfrm>
        </p:spPr>
        <p:txBody>
          <a:bodyPr>
            <a:noAutofit/>
          </a:bodyPr>
          <a:lstStyle/>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eChat  PTT</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FDD-LTE: B3/B20/B31</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cs typeface="Arial" panose="020B0604020202020204" pitchFamily="34" charset="0"/>
                <a:sym typeface="+mn-ea"/>
              </a:rPr>
              <a:t>DMO</a:t>
            </a:r>
            <a:endParaRPr lang="en-US" altLang="zh-CN" sz="1400" dirty="0">
              <a:solidFill>
                <a:schemeClr val="bg1"/>
              </a:solidFill>
              <a:cs typeface="Arial" panose="020B0604020202020204" pitchFamily="34" charset="0"/>
              <a:sym typeface="+mn-ea"/>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Wi-Fi</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5.0 inch touchscreen and keypad</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Android OS </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Support external USB/IP camera 	</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GPS/BDS</a:t>
            </a:r>
            <a:endParaRPr lang="en-US" altLang="zh-CN" sz="1400" dirty="0">
              <a:solidFill>
                <a:schemeClr val="bg1"/>
              </a:solidFill>
              <a:latin typeface="+mn-lt"/>
              <a:cs typeface="Arial" panose="020B0604020202020204" pitchFamily="34" charset="0"/>
            </a:endParaRPr>
          </a:p>
          <a:p>
            <a:pPr marL="285750" indent="-285750" algn="l">
              <a:lnSpc>
                <a:spcPct val="150000"/>
              </a:lnSpc>
              <a:buClr>
                <a:srgbClr val="FFFFFF"/>
              </a:buClr>
              <a:buSzPct val="80000"/>
              <a:buFont typeface="Wingdings" panose="05000000000000000000" charset="0"/>
              <a:buChar char="n"/>
            </a:pPr>
            <a:r>
              <a:rPr lang="en-US" altLang="zh-CN" sz="1400" dirty="0">
                <a:solidFill>
                  <a:schemeClr val="bg1"/>
                </a:solidFill>
                <a:latin typeface="+mn-lt"/>
                <a:cs typeface="Arial" panose="020B0604020202020204" pitchFamily="34" charset="0"/>
              </a:rPr>
              <a:t>IP54</a:t>
            </a:r>
            <a:endParaRPr lang="en-US" altLang="zh-CN" sz="1400" dirty="0">
              <a:solidFill>
                <a:schemeClr val="bg1"/>
              </a:solidFill>
              <a:latin typeface="+mn-lt"/>
              <a:cs typeface="Arial" panose="020B0604020202020204" pitchFamily="34" charset="0"/>
            </a:endParaRPr>
          </a:p>
        </p:txBody>
      </p:sp>
      <p:sp>
        <p:nvSpPr>
          <p:cNvPr id="8" name="TextBox 55"/>
          <p:cNvSpPr>
            <a:spLocks noChangeArrowheads="1"/>
          </p:cNvSpPr>
          <p:nvPr/>
        </p:nvSpPr>
        <p:spPr bwMode="auto">
          <a:xfrm>
            <a:off x="7114712" y="3657601"/>
            <a:ext cx="215265" cy="82550"/>
          </a:xfrm>
          <a:prstGeom prst="rect">
            <a:avLst/>
          </a:prstGeom>
          <a:noFill/>
          <a:ln w="9525">
            <a:noFill/>
            <a:miter lim="800000"/>
          </a:ln>
        </p:spPr>
        <p:txBody>
          <a:bodyPr wrap="none" lIns="68578" tIns="34289" rIns="68578" bIns="34289">
            <a:spAutoFit/>
          </a:bodyPr>
          <a:lstStyle/>
          <a:p>
            <a:pPr algn="ctr"/>
            <a:r>
              <a:rPr lang="en-US" altLang="zh-CN" sz="100" dirty="0" smtClean="0">
                <a:solidFill>
                  <a:srgbClr val="080808"/>
                </a:solidFill>
                <a:latin typeface="Arial" panose="020B0604020202020204" pitchFamily="34" charset="0"/>
                <a:sym typeface="Arial" panose="020B0604020202020204" pitchFamily="34" charset="0"/>
              </a:rPr>
              <a:t>GM655 </a:t>
            </a:r>
            <a:r>
              <a:rPr lang="en-US" altLang="zh-CN" sz="100" dirty="0" err="1" smtClean="0">
                <a:solidFill>
                  <a:srgbClr val="080808"/>
                </a:solidFill>
                <a:latin typeface="Arial" panose="020B0604020202020204" pitchFamily="34" charset="0"/>
                <a:sym typeface="Arial" panose="020B0604020202020204" pitchFamily="34" charset="0"/>
              </a:rPr>
              <a:t>eChat</a:t>
            </a:r>
            <a:endParaRPr lang="zh-CN" altLang="en-US" sz="100" dirty="0">
              <a:solidFill>
                <a:srgbClr val="080808"/>
              </a:solidFill>
              <a:latin typeface="Arial" panose="020B0604020202020204" pitchFamily="34" charset="0"/>
              <a:sym typeface="Arial" panose="020B0604020202020204" pitchFamily="34" charset="0"/>
            </a:endParaRPr>
          </a:p>
        </p:txBody>
      </p:sp>
      <p:pic>
        <p:nvPicPr>
          <p:cNvPr id="7" name="图片 6" descr="LTE车台手咪.png"/>
          <p:cNvPicPr/>
          <p:nvPr/>
        </p:nvPicPr>
        <p:blipFill>
          <a:blip r:embed="rId1"/>
          <a:stretch>
            <a:fillRect/>
          </a:stretch>
        </p:blipFill>
        <p:spPr>
          <a:xfrm>
            <a:off x="5002192" y="1798661"/>
            <a:ext cx="2485399" cy="1545729"/>
          </a:xfrm>
          <a:prstGeom prst="rect">
            <a:avLst/>
          </a:prstGeom>
        </p:spPr>
      </p:pic>
      <p:sp>
        <p:nvSpPr>
          <p:cNvPr id="5" name="标题 2"/>
          <p:cNvSpPr>
            <a:spLocks noGrp="1"/>
          </p:cNvSpPr>
          <p:nvPr>
            <p:ph type="title"/>
          </p:nvPr>
        </p:nvSpPr>
        <p:spPr>
          <a:xfrm>
            <a:off x="216535" y="323215"/>
            <a:ext cx="8708390" cy="583565"/>
          </a:xfrm>
        </p:spPr>
        <p:txBody>
          <a:bodyPr/>
          <a:p>
            <a:pPr lvl="1" algn="l" defTabSz="457200">
              <a:lnSpc>
                <a:spcPct val="100000"/>
              </a:lnSpc>
            </a:pPr>
            <a:r>
              <a:rPr lang="en-US" altLang="zh-CN" sz="2800" b="1" kern="1200" noProof="1">
                <a:solidFill>
                  <a:srgbClr val="25C6FF"/>
                </a:solidFill>
                <a:latin typeface="+mj-lt"/>
                <a:cs typeface="Arial" panose="020B0604020202020204" pitchFamily="34" charset="0"/>
                <a:sym typeface="Arial" panose="020B0604020202020204" pitchFamily="34" charset="0"/>
              </a:rPr>
              <a:t>Professional Terminal - GM651A Vehicle Mounted Radio</a:t>
            </a:r>
            <a:endParaRPr lang="en-US" altLang="zh-CN" sz="2800" b="1" kern="1200" noProof="1">
              <a:solidFill>
                <a:srgbClr val="25C6FF"/>
              </a:solidFill>
              <a:latin typeface="+mj-lt"/>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bwMode="auto">
          <a:xfrm>
            <a:off x="2469198" y="1866900"/>
            <a:ext cx="4053522" cy="1059180"/>
          </a:xfrm>
          <a:prstGeom prst="rect">
            <a:avLst/>
          </a:prstGeom>
          <a:noFill/>
          <a:ln w="9525">
            <a:noFill/>
            <a:miter lim="800000"/>
          </a:ln>
        </p:spPr>
        <p:txBody>
          <a:bodyPr lIns="0" tIns="0" rIns="0" bIns="0"/>
          <a:lstStyle>
            <a:lvl1pPr algn="l" defTabSz="457200" rtl="0" eaLnBrk="1" fontAlgn="base" hangingPunct="1">
              <a:spcBef>
                <a:spcPct val="0"/>
              </a:spcBef>
              <a:spcAft>
                <a:spcPct val="0"/>
              </a:spcAft>
              <a:defRPr kumimoji="1" lang="zh-CN" altLang="en-US" sz="2300" b="0" kern="1200" dirty="0">
                <a:solidFill>
                  <a:schemeClr val="tx1">
                    <a:lumMod val="40000"/>
                    <a:lumOff val="60000"/>
                  </a:schemeClr>
                </a:solidFill>
                <a:latin typeface="Arial" panose="020B0604020202020204" pitchFamily="34" charset="0"/>
                <a:ea typeface="微软雅黑" panose="020B0503020204020204" charset="-122"/>
                <a:cs typeface="Arial" panose="020B0604020202020204" pitchFamily="34" charset="0"/>
              </a:defRPr>
            </a:lvl1pPr>
            <a:lvl2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2pPr>
            <a:lvl3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3pPr>
            <a:lvl4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4pPr>
            <a:lvl5pPr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5pPr>
            <a:lvl6pPr marL="4572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6pPr>
            <a:lvl7pPr marL="9144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7pPr>
            <a:lvl8pPr marL="13716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8pPr>
            <a:lvl9pPr marL="1828800" algn="l" defTabSz="457200" rtl="0" eaLnBrk="1" fontAlgn="base" hangingPunct="1">
              <a:spcBef>
                <a:spcPct val="0"/>
              </a:spcBef>
              <a:spcAft>
                <a:spcPct val="0"/>
              </a:spcAft>
              <a:defRPr kumimoji="1" sz="2400">
                <a:solidFill>
                  <a:schemeClr val="tx1"/>
                </a:solidFill>
                <a:latin typeface="Calibri" panose="020F0502020204030204" pitchFamily="34" charset="0"/>
                <a:ea typeface="微软雅黑" panose="020B0503020204020204" charset="-122"/>
              </a:defRPr>
            </a:lvl9pPr>
          </a:lstStyle>
          <a:p>
            <a:pPr algn="ctr"/>
            <a:r>
              <a:rPr lang="en-US" sz="6000" b="1" noProof="1">
                <a:ln>
                  <a:solidFill>
                    <a:schemeClr val="tx1">
                      <a:lumMod val="60000"/>
                      <a:lumOff val="40000"/>
                    </a:schemeClr>
                  </a:solidFill>
                </a:ln>
                <a:noFill/>
                <a:sym typeface="+mn-ea"/>
              </a:rPr>
              <a:t>Cases</a:t>
            </a:r>
            <a:endParaRPr sz="6000" b="1" noProof="1">
              <a:ln>
                <a:solidFill>
                  <a:schemeClr val="tx1">
                    <a:lumMod val="60000"/>
                    <a:lumOff val="40000"/>
                  </a:schemeClr>
                </a:solidFill>
              </a:ln>
              <a:noFill/>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2"/>
          <p:cNvSpPr>
            <a:spLocks noGrp="1" noChangeArrowheads="1"/>
          </p:cNvSpPr>
          <p:nvPr>
            <p:ph type="title"/>
          </p:nvPr>
        </p:nvSpPr>
        <p:spPr>
          <a:xfrm>
            <a:off x="305435" y="336550"/>
            <a:ext cx="6144260" cy="561340"/>
          </a:xfrm>
        </p:spPr>
        <p:txBody>
          <a:bodyPr/>
          <a:lstStyle/>
          <a:p>
            <a:r>
              <a:rPr lang="en-US" altLang="zh-CN" sz="2800" b="1" dirty="0" err="1">
                <a:solidFill>
                  <a:srgbClr val="25C6FF"/>
                </a:solidFill>
                <a:latin typeface="+mj-lt"/>
                <a:sym typeface="+mn-ea"/>
              </a:rPr>
              <a:t>eChat</a:t>
            </a:r>
            <a:r>
              <a:rPr lang="en-US" altLang="zh-CN" sz="2800" b="1" dirty="0">
                <a:solidFill>
                  <a:srgbClr val="25C6FF"/>
                </a:solidFill>
                <a:latin typeface="+mj-lt"/>
                <a:sym typeface="+mn-ea"/>
              </a:rPr>
              <a:t> System Architecture</a:t>
            </a:r>
            <a:endParaRPr sz="2500" b="1" dirty="0">
              <a:solidFill>
                <a:srgbClr val="25C6FF"/>
              </a:solidFill>
              <a:ea typeface="微软雅黑" panose="020B0503020204020204" charset="-122"/>
              <a:sym typeface="宋体" panose="02010600030101010101" pitchFamily="2" charset="-122"/>
            </a:endParaRPr>
          </a:p>
        </p:txBody>
      </p:sp>
      <p:sp>
        <p:nvSpPr>
          <p:cNvPr id="449" name="Line 282"/>
          <p:cNvSpPr>
            <a:spLocks noChangeShapeType="1"/>
          </p:cNvSpPr>
          <p:nvPr/>
        </p:nvSpPr>
        <p:spPr bwMode="auto">
          <a:xfrm flipH="1" flipV="1">
            <a:off x="3122930" y="2967990"/>
            <a:ext cx="0" cy="696595"/>
          </a:xfrm>
          <a:prstGeom prst="line">
            <a:avLst/>
          </a:prstGeom>
          <a:ln w="9525"/>
          <a:effectLst/>
        </p:spPr>
        <p:style>
          <a:lnRef idx="2">
            <a:schemeClr val="accent1"/>
          </a:lnRef>
          <a:fillRef idx="0">
            <a:schemeClr val="accent1"/>
          </a:fillRef>
          <a:effectRef idx="1">
            <a:schemeClr val="accent1"/>
          </a:effectRef>
          <a:fontRef idx="minor">
            <a:schemeClr val="tx1"/>
          </a:fontRef>
        </p:style>
        <p:txBody>
          <a:bodyPr wrap="square" lIns="92411" tIns="46205" rIns="92411" bIns="46205">
            <a:spAutoFit/>
          </a:bodyPr>
          <a:lstStyle/>
          <a:p>
            <a:endParaRPr lang="en-US" sz="10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53" name="Line 282"/>
          <p:cNvSpPr>
            <a:spLocks noChangeShapeType="1"/>
          </p:cNvSpPr>
          <p:nvPr/>
        </p:nvSpPr>
        <p:spPr bwMode="auto">
          <a:xfrm flipH="1" flipV="1">
            <a:off x="3122930" y="1977390"/>
            <a:ext cx="0" cy="721360"/>
          </a:xfrm>
          <a:prstGeom prst="line">
            <a:avLst/>
          </a:prstGeom>
          <a:ln w="9525"/>
          <a:effectLst/>
        </p:spPr>
        <p:style>
          <a:lnRef idx="2">
            <a:schemeClr val="accent1"/>
          </a:lnRef>
          <a:fillRef idx="0">
            <a:schemeClr val="accent1"/>
          </a:fillRef>
          <a:effectRef idx="1">
            <a:schemeClr val="accent1"/>
          </a:effectRef>
          <a:fontRef idx="minor">
            <a:schemeClr val="tx1"/>
          </a:fontRef>
        </p:style>
        <p:txBody>
          <a:bodyPr wrap="square" lIns="92411" tIns="46205" rIns="92411" bIns="46205">
            <a:spAutoFit/>
          </a:bodyPr>
          <a:lstStyle/>
          <a:p>
            <a:endParaRPr lang="en-US" sz="1000">
              <a:solidFill>
                <a:prstClr val="black"/>
              </a:solidFill>
              <a:latin typeface="Arial" panose="020B0604020202020204" pitchFamily="34" charset="0"/>
              <a:ea typeface="微软雅黑" panose="020B0503020204020204" charset="-122"/>
              <a:cs typeface="Arial" panose="020B0604020202020204" pitchFamily="34" charset="0"/>
            </a:endParaRPr>
          </a:p>
        </p:txBody>
      </p:sp>
      <p:pic>
        <p:nvPicPr>
          <p:cNvPr id="4" name="Picture 2"/>
          <p:cNvPicPr>
            <a:picLocks noChangeAspect="1" noChangeArrowheads="1"/>
          </p:cNvPicPr>
          <p:nvPr/>
        </p:nvPicPr>
        <p:blipFill>
          <a:blip r:embed="rId1" cstate="print"/>
          <a:srcRect/>
          <a:stretch>
            <a:fillRect/>
          </a:stretch>
        </p:blipFill>
        <p:spPr bwMode="auto">
          <a:xfrm>
            <a:off x="6019165" y="2303780"/>
            <a:ext cx="762635" cy="263525"/>
          </a:xfrm>
          <a:prstGeom prst="rect">
            <a:avLst/>
          </a:prstGeom>
          <a:noFill/>
          <a:ln w="9525">
            <a:noFill/>
            <a:miter lim="800000"/>
            <a:headEnd/>
            <a:tailEnd/>
          </a:ln>
        </p:spPr>
      </p:pic>
      <p:sp>
        <p:nvSpPr>
          <p:cNvPr id="12" name="Freeform 11"/>
          <p:cNvSpPr/>
          <p:nvPr/>
        </p:nvSpPr>
        <p:spPr bwMode="auto">
          <a:xfrm>
            <a:off x="1915795" y="3446145"/>
            <a:ext cx="2096770" cy="646430"/>
          </a:xfrm>
          <a:custGeom>
            <a:avLst/>
            <a:gdLst/>
            <a:ahLst/>
            <a:cxnLst>
              <a:cxn ang="0">
                <a:pos x="449" y="568"/>
              </a:cxn>
              <a:cxn ang="0">
                <a:pos x="258" y="532"/>
              </a:cxn>
              <a:cxn ang="0">
                <a:pos x="97" y="376"/>
              </a:cxn>
              <a:cxn ang="0">
                <a:pos x="152" y="228"/>
              </a:cxn>
              <a:cxn ang="0">
                <a:pos x="256" y="168"/>
              </a:cxn>
              <a:cxn ang="0">
                <a:pos x="378" y="93"/>
              </a:cxn>
              <a:cxn ang="0">
                <a:pos x="501" y="73"/>
              </a:cxn>
              <a:cxn ang="0">
                <a:pos x="737" y="134"/>
              </a:cxn>
              <a:cxn ang="0">
                <a:pos x="827" y="265"/>
              </a:cxn>
              <a:cxn ang="0">
                <a:pos x="829" y="409"/>
              </a:cxn>
              <a:cxn ang="0">
                <a:pos x="672" y="522"/>
              </a:cxn>
              <a:cxn ang="0">
                <a:pos x="449" y="568"/>
              </a:cxn>
            </a:cxnLst>
            <a:rect l="0" t="0" r="r" b="b"/>
            <a:pathLst>
              <a:path w="905" h="634">
                <a:moveTo>
                  <a:pt x="449" y="568"/>
                </a:moveTo>
                <a:cubicBezTo>
                  <a:pt x="406" y="631"/>
                  <a:pt x="280" y="606"/>
                  <a:pt x="258" y="532"/>
                </a:cubicBezTo>
                <a:cubicBezTo>
                  <a:pt x="201" y="564"/>
                  <a:pt x="38" y="484"/>
                  <a:pt x="97" y="376"/>
                </a:cubicBezTo>
                <a:cubicBezTo>
                  <a:pt x="0" y="344"/>
                  <a:pt x="45" y="194"/>
                  <a:pt x="152" y="228"/>
                </a:cubicBezTo>
                <a:cubicBezTo>
                  <a:pt x="130" y="176"/>
                  <a:pt x="208" y="141"/>
                  <a:pt x="256" y="168"/>
                </a:cubicBezTo>
                <a:cubicBezTo>
                  <a:pt x="246" y="113"/>
                  <a:pt x="300" y="67"/>
                  <a:pt x="378" y="93"/>
                </a:cubicBezTo>
                <a:cubicBezTo>
                  <a:pt x="384" y="40"/>
                  <a:pt x="473" y="25"/>
                  <a:pt x="501" y="73"/>
                </a:cubicBezTo>
                <a:cubicBezTo>
                  <a:pt x="574" y="0"/>
                  <a:pt x="723" y="52"/>
                  <a:pt x="737" y="134"/>
                </a:cubicBezTo>
                <a:cubicBezTo>
                  <a:pt x="813" y="109"/>
                  <a:pt x="866" y="211"/>
                  <a:pt x="827" y="265"/>
                </a:cubicBezTo>
                <a:cubicBezTo>
                  <a:pt x="903" y="292"/>
                  <a:pt x="905" y="388"/>
                  <a:pt x="829" y="409"/>
                </a:cubicBezTo>
                <a:cubicBezTo>
                  <a:pt x="852" y="473"/>
                  <a:pt x="739" y="551"/>
                  <a:pt x="672" y="522"/>
                </a:cubicBezTo>
                <a:cubicBezTo>
                  <a:pt x="671" y="610"/>
                  <a:pt x="502" y="634"/>
                  <a:pt x="449" y="568"/>
                </a:cubicBezTo>
                <a:close/>
              </a:path>
            </a:pathLst>
          </a:custGeom>
          <a:solidFill>
            <a:schemeClr val="tx2">
              <a:lumMod val="20000"/>
              <a:lumOff val="80000"/>
            </a:schemeClr>
          </a:solidFill>
          <a:ln w="3175" cap="flat" cmpd="sng">
            <a:noFill/>
            <a:prstDash val="solid"/>
            <a:round/>
            <a:headEnd type="none" w="med" len="med"/>
            <a:tailEnd type="none" w="med" len="med"/>
          </a:ln>
          <a:effectLst>
            <a:outerShdw dist="107763" dir="8100000" algn="ctr" rotWithShape="0">
              <a:schemeClr val="bg2">
                <a:alpha val="50000"/>
              </a:schemeClr>
            </a:outerShdw>
          </a:effectLst>
        </p:spPr>
        <p:txBody>
          <a:bodyPr rot="10800000" vert="eaVert" wrap="none" anchor="ctr"/>
          <a:lstStyle/>
          <a:p>
            <a:pPr defTabSz="457200"/>
            <a:endParaRPr lang="zh-CN" altLang="en-US" sz="1000">
              <a:solidFill>
                <a:prstClr val="black"/>
              </a:solidFill>
              <a:latin typeface="+mn-lt"/>
              <a:ea typeface="微软雅黑" panose="020B0503020204020204" charset="-122"/>
              <a:cs typeface="Arial" panose="020B0604020202020204" pitchFamily="34" charset="0"/>
            </a:endParaRPr>
          </a:p>
        </p:txBody>
      </p:sp>
      <p:sp>
        <p:nvSpPr>
          <p:cNvPr id="13" name="Line 2152"/>
          <p:cNvSpPr>
            <a:spLocks noChangeShapeType="1"/>
          </p:cNvSpPr>
          <p:nvPr/>
        </p:nvSpPr>
        <p:spPr bwMode="auto">
          <a:xfrm flipV="1">
            <a:off x="789305" y="2120265"/>
            <a:ext cx="7670165" cy="0"/>
          </a:xfrm>
          <a:prstGeom prst="line">
            <a:avLst/>
          </a:prstGeom>
          <a:noFill/>
          <a:ln w="19050">
            <a:solidFill>
              <a:schemeClr val="tx1"/>
            </a:solidFill>
            <a:prstDash val="dash"/>
            <a:round/>
          </a:ln>
          <a:effectLst/>
        </p:spPr>
        <p:txBody>
          <a:bodyPr wrap="none" anchor="ctr"/>
          <a:lstStyle/>
          <a:p>
            <a:pPr defTabSz="457200"/>
            <a:endParaRPr lang="zh-CN" altLang="en-US" sz="10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4" name="Line 2154"/>
          <p:cNvSpPr>
            <a:spLocks noChangeShapeType="1"/>
          </p:cNvSpPr>
          <p:nvPr/>
        </p:nvSpPr>
        <p:spPr bwMode="auto">
          <a:xfrm>
            <a:off x="817245" y="4199255"/>
            <a:ext cx="7670165" cy="0"/>
          </a:xfrm>
          <a:prstGeom prst="line">
            <a:avLst/>
          </a:prstGeom>
          <a:noFill/>
          <a:ln w="19050">
            <a:solidFill>
              <a:schemeClr val="tx1"/>
            </a:solidFill>
            <a:prstDash val="dash"/>
            <a:round/>
          </a:ln>
          <a:effectLst/>
        </p:spPr>
        <p:txBody>
          <a:bodyPr wrap="none" anchor="ctr"/>
          <a:lstStyle/>
          <a:p>
            <a:pPr defTabSz="457200"/>
            <a:endParaRPr lang="zh-CN" altLang="en-US" sz="10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15" name="Text Box 2162"/>
          <p:cNvSpPr txBox="1">
            <a:spLocks noChangeArrowheads="1"/>
          </p:cNvSpPr>
          <p:nvPr/>
        </p:nvSpPr>
        <p:spPr bwMode="auto">
          <a:xfrm>
            <a:off x="6523990" y="1451610"/>
            <a:ext cx="2030730" cy="335915"/>
          </a:xfrm>
          <a:prstGeom prst="rect">
            <a:avLst/>
          </a:prstGeom>
          <a:noFill/>
          <a:ln w="9525" algn="ctr">
            <a:noFill/>
            <a:miter lim="800000"/>
          </a:ln>
          <a:effectLst/>
        </p:spPr>
        <p:txBody>
          <a:bodyPr wrap="square" lIns="91424" tIns="45712" rIns="91424" bIns="45712">
            <a:spAutoFit/>
          </a:bodyPr>
          <a:lstStyle/>
          <a:p>
            <a:pPr defTabSz="457200"/>
            <a:r>
              <a:rPr lang="en-US" altLang="zh-CN" sz="1600" b="1" dirty="0" smtClean="0">
                <a:solidFill>
                  <a:schemeClr val="bg1"/>
                </a:solidFill>
                <a:latin typeface="+mn-lt"/>
                <a:ea typeface="微软雅黑" panose="020B0503020204020204" charset="-122"/>
                <a:cs typeface="Arial" panose="020B0604020202020204" pitchFamily="34" charset="0"/>
              </a:rPr>
              <a:t>Service Platform</a:t>
            </a:r>
            <a:endParaRPr lang="en-US" altLang="zh-CN" sz="1600" b="1" dirty="0" smtClean="0">
              <a:solidFill>
                <a:schemeClr val="bg1"/>
              </a:solidFill>
              <a:latin typeface="+mn-lt"/>
              <a:ea typeface="微软雅黑" panose="020B0503020204020204" charset="-122"/>
              <a:cs typeface="Arial" panose="020B0604020202020204" pitchFamily="34" charset="0"/>
            </a:endParaRPr>
          </a:p>
        </p:txBody>
      </p:sp>
      <p:sp>
        <p:nvSpPr>
          <p:cNvPr id="16" name="Text Box 2158"/>
          <p:cNvSpPr txBox="1">
            <a:spLocks noChangeArrowheads="1"/>
          </p:cNvSpPr>
          <p:nvPr/>
        </p:nvSpPr>
        <p:spPr bwMode="auto">
          <a:xfrm>
            <a:off x="2077085" y="3656965"/>
            <a:ext cx="1856105" cy="274320"/>
          </a:xfrm>
          <a:prstGeom prst="rect">
            <a:avLst/>
          </a:prstGeom>
          <a:noFill/>
          <a:ln w="9525">
            <a:noFill/>
            <a:miter lim="800000"/>
          </a:ln>
          <a:effectLst/>
        </p:spPr>
        <p:txBody>
          <a:bodyPr wrap="square" lIns="91413" tIns="45706" rIns="91413" bIns="45706">
            <a:spAutoFit/>
          </a:bodyPr>
          <a:lstStyle/>
          <a:p>
            <a:pPr algn="ctr" defTabSz="457200"/>
            <a:r>
              <a:rPr lang="en-US" altLang="zh-CN" sz="1200" b="1" dirty="0" smtClean="0">
                <a:solidFill>
                  <a:schemeClr val="tx1"/>
                </a:solidFill>
                <a:latin typeface="+mn-lt"/>
                <a:ea typeface="微软雅黑" panose="020B0503020204020204" charset="-122"/>
                <a:cs typeface="Arial" panose="020B0604020202020204" pitchFamily="34" charset="0"/>
              </a:rPr>
              <a:t>2G/3G/4G/</a:t>
            </a:r>
            <a:r>
              <a:rPr lang="en-US" altLang="zh-CN" sz="1200" b="1" dirty="0" err="1" smtClean="0">
                <a:solidFill>
                  <a:schemeClr val="tx1"/>
                </a:solidFill>
                <a:latin typeface="+mn-lt"/>
                <a:ea typeface="微软雅黑" panose="020B0503020204020204" charset="-122"/>
                <a:cs typeface="Arial" panose="020B0604020202020204" pitchFamily="34" charset="0"/>
              </a:rPr>
              <a:t>Wi-Fi</a:t>
            </a:r>
            <a:r>
              <a:rPr lang="en-US" altLang="zh-CN" sz="1200" b="1" dirty="0" smtClean="0">
                <a:solidFill>
                  <a:schemeClr val="tx1"/>
                </a:solidFill>
                <a:latin typeface="+mn-lt"/>
                <a:ea typeface="微软雅黑" panose="020B0503020204020204" charset="-122"/>
                <a:cs typeface="Arial" panose="020B0604020202020204" pitchFamily="34" charset="0"/>
              </a:rPr>
              <a:t> Network</a:t>
            </a:r>
            <a:endParaRPr lang="en-US" altLang="zh-CN" sz="1200" b="1" dirty="0" smtClean="0">
              <a:solidFill>
                <a:schemeClr val="tx1"/>
              </a:solidFill>
              <a:latin typeface="+mn-lt"/>
              <a:ea typeface="微软雅黑" panose="020B0503020204020204" charset="-122"/>
              <a:cs typeface="Arial" panose="020B0604020202020204" pitchFamily="34" charset="0"/>
            </a:endParaRPr>
          </a:p>
        </p:txBody>
      </p:sp>
      <p:sp>
        <p:nvSpPr>
          <p:cNvPr id="17" name="Text Box 2162"/>
          <p:cNvSpPr txBox="1">
            <a:spLocks noChangeArrowheads="1"/>
          </p:cNvSpPr>
          <p:nvPr/>
        </p:nvSpPr>
        <p:spPr bwMode="auto">
          <a:xfrm>
            <a:off x="1271270" y="897890"/>
            <a:ext cx="907415" cy="397510"/>
          </a:xfrm>
          <a:prstGeom prst="rect">
            <a:avLst/>
          </a:prstGeom>
          <a:noFill/>
          <a:ln w="9525" algn="ctr">
            <a:noFill/>
            <a:miter lim="800000"/>
          </a:ln>
          <a:effectLst/>
        </p:spPr>
        <p:txBody>
          <a:bodyPr wrap="square" lIns="91424" tIns="45712" rIns="91424" bIns="45712">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Management Console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24" name="Freeform 5"/>
          <p:cNvSpPr/>
          <p:nvPr/>
        </p:nvSpPr>
        <p:spPr bwMode="auto">
          <a:xfrm>
            <a:off x="4901565" y="2334895"/>
            <a:ext cx="991235" cy="209550"/>
          </a:xfrm>
          <a:custGeom>
            <a:avLst/>
            <a:gdLst>
              <a:gd name="T0" fmla="*/ 70 w 812"/>
              <a:gd name="T1" fmla="*/ 238 h 515"/>
              <a:gd name="T2" fmla="*/ 37 w 812"/>
              <a:gd name="T3" fmla="*/ 180 h 515"/>
              <a:gd name="T4" fmla="*/ 257 w 812"/>
              <a:gd name="T5" fmla="*/ 93 h 515"/>
              <a:gd name="T6" fmla="*/ 477 w 812"/>
              <a:gd name="T7" fmla="*/ 26 h 515"/>
              <a:gd name="T8" fmla="*/ 638 w 812"/>
              <a:gd name="T9" fmla="*/ 127 h 515"/>
              <a:gd name="T10" fmla="*/ 718 w 812"/>
              <a:gd name="T11" fmla="*/ 246 h 515"/>
              <a:gd name="T12" fmla="*/ 803 w 812"/>
              <a:gd name="T13" fmla="*/ 333 h 515"/>
              <a:gd name="T14" fmla="*/ 670 w 812"/>
              <a:gd name="T15" fmla="*/ 406 h 515"/>
              <a:gd name="T16" fmla="*/ 628 w 812"/>
              <a:gd name="T17" fmla="*/ 478 h 515"/>
              <a:gd name="T18" fmla="*/ 487 w 812"/>
              <a:gd name="T19" fmla="*/ 468 h 515"/>
              <a:gd name="T20" fmla="*/ 343 w 812"/>
              <a:gd name="T21" fmla="*/ 509 h 515"/>
              <a:gd name="T22" fmla="*/ 210 w 812"/>
              <a:gd name="T23" fmla="*/ 439 h 515"/>
              <a:gd name="T24" fmla="*/ 100 w 812"/>
              <a:gd name="T25" fmla="*/ 385 h 515"/>
              <a:gd name="T26" fmla="*/ 7 w 812"/>
              <a:gd name="T27" fmla="*/ 311 h 515"/>
              <a:gd name="T28" fmla="*/ 70 w 812"/>
              <a:gd name="T29" fmla="*/ 23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515">
                <a:moveTo>
                  <a:pt x="70" y="238"/>
                </a:moveTo>
                <a:cubicBezTo>
                  <a:pt x="70" y="238"/>
                  <a:pt x="29" y="220"/>
                  <a:pt x="37" y="180"/>
                </a:cubicBezTo>
                <a:cubicBezTo>
                  <a:pt x="45" y="139"/>
                  <a:pt x="104" y="63"/>
                  <a:pt x="257" y="93"/>
                </a:cubicBezTo>
                <a:cubicBezTo>
                  <a:pt x="257" y="93"/>
                  <a:pt x="337" y="0"/>
                  <a:pt x="477" y="26"/>
                </a:cubicBezTo>
                <a:cubicBezTo>
                  <a:pt x="618" y="52"/>
                  <a:pt x="628" y="97"/>
                  <a:pt x="638" y="127"/>
                </a:cubicBezTo>
                <a:cubicBezTo>
                  <a:pt x="638" y="127"/>
                  <a:pt x="759" y="163"/>
                  <a:pt x="718" y="246"/>
                </a:cubicBezTo>
                <a:cubicBezTo>
                  <a:pt x="718" y="246"/>
                  <a:pt x="812" y="261"/>
                  <a:pt x="803" y="333"/>
                </a:cubicBezTo>
                <a:cubicBezTo>
                  <a:pt x="793" y="406"/>
                  <a:pt x="694" y="408"/>
                  <a:pt x="670" y="406"/>
                </a:cubicBezTo>
                <a:cubicBezTo>
                  <a:pt x="670" y="406"/>
                  <a:pt x="693" y="454"/>
                  <a:pt x="628" y="478"/>
                </a:cubicBezTo>
                <a:cubicBezTo>
                  <a:pt x="563" y="502"/>
                  <a:pt x="511" y="476"/>
                  <a:pt x="487" y="468"/>
                </a:cubicBezTo>
                <a:cubicBezTo>
                  <a:pt x="487" y="468"/>
                  <a:pt x="429" y="515"/>
                  <a:pt x="343" y="509"/>
                </a:cubicBezTo>
                <a:cubicBezTo>
                  <a:pt x="246" y="501"/>
                  <a:pt x="220" y="457"/>
                  <a:pt x="210" y="439"/>
                </a:cubicBezTo>
                <a:cubicBezTo>
                  <a:pt x="210" y="439"/>
                  <a:pt x="120" y="454"/>
                  <a:pt x="100" y="385"/>
                </a:cubicBezTo>
                <a:cubicBezTo>
                  <a:pt x="100" y="385"/>
                  <a:pt x="13" y="371"/>
                  <a:pt x="7" y="311"/>
                </a:cubicBezTo>
                <a:cubicBezTo>
                  <a:pt x="0" y="252"/>
                  <a:pt x="70" y="238"/>
                  <a:pt x="70" y="238"/>
                </a:cubicBezTo>
                <a:close/>
              </a:path>
            </a:pathLst>
          </a:custGeom>
        </p:spPr>
        <p:style>
          <a:lnRef idx="1">
            <a:schemeClr val="dk1"/>
          </a:lnRef>
          <a:fillRef idx="2">
            <a:schemeClr val="dk1"/>
          </a:fillRef>
          <a:effectRef idx="1">
            <a:schemeClr val="dk1"/>
          </a:effectRef>
          <a:fontRef idx="minor">
            <a:schemeClr val="dk1"/>
          </a:fontRef>
        </p:style>
        <p:txBody>
          <a:bodyPr lIns="68562" tIns="34281" rIns="68562" bIns="34281"/>
          <a:lstStyle/>
          <a:p>
            <a:pPr>
              <a:defRPr/>
            </a:pPr>
            <a:endParaRPr lang="zh-CN" altLang="en-US" sz="1000" dirty="0">
              <a:solidFill>
                <a:prstClr val="black"/>
              </a:solidFill>
              <a:ea typeface="微软雅黑" panose="020B0503020204020204" charset="-122"/>
              <a:cs typeface="Arial" panose="020B0604020202020204" pitchFamily="34" charset="0"/>
            </a:endParaRPr>
          </a:p>
        </p:txBody>
      </p:sp>
      <p:sp>
        <p:nvSpPr>
          <p:cNvPr id="18" name="Freeform 5"/>
          <p:cNvSpPr/>
          <p:nvPr/>
        </p:nvSpPr>
        <p:spPr bwMode="auto">
          <a:xfrm>
            <a:off x="4901565" y="2700020"/>
            <a:ext cx="991235" cy="209550"/>
          </a:xfrm>
          <a:custGeom>
            <a:avLst/>
            <a:gdLst>
              <a:gd name="T0" fmla="*/ 70 w 812"/>
              <a:gd name="T1" fmla="*/ 238 h 515"/>
              <a:gd name="T2" fmla="*/ 37 w 812"/>
              <a:gd name="T3" fmla="*/ 180 h 515"/>
              <a:gd name="T4" fmla="*/ 257 w 812"/>
              <a:gd name="T5" fmla="*/ 93 h 515"/>
              <a:gd name="T6" fmla="*/ 477 w 812"/>
              <a:gd name="T7" fmla="*/ 26 h 515"/>
              <a:gd name="T8" fmla="*/ 638 w 812"/>
              <a:gd name="T9" fmla="*/ 127 h 515"/>
              <a:gd name="T10" fmla="*/ 718 w 812"/>
              <a:gd name="T11" fmla="*/ 246 h 515"/>
              <a:gd name="T12" fmla="*/ 803 w 812"/>
              <a:gd name="T13" fmla="*/ 333 h 515"/>
              <a:gd name="T14" fmla="*/ 670 w 812"/>
              <a:gd name="T15" fmla="*/ 406 h 515"/>
              <a:gd name="T16" fmla="*/ 628 w 812"/>
              <a:gd name="T17" fmla="*/ 478 h 515"/>
              <a:gd name="T18" fmla="*/ 487 w 812"/>
              <a:gd name="T19" fmla="*/ 468 h 515"/>
              <a:gd name="T20" fmla="*/ 343 w 812"/>
              <a:gd name="T21" fmla="*/ 509 h 515"/>
              <a:gd name="T22" fmla="*/ 210 w 812"/>
              <a:gd name="T23" fmla="*/ 439 h 515"/>
              <a:gd name="T24" fmla="*/ 100 w 812"/>
              <a:gd name="T25" fmla="*/ 385 h 515"/>
              <a:gd name="T26" fmla="*/ 7 w 812"/>
              <a:gd name="T27" fmla="*/ 311 h 515"/>
              <a:gd name="T28" fmla="*/ 70 w 812"/>
              <a:gd name="T29" fmla="*/ 23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515">
                <a:moveTo>
                  <a:pt x="70" y="238"/>
                </a:moveTo>
                <a:cubicBezTo>
                  <a:pt x="70" y="238"/>
                  <a:pt x="29" y="220"/>
                  <a:pt x="37" y="180"/>
                </a:cubicBezTo>
                <a:cubicBezTo>
                  <a:pt x="45" y="139"/>
                  <a:pt x="104" y="63"/>
                  <a:pt x="257" y="93"/>
                </a:cubicBezTo>
                <a:cubicBezTo>
                  <a:pt x="257" y="93"/>
                  <a:pt x="337" y="0"/>
                  <a:pt x="477" y="26"/>
                </a:cubicBezTo>
                <a:cubicBezTo>
                  <a:pt x="618" y="52"/>
                  <a:pt x="628" y="97"/>
                  <a:pt x="638" y="127"/>
                </a:cubicBezTo>
                <a:cubicBezTo>
                  <a:pt x="638" y="127"/>
                  <a:pt x="759" y="163"/>
                  <a:pt x="718" y="246"/>
                </a:cubicBezTo>
                <a:cubicBezTo>
                  <a:pt x="718" y="246"/>
                  <a:pt x="812" y="261"/>
                  <a:pt x="803" y="333"/>
                </a:cubicBezTo>
                <a:cubicBezTo>
                  <a:pt x="793" y="406"/>
                  <a:pt x="694" y="408"/>
                  <a:pt x="670" y="406"/>
                </a:cubicBezTo>
                <a:cubicBezTo>
                  <a:pt x="670" y="406"/>
                  <a:pt x="693" y="454"/>
                  <a:pt x="628" y="478"/>
                </a:cubicBezTo>
                <a:cubicBezTo>
                  <a:pt x="563" y="502"/>
                  <a:pt x="511" y="476"/>
                  <a:pt x="487" y="468"/>
                </a:cubicBezTo>
                <a:cubicBezTo>
                  <a:pt x="487" y="468"/>
                  <a:pt x="429" y="515"/>
                  <a:pt x="343" y="509"/>
                </a:cubicBezTo>
                <a:cubicBezTo>
                  <a:pt x="246" y="501"/>
                  <a:pt x="220" y="457"/>
                  <a:pt x="210" y="439"/>
                </a:cubicBezTo>
                <a:cubicBezTo>
                  <a:pt x="210" y="439"/>
                  <a:pt x="120" y="454"/>
                  <a:pt x="100" y="385"/>
                </a:cubicBezTo>
                <a:cubicBezTo>
                  <a:pt x="100" y="385"/>
                  <a:pt x="13" y="371"/>
                  <a:pt x="7" y="311"/>
                </a:cubicBezTo>
                <a:cubicBezTo>
                  <a:pt x="0" y="252"/>
                  <a:pt x="70" y="238"/>
                  <a:pt x="70" y="238"/>
                </a:cubicBezTo>
                <a:close/>
              </a:path>
            </a:pathLst>
          </a:custGeom>
        </p:spPr>
        <p:style>
          <a:lnRef idx="1">
            <a:schemeClr val="dk1"/>
          </a:lnRef>
          <a:fillRef idx="2">
            <a:schemeClr val="dk1"/>
          </a:fillRef>
          <a:effectRef idx="1">
            <a:schemeClr val="dk1"/>
          </a:effectRef>
          <a:fontRef idx="minor">
            <a:schemeClr val="dk1"/>
          </a:fontRef>
        </p:style>
        <p:txBody>
          <a:bodyPr lIns="68562" tIns="34281" rIns="68562" bIns="34281"/>
          <a:lstStyle/>
          <a:p>
            <a:pPr>
              <a:defRPr/>
            </a:pPr>
            <a:endParaRPr lang="zh-CN" altLang="en-US" sz="1000" dirty="0">
              <a:solidFill>
                <a:prstClr val="black"/>
              </a:solidFill>
              <a:ea typeface="微软雅黑" panose="020B0503020204020204" charset="-122"/>
              <a:cs typeface="Arial" panose="020B0604020202020204" pitchFamily="34" charset="0"/>
            </a:endParaRPr>
          </a:p>
        </p:txBody>
      </p:sp>
      <p:sp>
        <p:nvSpPr>
          <p:cNvPr id="19" name="Freeform 5"/>
          <p:cNvSpPr/>
          <p:nvPr/>
        </p:nvSpPr>
        <p:spPr bwMode="auto">
          <a:xfrm>
            <a:off x="4901565" y="3061970"/>
            <a:ext cx="1052830" cy="208280"/>
          </a:xfrm>
          <a:custGeom>
            <a:avLst/>
            <a:gdLst>
              <a:gd name="T0" fmla="*/ 70 w 812"/>
              <a:gd name="T1" fmla="*/ 238 h 515"/>
              <a:gd name="T2" fmla="*/ 37 w 812"/>
              <a:gd name="T3" fmla="*/ 180 h 515"/>
              <a:gd name="T4" fmla="*/ 257 w 812"/>
              <a:gd name="T5" fmla="*/ 93 h 515"/>
              <a:gd name="T6" fmla="*/ 477 w 812"/>
              <a:gd name="T7" fmla="*/ 26 h 515"/>
              <a:gd name="T8" fmla="*/ 638 w 812"/>
              <a:gd name="T9" fmla="*/ 127 h 515"/>
              <a:gd name="T10" fmla="*/ 718 w 812"/>
              <a:gd name="T11" fmla="*/ 246 h 515"/>
              <a:gd name="T12" fmla="*/ 803 w 812"/>
              <a:gd name="T13" fmla="*/ 333 h 515"/>
              <a:gd name="T14" fmla="*/ 670 w 812"/>
              <a:gd name="T15" fmla="*/ 406 h 515"/>
              <a:gd name="T16" fmla="*/ 628 w 812"/>
              <a:gd name="T17" fmla="*/ 478 h 515"/>
              <a:gd name="T18" fmla="*/ 487 w 812"/>
              <a:gd name="T19" fmla="*/ 468 h 515"/>
              <a:gd name="T20" fmla="*/ 343 w 812"/>
              <a:gd name="T21" fmla="*/ 509 h 515"/>
              <a:gd name="T22" fmla="*/ 210 w 812"/>
              <a:gd name="T23" fmla="*/ 439 h 515"/>
              <a:gd name="T24" fmla="*/ 100 w 812"/>
              <a:gd name="T25" fmla="*/ 385 h 515"/>
              <a:gd name="T26" fmla="*/ 7 w 812"/>
              <a:gd name="T27" fmla="*/ 311 h 515"/>
              <a:gd name="T28" fmla="*/ 70 w 812"/>
              <a:gd name="T29" fmla="*/ 23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515">
                <a:moveTo>
                  <a:pt x="70" y="238"/>
                </a:moveTo>
                <a:cubicBezTo>
                  <a:pt x="70" y="238"/>
                  <a:pt x="29" y="220"/>
                  <a:pt x="37" y="180"/>
                </a:cubicBezTo>
                <a:cubicBezTo>
                  <a:pt x="45" y="139"/>
                  <a:pt x="104" y="63"/>
                  <a:pt x="257" y="93"/>
                </a:cubicBezTo>
                <a:cubicBezTo>
                  <a:pt x="257" y="93"/>
                  <a:pt x="337" y="0"/>
                  <a:pt x="477" y="26"/>
                </a:cubicBezTo>
                <a:cubicBezTo>
                  <a:pt x="618" y="52"/>
                  <a:pt x="628" y="97"/>
                  <a:pt x="638" y="127"/>
                </a:cubicBezTo>
                <a:cubicBezTo>
                  <a:pt x="638" y="127"/>
                  <a:pt x="759" y="163"/>
                  <a:pt x="718" y="246"/>
                </a:cubicBezTo>
                <a:cubicBezTo>
                  <a:pt x="718" y="246"/>
                  <a:pt x="812" y="261"/>
                  <a:pt x="803" y="333"/>
                </a:cubicBezTo>
                <a:cubicBezTo>
                  <a:pt x="793" y="406"/>
                  <a:pt x="694" y="408"/>
                  <a:pt x="670" y="406"/>
                </a:cubicBezTo>
                <a:cubicBezTo>
                  <a:pt x="670" y="406"/>
                  <a:pt x="693" y="454"/>
                  <a:pt x="628" y="478"/>
                </a:cubicBezTo>
                <a:cubicBezTo>
                  <a:pt x="563" y="502"/>
                  <a:pt x="511" y="476"/>
                  <a:pt x="487" y="468"/>
                </a:cubicBezTo>
                <a:cubicBezTo>
                  <a:pt x="487" y="468"/>
                  <a:pt x="429" y="515"/>
                  <a:pt x="343" y="509"/>
                </a:cubicBezTo>
                <a:cubicBezTo>
                  <a:pt x="246" y="501"/>
                  <a:pt x="220" y="457"/>
                  <a:pt x="210" y="439"/>
                </a:cubicBezTo>
                <a:cubicBezTo>
                  <a:pt x="210" y="439"/>
                  <a:pt x="120" y="454"/>
                  <a:pt x="100" y="385"/>
                </a:cubicBezTo>
                <a:cubicBezTo>
                  <a:pt x="100" y="385"/>
                  <a:pt x="13" y="371"/>
                  <a:pt x="7" y="311"/>
                </a:cubicBezTo>
                <a:cubicBezTo>
                  <a:pt x="0" y="252"/>
                  <a:pt x="70" y="238"/>
                  <a:pt x="70" y="238"/>
                </a:cubicBezTo>
                <a:close/>
              </a:path>
            </a:pathLst>
          </a:custGeom>
        </p:spPr>
        <p:style>
          <a:lnRef idx="1">
            <a:schemeClr val="dk1"/>
          </a:lnRef>
          <a:fillRef idx="2">
            <a:schemeClr val="dk1"/>
          </a:fillRef>
          <a:effectRef idx="1">
            <a:schemeClr val="dk1"/>
          </a:effectRef>
          <a:fontRef idx="minor">
            <a:schemeClr val="dk1"/>
          </a:fontRef>
        </p:style>
        <p:txBody>
          <a:bodyPr lIns="68562" tIns="34281" rIns="68562" bIns="34281"/>
          <a:lstStyle/>
          <a:p>
            <a:pPr>
              <a:defRPr/>
            </a:pPr>
            <a:endParaRPr lang="zh-CN" altLang="en-US" sz="1000" dirty="0">
              <a:solidFill>
                <a:prstClr val="black"/>
              </a:solidFill>
              <a:ea typeface="微软雅黑" panose="020B0503020204020204" charset="-122"/>
              <a:cs typeface="Arial" panose="020B0604020202020204" pitchFamily="34" charset="0"/>
            </a:endParaRPr>
          </a:p>
        </p:txBody>
      </p:sp>
      <p:sp>
        <p:nvSpPr>
          <p:cNvPr id="21" name="Text Box 373"/>
          <p:cNvSpPr txBox="1">
            <a:spLocks noChangeArrowheads="1"/>
          </p:cNvSpPr>
          <p:nvPr/>
        </p:nvSpPr>
        <p:spPr bwMode="auto">
          <a:xfrm>
            <a:off x="5153660" y="2334895"/>
            <a:ext cx="558165" cy="220980"/>
          </a:xfrm>
          <a:prstGeom prst="rect">
            <a:avLst/>
          </a:prstGeom>
          <a:noFill/>
          <a:ln w="9525">
            <a:noFill/>
            <a:miter lim="800000"/>
          </a:ln>
        </p:spPr>
        <p:txBody>
          <a:bodyPr wrap="square" lIns="68562" tIns="34281" rIns="68562" bIns="34281">
            <a:spAutoFit/>
          </a:bodyPr>
          <a:lstStyle/>
          <a:p>
            <a:pPr algn="ctr" eaLnBrk="0" hangingPunct="0">
              <a:defRPr/>
            </a:pPr>
            <a:r>
              <a:rPr lang="en-US" altLang="zh-CN" sz="1000" dirty="0">
                <a:solidFill>
                  <a:schemeClr val="tx1"/>
                </a:solidFill>
                <a:latin typeface="+mn-lt"/>
                <a:ea typeface="微软雅黑" panose="020B0503020204020204" charset="-122"/>
                <a:cs typeface="Arial" panose="020B0604020202020204" pitchFamily="34" charset="0"/>
              </a:rPr>
              <a:t>PLMN</a:t>
            </a:r>
            <a:endParaRPr lang="en-US" altLang="zh-CN" sz="1000" dirty="0">
              <a:solidFill>
                <a:schemeClr val="tx1"/>
              </a:solidFill>
              <a:latin typeface="+mn-lt"/>
              <a:ea typeface="微软雅黑" panose="020B0503020204020204" charset="-122"/>
              <a:cs typeface="Arial" panose="020B0604020202020204" pitchFamily="34" charset="0"/>
            </a:endParaRPr>
          </a:p>
        </p:txBody>
      </p:sp>
      <p:sp>
        <p:nvSpPr>
          <p:cNvPr id="28" name="Text Box 373"/>
          <p:cNvSpPr txBox="1">
            <a:spLocks noChangeArrowheads="1"/>
          </p:cNvSpPr>
          <p:nvPr/>
        </p:nvSpPr>
        <p:spPr bwMode="auto">
          <a:xfrm>
            <a:off x="5147310" y="2698115"/>
            <a:ext cx="597535" cy="220980"/>
          </a:xfrm>
          <a:prstGeom prst="rect">
            <a:avLst/>
          </a:prstGeom>
          <a:noFill/>
          <a:ln w="9525">
            <a:noFill/>
            <a:miter lim="800000"/>
          </a:ln>
        </p:spPr>
        <p:txBody>
          <a:bodyPr wrap="square" lIns="68562" tIns="34281" rIns="68562" bIns="34281">
            <a:spAutoFit/>
          </a:bodyPr>
          <a:lstStyle/>
          <a:p>
            <a:pPr algn="ctr" eaLnBrk="0" hangingPunct="0">
              <a:defRPr/>
            </a:pPr>
            <a:r>
              <a:rPr lang="en-US" altLang="zh-CN" sz="1000" dirty="0" smtClean="0">
                <a:solidFill>
                  <a:schemeClr val="tx1"/>
                </a:solidFill>
                <a:latin typeface="+mn-lt"/>
                <a:ea typeface="微软雅黑" panose="020B0503020204020204" charset="-122"/>
                <a:cs typeface="Arial" panose="020B0604020202020204" pitchFamily="34" charset="0"/>
              </a:rPr>
              <a:t>PSTN</a:t>
            </a:r>
            <a:endParaRPr lang="en-US" altLang="zh-CN" sz="1000" dirty="0" smtClean="0">
              <a:solidFill>
                <a:schemeClr val="tx1"/>
              </a:solidFill>
              <a:latin typeface="+mn-lt"/>
              <a:ea typeface="微软雅黑" panose="020B0503020204020204" charset="-122"/>
              <a:cs typeface="Arial" panose="020B0604020202020204" pitchFamily="34" charset="0"/>
            </a:endParaRPr>
          </a:p>
        </p:txBody>
      </p:sp>
      <p:sp>
        <p:nvSpPr>
          <p:cNvPr id="29" name="Text Box 373"/>
          <p:cNvSpPr txBox="1">
            <a:spLocks noChangeArrowheads="1"/>
          </p:cNvSpPr>
          <p:nvPr/>
        </p:nvSpPr>
        <p:spPr bwMode="auto">
          <a:xfrm>
            <a:off x="5010150" y="3070225"/>
            <a:ext cx="863600" cy="220980"/>
          </a:xfrm>
          <a:prstGeom prst="rect">
            <a:avLst/>
          </a:prstGeom>
          <a:noFill/>
          <a:ln w="9525">
            <a:noFill/>
            <a:miter lim="800000"/>
          </a:ln>
        </p:spPr>
        <p:txBody>
          <a:bodyPr wrap="square" lIns="68562" tIns="34281" rIns="68562" bIns="34281">
            <a:spAutoFit/>
          </a:bodyPr>
          <a:lstStyle/>
          <a:p>
            <a:pPr algn="ctr" eaLnBrk="0" hangingPunct="0">
              <a:defRPr/>
            </a:pPr>
            <a:r>
              <a:rPr lang="en-US" altLang="zh-CN" sz="1000" dirty="0">
                <a:solidFill>
                  <a:schemeClr val="tx1"/>
                </a:solidFill>
                <a:latin typeface="+mn-lt"/>
                <a:ea typeface="微软雅黑" panose="020B0503020204020204" charset="-122"/>
                <a:cs typeface="Arial" panose="020B0604020202020204" pitchFamily="34" charset="0"/>
              </a:rPr>
              <a:t>Internet</a:t>
            </a:r>
            <a:endParaRPr lang="en-US" altLang="zh-CN" sz="1000" dirty="0">
              <a:solidFill>
                <a:schemeClr val="tx1"/>
              </a:solidFill>
              <a:latin typeface="+mn-lt"/>
              <a:ea typeface="微软雅黑" panose="020B0503020204020204" charset="-122"/>
              <a:cs typeface="Arial" panose="020B0604020202020204" pitchFamily="34" charset="0"/>
            </a:endParaRPr>
          </a:p>
        </p:txBody>
      </p:sp>
      <p:pic>
        <p:nvPicPr>
          <p:cNvPr id="36" name="图片 35" descr="http://www.hytera.com.cn/upload/dmr.jpg"/>
          <p:cNvPicPr/>
          <p:nvPr/>
        </p:nvPicPr>
        <p:blipFill>
          <a:blip r:embed="rId2"/>
          <a:srcRect/>
          <a:stretch>
            <a:fillRect/>
          </a:stretch>
        </p:blipFill>
        <p:spPr bwMode="auto">
          <a:xfrm>
            <a:off x="6064250" y="2695575"/>
            <a:ext cx="616585" cy="222250"/>
          </a:xfrm>
          <a:prstGeom prst="rect">
            <a:avLst/>
          </a:prstGeom>
          <a:noFill/>
          <a:ln w="9525">
            <a:noFill/>
            <a:miter lim="800000"/>
            <a:headEnd/>
            <a:tailEnd/>
          </a:ln>
        </p:spPr>
      </p:pic>
      <p:cxnSp>
        <p:nvCxnSpPr>
          <p:cNvPr id="37" name="直接连接符 320"/>
          <p:cNvCxnSpPr>
            <a:stCxn id="448" idx="3"/>
          </p:cNvCxnSpPr>
          <p:nvPr/>
        </p:nvCxnSpPr>
        <p:spPr bwMode="auto">
          <a:xfrm>
            <a:off x="3402330" y="2819400"/>
            <a:ext cx="1375410" cy="0"/>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38" name="直接连接符 108"/>
          <p:cNvCxnSpPr/>
          <p:nvPr/>
        </p:nvCxnSpPr>
        <p:spPr bwMode="auto">
          <a:xfrm>
            <a:off x="2699385" y="1765935"/>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39" name="Text Box 2162"/>
          <p:cNvSpPr txBox="1">
            <a:spLocks noChangeArrowheads="1"/>
          </p:cNvSpPr>
          <p:nvPr/>
        </p:nvSpPr>
        <p:spPr bwMode="auto">
          <a:xfrm>
            <a:off x="2214880" y="897890"/>
            <a:ext cx="803275" cy="397510"/>
          </a:xfrm>
          <a:prstGeom prst="rect">
            <a:avLst/>
          </a:prstGeom>
          <a:noFill/>
          <a:ln w="9525" algn="ctr">
            <a:noFill/>
            <a:miter lim="800000"/>
          </a:ln>
          <a:effectLst/>
        </p:spPr>
        <p:txBody>
          <a:bodyPr wrap="square" lIns="91424" tIns="45712" rIns="91424" bIns="45712">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Dispatching</a:t>
            </a:r>
            <a:endParaRPr lang="en-US" altLang="zh-CN" sz="1000" dirty="0" smtClean="0">
              <a:solidFill>
                <a:schemeClr val="bg1"/>
              </a:solidFill>
              <a:latin typeface="+mn-lt"/>
              <a:ea typeface="微软雅黑" panose="020B0503020204020204" charset="-122"/>
              <a:cs typeface="Arial" panose="020B0604020202020204" pitchFamily="34" charset="0"/>
            </a:endParaRPr>
          </a:p>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 Console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cxnSp>
        <p:nvCxnSpPr>
          <p:cNvPr id="40" name="直接连接符 108"/>
          <p:cNvCxnSpPr/>
          <p:nvPr/>
        </p:nvCxnSpPr>
        <p:spPr bwMode="auto">
          <a:xfrm>
            <a:off x="3525520" y="1765935"/>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cxnSp>
        <p:nvCxnSpPr>
          <p:cNvPr id="43" name="直接连接符 108"/>
          <p:cNvCxnSpPr/>
          <p:nvPr/>
        </p:nvCxnSpPr>
        <p:spPr bwMode="auto">
          <a:xfrm>
            <a:off x="4351020" y="1765935"/>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4" name="Text Box 2162"/>
          <p:cNvSpPr txBox="1">
            <a:spLocks noChangeArrowheads="1"/>
          </p:cNvSpPr>
          <p:nvPr/>
        </p:nvSpPr>
        <p:spPr bwMode="auto">
          <a:xfrm>
            <a:off x="3949700" y="974725"/>
            <a:ext cx="808990" cy="243840"/>
          </a:xfrm>
          <a:prstGeom prst="rect">
            <a:avLst/>
          </a:prstGeom>
          <a:noFill/>
          <a:ln w="9525" algn="ctr">
            <a:noFill/>
            <a:miter lim="800000"/>
          </a:ln>
          <a:effectLst/>
        </p:spPr>
        <p:txBody>
          <a:bodyPr wrap="square" lIns="91424" tIns="45712" rIns="91424" bIns="45712">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Data Base</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45" name="Text Box 2181"/>
          <p:cNvSpPr txBox="1">
            <a:spLocks noChangeArrowheads="1"/>
          </p:cNvSpPr>
          <p:nvPr/>
        </p:nvSpPr>
        <p:spPr bwMode="auto">
          <a:xfrm>
            <a:off x="7239000" y="4441190"/>
            <a:ext cx="1029970" cy="335915"/>
          </a:xfrm>
          <a:prstGeom prst="rect">
            <a:avLst/>
          </a:prstGeom>
          <a:noFill/>
          <a:ln w="9525" algn="ctr">
            <a:noFill/>
            <a:miter lim="800000"/>
          </a:ln>
          <a:effectLst/>
        </p:spPr>
        <p:txBody>
          <a:bodyPr wrap="square" lIns="91424" tIns="45712" rIns="91424" bIns="45712">
            <a:spAutoFit/>
          </a:bodyPr>
          <a:lstStyle/>
          <a:p>
            <a:pPr defTabSz="457200"/>
            <a:r>
              <a:rPr lang="en-US" altLang="zh-CN" sz="1600" b="1" dirty="0" smtClean="0">
                <a:solidFill>
                  <a:schemeClr val="bg1"/>
                </a:solidFill>
                <a:latin typeface="+mn-lt"/>
                <a:ea typeface="微软雅黑" panose="020B0503020204020204" charset="-122"/>
                <a:cs typeface="Arial" panose="020B0604020202020204" pitchFamily="34" charset="0"/>
              </a:rPr>
              <a:t>Terminal</a:t>
            </a:r>
            <a:endParaRPr lang="en-US" altLang="zh-CN" sz="1600" b="1" dirty="0" smtClean="0">
              <a:solidFill>
                <a:schemeClr val="bg1"/>
              </a:solidFill>
              <a:latin typeface="+mn-lt"/>
              <a:ea typeface="微软雅黑" panose="020B0503020204020204" charset="-122"/>
              <a:cs typeface="Arial" panose="020B0604020202020204" pitchFamily="34" charset="0"/>
            </a:endParaRPr>
          </a:p>
        </p:txBody>
      </p:sp>
      <p:sp>
        <p:nvSpPr>
          <p:cNvPr id="49" name="Text Box 97"/>
          <p:cNvSpPr txBox="1">
            <a:spLocks noChangeArrowheads="1"/>
          </p:cNvSpPr>
          <p:nvPr/>
        </p:nvSpPr>
        <p:spPr bwMode="auto">
          <a:xfrm>
            <a:off x="2372995" y="4867910"/>
            <a:ext cx="1737360" cy="243840"/>
          </a:xfrm>
          <a:prstGeom prst="rect">
            <a:avLst/>
          </a:prstGeom>
          <a:noFill/>
          <a:ln w="9525">
            <a:noFill/>
            <a:miter lim="800000"/>
          </a:ln>
          <a:effectLst/>
        </p:spPr>
        <p:txBody>
          <a:bodyPr wrap="square" lIns="91413" tIns="45706" rIns="91413" bIns="45706">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Handheld Radio</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50" name="Text Box 97"/>
          <p:cNvSpPr txBox="1">
            <a:spLocks noChangeArrowheads="1"/>
          </p:cNvSpPr>
          <p:nvPr/>
        </p:nvSpPr>
        <p:spPr bwMode="auto">
          <a:xfrm>
            <a:off x="3967480" y="4777105"/>
            <a:ext cx="1467485" cy="243840"/>
          </a:xfrm>
          <a:prstGeom prst="rect">
            <a:avLst/>
          </a:prstGeom>
          <a:noFill/>
          <a:ln w="9525">
            <a:noFill/>
            <a:miter lim="800000"/>
          </a:ln>
          <a:effectLst/>
        </p:spPr>
        <p:txBody>
          <a:bodyPr wrap="square" lIns="91413" tIns="45706" rIns="91413" bIns="45706">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Vehicle Mounted Radio</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pic>
        <p:nvPicPr>
          <p:cNvPr id="52" name="图片 51" descr="LTE车台手咪.png"/>
          <p:cNvPicPr>
            <a:picLocks noChangeAspect="1"/>
          </p:cNvPicPr>
          <p:nvPr/>
        </p:nvPicPr>
        <p:blipFill>
          <a:blip r:embed="rId3"/>
          <a:stretch>
            <a:fillRect/>
          </a:stretch>
        </p:blipFill>
        <p:spPr>
          <a:xfrm>
            <a:off x="4118610" y="4394200"/>
            <a:ext cx="782955" cy="357505"/>
          </a:xfrm>
          <a:prstGeom prst="rect">
            <a:avLst/>
          </a:prstGeom>
        </p:spPr>
      </p:pic>
      <p:sp>
        <p:nvSpPr>
          <p:cNvPr id="57" name="Text Box 2162"/>
          <p:cNvSpPr txBox="1">
            <a:spLocks noChangeArrowheads="1"/>
          </p:cNvSpPr>
          <p:nvPr/>
        </p:nvSpPr>
        <p:spPr bwMode="auto">
          <a:xfrm>
            <a:off x="3138805" y="974725"/>
            <a:ext cx="747395" cy="243840"/>
          </a:xfrm>
          <a:prstGeom prst="rect">
            <a:avLst/>
          </a:prstGeom>
          <a:noFill/>
          <a:ln w="9525" algn="ctr">
            <a:noFill/>
            <a:miter lim="800000"/>
          </a:ln>
          <a:effectLst/>
        </p:spPr>
        <p:txBody>
          <a:bodyPr wrap="square" lIns="91424" tIns="45712" rIns="91424" bIns="45712">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Servers</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pic>
        <p:nvPicPr>
          <p:cNvPr id="59" name="图片 58" descr="GH650-1.png"/>
          <p:cNvPicPr>
            <a:picLocks noChangeAspect="1"/>
          </p:cNvPicPr>
          <p:nvPr/>
        </p:nvPicPr>
        <p:blipFill>
          <a:blip r:embed="rId4"/>
          <a:stretch>
            <a:fillRect/>
          </a:stretch>
        </p:blipFill>
        <p:spPr>
          <a:xfrm>
            <a:off x="1898650" y="4199255"/>
            <a:ext cx="412750" cy="714375"/>
          </a:xfrm>
          <a:prstGeom prst="rect">
            <a:avLst/>
          </a:prstGeom>
        </p:spPr>
      </p:pic>
      <p:cxnSp>
        <p:nvCxnSpPr>
          <p:cNvPr id="61" name="直接连接符 60"/>
          <p:cNvCxnSpPr/>
          <p:nvPr/>
        </p:nvCxnSpPr>
        <p:spPr>
          <a:xfrm rot="10800000">
            <a:off x="1811020" y="1977390"/>
            <a:ext cx="2545715" cy="0"/>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24" name="任意多边形 60"/>
          <p:cNvSpPr/>
          <p:nvPr/>
        </p:nvSpPr>
        <p:spPr bwMode="auto">
          <a:xfrm rot="18074704">
            <a:off x="2453005" y="4137660"/>
            <a:ext cx="281940" cy="128905"/>
          </a:xfrm>
          <a:custGeom>
            <a:avLst/>
            <a:gdLst>
              <a:gd name="connsiteX0" fmla="*/ 1400175 w 1952625"/>
              <a:gd name="connsiteY0" fmla="*/ 66675 h 495300"/>
              <a:gd name="connsiteX1" fmla="*/ 1123950 w 1952625"/>
              <a:gd name="connsiteY1" fmla="*/ 342900 h 495300"/>
              <a:gd name="connsiteX2" fmla="*/ 1952625 w 1952625"/>
              <a:gd name="connsiteY2" fmla="*/ 485775 h 495300"/>
              <a:gd name="connsiteX3" fmla="*/ 590550 w 1952625"/>
              <a:gd name="connsiteY3" fmla="*/ 495300 h 495300"/>
              <a:gd name="connsiteX4" fmla="*/ 714375 w 1952625"/>
              <a:gd name="connsiteY4" fmla="*/ 180975 h 495300"/>
              <a:gd name="connsiteX5" fmla="*/ 0 w 1952625"/>
              <a:gd name="connsiteY5" fmla="*/ 0 h 495300"/>
              <a:gd name="connsiteX0-1" fmla="*/ 1400175 w 1952625"/>
              <a:gd name="connsiteY0-2" fmla="*/ 66675 h 495300"/>
              <a:gd name="connsiteX1-3" fmla="*/ 1123950 w 1952625"/>
              <a:gd name="connsiteY1-4" fmla="*/ 342900 h 495300"/>
              <a:gd name="connsiteX2-5" fmla="*/ 1952625 w 1952625"/>
              <a:gd name="connsiteY2-6" fmla="*/ 485775 h 495300"/>
              <a:gd name="connsiteX3-7" fmla="*/ 590550 w 1952625"/>
              <a:gd name="connsiteY3-8" fmla="*/ 495300 h 495300"/>
              <a:gd name="connsiteX4-9" fmla="*/ 714375 w 1952625"/>
              <a:gd name="connsiteY4-10" fmla="*/ 180975 h 495300"/>
              <a:gd name="connsiteX5-11" fmla="*/ 0 w 1952625"/>
              <a:gd name="connsiteY5-12" fmla="*/ 0 h 495300"/>
              <a:gd name="connsiteX6" fmla="*/ 1400175 w 1952625"/>
              <a:gd name="connsiteY6" fmla="*/ 66675 h 495300"/>
              <a:gd name="connsiteX0-13" fmla="*/ 1400175 w 1952625"/>
              <a:gd name="connsiteY0-14" fmla="*/ 66675 h 495300"/>
              <a:gd name="connsiteX1-15" fmla="*/ 1123950 w 1952625"/>
              <a:gd name="connsiteY1-16" fmla="*/ 342900 h 495300"/>
              <a:gd name="connsiteX2-17" fmla="*/ 1952625 w 1952625"/>
              <a:gd name="connsiteY2-18" fmla="*/ 485775 h 495300"/>
              <a:gd name="connsiteX3-19" fmla="*/ 590550 w 1952625"/>
              <a:gd name="connsiteY3-20" fmla="*/ 495300 h 495300"/>
              <a:gd name="connsiteX4-21" fmla="*/ 1066800 w 1952625"/>
              <a:gd name="connsiteY4-22" fmla="*/ 180975 h 495300"/>
              <a:gd name="connsiteX5-23" fmla="*/ 0 w 1952625"/>
              <a:gd name="connsiteY5-24" fmla="*/ 0 h 495300"/>
              <a:gd name="connsiteX6-25" fmla="*/ 1400175 w 1952625"/>
              <a:gd name="connsiteY6-26" fmla="*/ 66675 h 495300"/>
              <a:gd name="connsiteX0-27" fmla="*/ 1400175 w 1952625"/>
              <a:gd name="connsiteY0-28" fmla="*/ 66675 h 495300"/>
              <a:gd name="connsiteX1-29" fmla="*/ 971550 w 1952625"/>
              <a:gd name="connsiteY1-30" fmla="*/ 381000 h 495300"/>
              <a:gd name="connsiteX2-31" fmla="*/ 1952625 w 1952625"/>
              <a:gd name="connsiteY2-32" fmla="*/ 485775 h 495300"/>
              <a:gd name="connsiteX3-33" fmla="*/ 590550 w 1952625"/>
              <a:gd name="connsiteY3-34" fmla="*/ 495300 h 495300"/>
              <a:gd name="connsiteX4-35" fmla="*/ 1066800 w 1952625"/>
              <a:gd name="connsiteY4-36" fmla="*/ 180975 h 495300"/>
              <a:gd name="connsiteX5-37" fmla="*/ 0 w 1952625"/>
              <a:gd name="connsiteY5-38" fmla="*/ 0 h 495300"/>
              <a:gd name="connsiteX6-39" fmla="*/ 1400175 w 1952625"/>
              <a:gd name="connsiteY6-40" fmla="*/ 66675 h 495300"/>
              <a:gd name="connsiteX0-41" fmla="*/ 1400175 w 1952625"/>
              <a:gd name="connsiteY0-42" fmla="*/ 66675 h 495300"/>
              <a:gd name="connsiteX1-43" fmla="*/ 933450 w 1952625"/>
              <a:gd name="connsiteY1-44" fmla="*/ 352425 h 495300"/>
              <a:gd name="connsiteX2-45" fmla="*/ 1952625 w 1952625"/>
              <a:gd name="connsiteY2-46" fmla="*/ 485775 h 495300"/>
              <a:gd name="connsiteX3-47" fmla="*/ 590550 w 1952625"/>
              <a:gd name="connsiteY3-48" fmla="*/ 495300 h 495300"/>
              <a:gd name="connsiteX4-49" fmla="*/ 1066800 w 1952625"/>
              <a:gd name="connsiteY4-50" fmla="*/ 180975 h 495300"/>
              <a:gd name="connsiteX5-51" fmla="*/ 0 w 1952625"/>
              <a:gd name="connsiteY5-52" fmla="*/ 0 h 495300"/>
              <a:gd name="connsiteX6-53" fmla="*/ 1400175 w 1952625"/>
              <a:gd name="connsiteY6-54" fmla="*/ 66675 h 495300"/>
              <a:gd name="connsiteX0-55" fmla="*/ 1400175 w 1952625"/>
              <a:gd name="connsiteY0-56" fmla="*/ 0 h 428625"/>
              <a:gd name="connsiteX1-57" fmla="*/ 933450 w 1952625"/>
              <a:gd name="connsiteY1-58" fmla="*/ 285750 h 428625"/>
              <a:gd name="connsiteX2-59" fmla="*/ 1952625 w 1952625"/>
              <a:gd name="connsiteY2-60" fmla="*/ 419100 h 428625"/>
              <a:gd name="connsiteX3-61" fmla="*/ 590550 w 1952625"/>
              <a:gd name="connsiteY3-62" fmla="*/ 428625 h 428625"/>
              <a:gd name="connsiteX4-63" fmla="*/ 1066800 w 1952625"/>
              <a:gd name="connsiteY4-64" fmla="*/ 114300 h 428625"/>
              <a:gd name="connsiteX5-65" fmla="*/ 0 w 1952625"/>
              <a:gd name="connsiteY5-66" fmla="*/ 19050 h 428625"/>
              <a:gd name="connsiteX6-67" fmla="*/ 1400175 w 1952625"/>
              <a:gd name="connsiteY6-68" fmla="*/ 0 h 428625"/>
              <a:gd name="connsiteX0-69" fmla="*/ 1400175 w 1952625"/>
              <a:gd name="connsiteY0-70" fmla="*/ 0 h 428625"/>
              <a:gd name="connsiteX1-71" fmla="*/ 933450 w 1952625"/>
              <a:gd name="connsiteY1-72" fmla="*/ 285750 h 428625"/>
              <a:gd name="connsiteX2-73" fmla="*/ 1952625 w 1952625"/>
              <a:gd name="connsiteY2-74" fmla="*/ 419100 h 428625"/>
              <a:gd name="connsiteX3-75" fmla="*/ 590550 w 1952625"/>
              <a:gd name="connsiteY3-76" fmla="*/ 428625 h 428625"/>
              <a:gd name="connsiteX4-77" fmla="*/ 856803 w 1952625"/>
              <a:gd name="connsiteY4-78" fmla="*/ 104438 h 428625"/>
              <a:gd name="connsiteX5-79" fmla="*/ 0 w 1952625"/>
              <a:gd name="connsiteY5-80" fmla="*/ 19050 h 428625"/>
              <a:gd name="connsiteX6-81" fmla="*/ 1400175 w 1952625"/>
              <a:gd name="connsiteY6-82" fmla="*/ 0 h 428625"/>
              <a:gd name="connsiteX0-83" fmla="*/ 1400175 w 1952625"/>
              <a:gd name="connsiteY0-84" fmla="*/ 0 h 428625"/>
              <a:gd name="connsiteX1-85" fmla="*/ 933450 w 1952625"/>
              <a:gd name="connsiteY1-86" fmla="*/ 285750 h 428625"/>
              <a:gd name="connsiteX2-87" fmla="*/ 1952625 w 1952625"/>
              <a:gd name="connsiteY2-88" fmla="*/ 419100 h 428625"/>
              <a:gd name="connsiteX3-89" fmla="*/ 480986 w 1952625"/>
              <a:gd name="connsiteY3-90" fmla="*/ 428625 h 428625"/>
              <a:gd name="connsiteX4-91" fmla="*/ 856803 w 1952625"/>
              <a:gd name="connsiteY4-92" fmla="*/ 104438 h 428625"/>
              <a:gd name="connsiteX5-93" fmla="*/ 0 w 1952625"/>
              <a:gd name="connsiteY5-94" fmla="*/ 19050 h 428625"/>
              <a:gd name="connsiteX6-95" fmla="*/ 1400175 w 1952625"/>
              <a:gd name="connsiteY6-96" fmla="*/ 0 h 428625"/>
              <a:gd name="connsiteX0-97" fmla="*/ 1400175 w 1952625"/>
              <a:gd name="connsiteY0-98" fmla="*/ 0 h 428625"/>
              <a:gd name="connsiteX1-99" fmla="*/ 933450 w 1952625"/>
              <a:gd name="connsiteY1-100" fmla="*/ 285750 h 428625"/>
              <a:gd name="connsiteX2-101" fmla="*/ 1952625 w 1952625"/>
              <a:gd name="connsiteY2-102" fmla="*/ 419100 h 428625"/>
              <a:gd name="connsiteX3-103" fmla="*/ 480986 w 1952625"/>
              <a:gd name="connsiteY3-104" fmla="*/ 428625 h 428625"/>
              <a:gd name="connsiteX4-105" fmla="*/ 820282 w 1952625"/>
              <a:gd name="connsiteY4-106" fmla="*/ 193202 h 428625"/>
              <a:gd name="connsiteX5-107" fmla="*/ 0 w 1952625"/>
              <a:gd name="connsiteY5-108" fmla="*/ 19050 h 428625"/>
              <a:gd name="connsiteX6-109" fmla="*/ 1400175 w 1952625"/>
              <a:gd name="connsiteY6-110" fmla="*/ 0 h 428625"/>
              <a:gd name="connsiteX0-111" fmla="*/ 1400175 w 1952625"/>
              <a:gd name="connsiteY0-112" fmla="*/ 0 h 428625"/>
              <a:gd name="connsiteX1-113" fmla="*/ 951711 w 1952625"/>
              <a:gd name="connsiteY1-114" fmla="*/ 246300 h 428625"/>
              <a:gd name="connsiteX2-115" fmla="*/ 1952625 w 1952625"/>
              <a:gd name="connsiteY2-116" fmla="*/ 419100 h 428625"/>
              <a:gd name="connsiteX3-117" fmla="*/ 480986 w 1952625"/>
              <a:gd name="connsiteY3-118" fmla="*/ 428625 h 428625"/>
              <a:gd name="connsiteX4-119" fmla="*/ 820282 w 1952625"/>
              <a:gd name="connsiteY4-120" fmla="*/ 193202 h 428625"/>
              <a:gd name="connsiteX5-121" fmla="*/ 0 w 1952625"/>
              <a:gd name="connsiteY5-122" fmla="*/ 19050 h 428625"/>
              <a:gd name="connsiteX6-123" fmla="*/ 1400175 w 1952625"/>
              <a:gd name="connsiteY6-124" fmla="*/ 0 h 428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952625" h="428625">
                <a:moveTo>
                  <a:pt x="1400175" y="0"/>
                </a:moveTo>
                <a:lnTo>
                  <a:pt x="951711" y="246300"/>
                </a:lnTo>
                <a:lnTo>
                  <a:pt x="1952625" y="419100"/>
                </a:lnTo>
                <a:lnTo>
                  <a:pt x="480986" y="428625"/>
                </a:lnTo>
                <a:lnTo>
                  <a:pt x="820282" y="193202"/>
                </a:lnTo>
                <a:lnTo>
                  <a:pt x="0" y="19050"/>
                </a:lnTo>
                <a:lnTo>
                  <a:pt x="1400175" y="0"/>
                </a:lnTo>
                <a:close/>
              </a:path>
            </a:pathLst>
          </a:custGeom>
          <a:solidFill>
            <a:srgbClr val="FF9900"/>
          </a:solidFill>
          <a:ln>
            <a:noFill/>
          </a:ln>
        </p:spPr>
        <p:txBody>
          <a:bodyPr/>
          <a:lstStyle/>
          <a:p>
            <a:pPr defTabSz="783590" eaLnBrk="0" hangingPunct="0">
              <a:defRPr/>
            </a:pPr>
            <a:endParaRPr lang="zh-CN" altLang="en-US" sz="1000" dirty="0">
              <a:solidFill>
                <a:prstClr val="black"/>
              </a:solidFill>
              <a:latin typeface="+mn-lt"/>
              <a:ea typeface="MS PGothic" panose="020B0600070205080204" pitchFamily="34" charset="-128"/>
              <a:cs typeface="Arial" panose="020B0604020202020204" pitchFamily="34" charset="0"/>
            </a:endParaRPr>
          </a:p>
        </p:txBody>
      </p:sp>
      <p:sp>
        <p:nvSpPr>
          <p:cNvPr id="425" name="任意多边形 60"/>
          <p:cNvSpPr/>
          <p:nvPr/>
        </p:nvSpPr>
        <p:spPr bwMode="auto">
          <a:xfrm rot="12846514">
            <a:off x="3617595" y="4158615"/>
            <a:ext cx="334645" cy="67310"/>
          </a:xfrm>
          <a:custGeom>
            <a:avLst/>
            <a:gdLst>
              <a:gd name="connsiteX0" fmla="*/ 1400175 w 1952625"/>
              <a:gd name="connsiteY0" fmla="*/ 66675 h 495300"/>
              <a:gd name="connsiteX1" fmla="*/ 1123950 w 1952625"/>
              <a:gd name="connsiteY1" fmla="*/ 342900 h 495300"/>
              <a:gd name="connsiteX2" fmla="*/ 1952625 w 1952625"/>
              <a:gd name="connsiteY2" fmla="*/ 485775 h 495300"/>
              <a:gd name="connsiteX3" fmla="*/ 590550 w 1952625"/>
              <a:gd name="connsiteY3" fmla="*/ 495300 h 495300"/>
              <a:gd name="connsiteX4" fmla="*/ 714375 w 1952625"/>
              <a:gd name="connsiteY4" fmla="*/ 180975 h 495300"/>
              <a:gd name="connsiteX5" fmla="*/ 0 w 1952625"/>
              <a:gd name="connsiteY5" fmla="*/ 0 h 495300"/>
              <a:gd name="connsiteX0-1" fmla="*/ 1400175 w 1952625"/>
              <a:gd name="connsiteY0-2" fmla="*/ 66675 h 495300"/>
              <a:gd name="connsiteX1-3" fmla="*/ 1123950 w 1952625"/>
              <a:gd name="connsiteY1-4" fmla="*/ 342900 h 495300"/>
              <a:gd name="connsiteX2-5" fmla="*/ 1952625 w 1952625"/>
              <a:gd name="connsiteY2-6" fmla="*/ 485775 h 495300"/>
              <a:gd name="connsiteX3-7" fmla="*/ 590550 w 1952625"/>
              <a:gd name="connsiteY3-8" fmla="*/ 495300 h 495300"/>
              <a:gd name="connsiteX4-9" fmla="*/ 714375 w 1952625"/>
              <a:gd name="connsiteY4-10" fmla="*/ 180975 h 495300"/>
              <a:gd name="connsiteX5-11" fmla="*/ 0 w 1952625"/>
              <a:gd name="connsiteY5-12" fmla="*/ 0 h 495300"/>
              <a:gd name="connsiteX6" fmla="*/ 1400175 w 1952625"/>
              <a:gd name="connsiteY6" fmla="*/ 66675 h 495300"/>
              <a:gd name="connsiteX0-13" fmla="*/ 1400175 w 1952625"/>
              <a:gd name="connsiteY0-14" fmla="*/ 66675 h 495300"/>
              <a:gd name="connsiteX1-15" fmla="*/ 1123950 w 1952625"/>
              <a:gd name="connsiteY1-16" fmla="*/ 342900 h 495300"/>
              <a:gd name="connsiteX2-17" fmla="*/ 1952625 w 1952625"/>
              <a:gd name="connsiteY2-18" fmla="*/ 485775 h 495300"/>
              <a:gd name="connsiteX3-19" fmla="*/ 590550 w 1952625"/>
              <a:gd name="connsiteY3-20" fmla="*/ 495300 h 495300"/>
              <a:gd name="connsiteX4-21" fmla="*/ 1066800 w 1952625"/>
              <a:gd name="connsiteY4-22" fmla="*/ 180975 h 495300"/>
              <a:gd name="connsiteX5-23" fmla="*/ 0 w 1952625"/>
              <a:gd name="connsiteY5-24" fmla="*/ 0 h 495300"/>
              <a:gd name="connsiteX6-25" fmla="*/ 1400175 w 1952625"/>
              <a:gd name="connsiteY6-26" fmla="*/ 66675 h 495300"/>
              <a:gd name="connsiteX0-27" fmla="*/ 1400175 w 1952625"/>
              <a:gd name="connsiteY0-28" fmla="*/ 66675 h 495300"/>
              <a:gd name="connsiteX1-29" fmla="*/ 971550 w 1952625"/>
              <a:gd name="connsiteY1-30" fmla="*/ 381000 h 495300"/>
              <a:gd name="connsiteX2-31" fmla="*/ 1952625 w 1952625"/>
              <a:gd name="connsiteY2-32" fmla="*/ 485775 h 495300"/>
              <a:gd name="connsiteX3-33" fmla="*/ 590550 w 1952625"/>
              <a:gd name="connsiteY3-34" fmla="*/ 495300 h 495300"/>
              <a:gd name="connsiteX4-35" fmla="*/ 1066800 w 1952625"/>
              <a:gd name="connsiteY4-36" fmla="*/ 180975 h 495300"/>
              <a:gd name="connsiteX5-37" fmla="*/ 0 w 1952625"/>
              <a:gd name="connsiteY5-38" fmla="*/ 0 h 495300"/>
              <a:gd name="connsiteX6-39" fmla="*/ 1400175 w 1952625"/>
              <a:gd name="connsiteY6-40" fmla="*/ 66675 h 495300"/>
              <a:gd name="connsiteX0-41" fmla="*/ 1400175 w 1952625"/>
              <a:gd name="connsiteY0-42" fmla="*/ 66675 h 495300"/>
              <a:gd name="connsiteX1-43" fmla="*/ 933450 w 1952625"/>
              <a:gd name="connsiteY1-44" fmla="*/ 352425 h 495300"/>
              <a:gd name="connsiteX2-45" fmla="*/ 1952625 w 1952625"/>
              <a:gd name="connsiteY2-46" fmla="*/ 485775 h 495300"/>
              <a:gd name="connsiteX3-47" fmla="*/ 590550 w 1952625"/>
              <a:gd name="connsiteY3-48" fmla="*/ 495300 h 495300"/>
              <a:gd name="connsiteX4-49" fmla="*/ 1066800 w 1952625"/>
              <a:gd name="connsiteY4-50" fmla="*/ 180975 h 495300"/>
              <a:gd name="connsiteX5-51" fmla="*/ 0 w 1952625"/>
              <a:gd name="connsiteY5-52" fmla="*/ 0 h 495300"/>
              <a:gd name="connsiteX6-53" fmla="*/ 1400175 w 1952625"/>
              <a:gd name="connsiteY6-54" fmla="*/ 66675 h 495300"/>
              <a:gd name="connsiteX0-55" fmla="*/ 1400175 w 1952625"/>
              <a:gd name="connsiteY0-56" fmla="*/ 0 h 428625"/>
              <a:gd name="connsiteX1-57" fmla="*/ 933450 w 1952625"/>
              <a:gd name="connsiteY1-58" fmla="*/ 285750 h 428625"/>
              <a:gd name="connsiteX2-59" fmla="*/ 1952625 w 1952625"/>
              <a:gd name="connsiteY2-60" fmla="*/ 419100 h 428625"/>
              <a:gd name="connsiteX3-61" fmla="*/ 590550 w 1952625"/>
              <a:gd name="connsiteY3-62" fmla="*/ 428625 h 428625"/>
              <a:gd name="connsiteX4-63" fmla="*/ 1066800 w 1952625"/>
              <a:gd name="connsiteY4-64" fmla="*/ 114300 h 428625"/>
              <a:gd name="connsiteX5-65" fmla="*/ 0 w 1952625"/>
              <a:gd name="connsiteY5-66" fmla="*/ 19050 h 428625"/>
              <a:gd name="connsiteX6-67" fmla="*/ 1400175 w 1952625"/>
              <a:gd name="connsiteY6-68" fmla="*/ 0 h 428625"/>
              <a:gd name="connsiteX0-69" fmla="*/ 1400175 w 1952625"/>
              <a:gd name="connsiteY0-70" fmla="*/ 0 h 428625"/>
              <a:gd name="connsiteX1-71" fmla="*/ 933450 w 1952625"/>
              <a:gd name="connsiteY1-72" fmla="*/ 285750 h 428625"/>
              <a:gd name="connsiteX2-73" fmla="*/ 1952625 w 1952625"/>
              <a:gd name="connsiteY2-74" fmla="*/ 419100 h 428625"/>
              <a:gd name="connsiteX3-75" fmla="*/ 590550 w 1952625"/>
              <a:gd name="connsiteY3-76" fmla="*/ 428625 h 428625"/>
              <a:gd name="connsiteX4-77" fmla="*/ 856803 w 1952625"/>
              <a:gd name="connsiteY4-78" fmla="*/ 104438 h 428625"/>
              <a:gd name="connsiteX5-79" fmla="*/ 0 w 1952625"/>
              <a:gd name="connsiteY5-80" fmla="*/ 19050 h 428625"/>
              <a:gd name="connsiteX6-81" fmla="*/ 1400175 w 1952625"/>
              <a:gd name="connsiteY6-82" fmla="*/ 0 h 428625"/>
              <a:gd name="connsiteX0-83" fmla="*/ 1400175 w 1952625"/>
              <a:gd name="connsiteY0-84" fmla="*/ 0 h 428625"/>
              <a:gd name="connsiteX1-85" fmla="*/ 933450 w 1952625"/>
              <a:gd name="connsiteY1-86" fmla="*/ 285750 h 428625"/>
              <a:gd name="connsiteX2-87" fmla="*/ 1952625 w 1952625"/>
              <a:gd name="connsiteY2-88" fmla="*/ 419100 h 428625"/>
              <a:gd name="connsiteX3-89" fmla="*/ 480986 w 1952625"/>
              <a:gd name="connsiteY3-90" fmla="*/ 428625 h 428625"/>
              <a:gd name="connsiteX4-91" fmla="*/ 856803 w 1952625"/>
              <a:gd name="connsiteY4-92" fmla="*/ 104438 h 428625"/>
              <a:gd name="connsiteX5-93" fmla="*/ 0 w 1952625"/>
              <a:gd name="connsiteY5-94" fmla="*/ 19050 h 428625"/>
              <a:gd name="connsiteX6-95" fmla="*/ 1400175 w 1952625"/>
              <a:gd name="connsiteY6-96" fmla="*/ 0 h 428625"/>
              <a:gd name="connsiteX0-97" fmla="*/ 1400175 w 1952625"/>
              <a:gd name="connsiteY0-98" fmla="*/ 0 h 428625"/>
              <a:gd name="connsiteX1-99" fmla="*/ 933450 w 1952625"/>
              <a:gd name="connsiteY1-100" fmla="*/ 285750 h 428625"/>
              <a:gd name="connsiteX2-101" fmla="*/ 1952625 w 1952625"/>
              <a:gd name="connsiteY2-102" fmla="*/ 419100 h 428625"/>
              <a:gd name="connsiteX3-103" fmla="*/ 480986 w 1952625"/>
              <a:gd name="connsiteY3-104" fmla="*/ 428625 h 428625"/>
              <a:gd name="connsiteX4-105" fmla="*/ 820282 w 1952625"/>
              <a:gd name="connsiteY4-106" fmla="*/ 193202 h 428625"/>
              <a:gd name="connsiteX5-107" fmla="*/ 0 w 1952625"/>
              <a:gd name="connsiteY5-108" fmla="*/ 19050 h 428625"/>
              <a:gd name="connsiteX6-109" fmla="*/ 1400175 w 1952625"/>
              <a:gd name="connsiteY6-110" fmla="*/ 0 h 428625"/>
              <a:gd name="connsiteX0-111" fmla="*/ 1400175 w 1952625"/>
              <a:gd name="connsiteY0-112" fmla="*/ 0 h 428625"/>
              <a:gd name="connsiteX1-113" fmla="*/ 951711 w 1952625"/>
              <a:gd name="connsiteY1-114" fmla="*/ 246300 h 428625"/>
              <a:gd name="connsiteX2-115" fmla="*/ 1952625 w 1952625"/>
              <a:gd name="connsiteY2-116" fmla="*/ 419100 h 428625"/>
              <a:gd name="connsiteX3-117" fmla="*/ 480986 w 1952625"/>
              <a:gd name="connsiteY3-118" fmla="*/ 428625 h 428625"/>
              <a:gd name="connsiteX4-119" fmla="*/ 820282 w 1952625"/>
              <a:gd name="connsiteY4-120" fmla="*/ 193202 h 428625"/>
              <a:gd name="connsiteX5-121" fmla="*/ 0 w 1952625"/>
              <a:gd name="connsiteY5-122" fmla="*/ 19050 h 428625"/>
              <a:gd name="connsiteX6-123" fmla="*/ 1400175 w 1952625"/>
              <a:gd name="connsiteY6-124" fmla="*/ 0 h 4286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952625" h="428625">
                <a:moveTo>
                  <a:pt x="1400175" y="0"/>
                </a:moveTo>
                <a:lnTo>
                  <a:pt x="951711" y="246300"/>
                </a:lnTo>
                <a:lnTo>
                  <a:pt x="1952625" y="419100"/>
                </a:lnTo>
                <a:lnTo>
                  <a:pt x="480986" y="428625"/>
                </a:lnTo>
                <a:lnTo>
                  <a:pt x="820282" y="193202"/>
                </a:lnTo>
                <a:lnTo>
                  <a:pt x="0" y="19050"/>
                </a:lnTo>
                <a:lnTo>
                  <a:pt x="1400175" y="0"/>
                </a:lnTo>
                <a:close/>
              </a:path>
            </a:pathLst>
          </a:custGeom>
          <a:solidFill>
            <a:srgbClr val="FF9900"/>
          </a:solidFill>
          <a:ln>
            <a:noFill/>
          </a:ln>
        </p:spPr>
        <p:txBody>
          <a:bodyPr/>
          <a:lstStyle/>
          <a:p>
            <a:pPr defTabSz="783590" eaLnBrk="0" hangingPunct="0">
              <a:defRPr/>
            </a:pPr>
            <a:endParaRPr lang="zh-CN" altLang="en-US" sz="1000" dirty="0">
              <a:solidFill>
                <a:prstClr val="black"/>
              </a:solidFill>
              <a:latin typeface="+mn-lt"/>
              <a:ea typeface="MS PGothic" panose="020B0600070205080204" pitchFamily="34" charset="-128"/>
              <a:cs typeface="Arial" panose="020B0604020202020204" pitchFamily="34" charset="0"/>
            </a:endParaRPr>
          </a:p>
        </p:txBody>
      </p:sp>
      <p:cxnSp>
        <p:nvCxnSpPr>
          <p:cNvPr id="426" name="直接连接符 108"/>
          <p:cNvCxnSpPr/>
          <p:nvPr/>
        </p:nvCxnSpPr>
        <p:spPr bwMode="auto">
          <a:xfrm>
            <a:off x="1811020" y="1765935"/>
            <a:ext cx="5715" cy="211455"/>
          </a:xfrm>
          <a:prstGeom prst="line">
            <a:avLst/>
          </a:prstGeom>
          <a:ln w="9525"/>
          <a:effectLst/>
        </p:spPr>
        <p:style>
          <a:lnRef idx="2">
            <a:schemeClr val="accent1"/>
          </a:lnRef>
          <a:fillRef idx="0">
            <a:schemeClr val="accent1"/>
          </a:fillRef>
          <a:effectRef idx="1">
            <a:schemeClr val="accent1"/>
          </a:effectRef>
          <a:fontRef idx="minor">
            <a:schemeClr val="tx1"/>
          </a:fontRef>
        </p:style>
      </p:cxnSp>
      <p:sp>
        <p:nvSpPr>
          <p:cNvPr id="429" name="矩形 347"/>
          <p:cNvSpPr/>
          <p:nvPr/>
        </p:nvSpPr>
        <p:spPr bwMode="auto">
          <a:xfrm>
            <a:off x="4774565" y="2183130"/>
            <a:ext cx="3287395" cy="1187450"/>
          </a:xfrm>
          <a:prstGeom prst="rect">
            <a:avLst/>
          </a:prstGeom>
          <a:ln w="6350">
            <a:prstDash val="sysDash"/>
          </a:ln>
          <a:effectLst/>
        </p:spPr>
        <p:style>
          <a:lnRef idx="2">
            <a:schemeClr val="accent1"/>
          </a:lnRef>
          <a:fillRef idx="0">
            <a:schemeClr val="accent1"/>
          </a:fillRef>
          <a:effectRef idx="1">
            <a:schemeClr val="accent1"/>
          </a:effectRef>
          <a:fontRef idx="minor">
            <a:schemeClr val="tx1"/>
          </a:fontRef>
        </p:style>
        <p:txBody>
          <a:bodyPr lIns="79200" tIns="39600" rIns="79200" bIns="39600"/>
          <a:lstStyle/>
          <a:p>
            <a:pPr algn="ctr" defTabSz="935355">
              <a:defRPr/>
            </a:pPr>
            <a:endParaRPr lang="zh-CN" altLang="en-US" sz="1000" dirty="0">
              <a:solidFill>
                <a:srgbClr val="FF0000"/>
              </a:solidFill>
              <a:ea typeface="微软雅黑" panose="020B0503020204020204" charset="-122"/>
              <a:cs typeface="Arial" panose="020B0604020202020204" pitchFamily="34" charset="0"/>
            </a:endParaRPr>
          </a:p>
        </p:txBody>
      </p:sp>
      <p:sp>
        <p:nvSpPr>
          <p:cNvPr id="430" name="Text Box 2162"/>
          <p:cNvSpPr txBox="1">
            <a:spLocks noChangeArrowheads="1"/>
          </p:cNvSpPr>
          <p:nvPr/>
        </p:nvSpPr>
        <p:spPr bwMode="auto">
          <a:xfrm>
            <a:off x="7494270" y="2573020"/>
            <a:ext cx="488950" cy="669290"/>
          </a:xfrm>
          <a:prstGeom prst="rect">
            <a:avLst/>
          </a:prstGeom>
          <a:noFill/>
          <a:ln w="9525" algn="ctr">
            <a:noFill/>
            <a:miter lim="800000"/>
          </a:ln>
          <a:effectLst/>
        </p:spPr>
        <p:txBody>
          <a:bodyPr vert="eaVert" wrap="square" lIns="91424" tIns="45712" rIns="91424" bIns="45712">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External System</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pic>
        <p:nvPicPr>
          <p:cNvPr id="432" name="Picture 1" descr="D:\ZTE高达\VI管理\VI小图\B-TrunC.png"/>
          <p:cNvPicPr>
            <a:picLocks noChangeAspect="1" noChangeArrowheads="1"/>
          </p:cNvPicPr>
          <p:nvPr/>
        </p:nvPicPr>
        <p:blipFill>
          <a:blip r:embed="rId5"/>
          <a:srcRect/>
          <a:stretch>
            <a:fillRect/>
          </a:stretch>
        </p:blipFill>
        <p:spPr bwMode="auto">
          <a:xfrm>
            <a:off x="6115050" y="2904490"/>
            <a:ext cx="438785" cy="435610"/>
          </a:xfrm>
          <a:prstGeom prst="rect">
            <a:avLst/>
          </a:prstGeom>
          <a:noFill/>
        </p:spPr>
      </p:pic>
      <p:pic>
        <p:nvPicPr>
          <p:cNvPr id="433" name="图片 432" descr="http://www.hytera.com.cn/upload/PDT.jpg"/>
          <p:cNvPicPr/>
          <p:nvPr/>
        </p:nvPicPr>
        <p:blipFill>
          <a:blip r:embed="rId6" cstate="email"/>
          <a:srcRect/>
          <a:stretch>
            <a:fillRect/>
          </a:stretch>
        </p:blipFill>
        <p:spPr bwMode="auto">
          <a:xfrm>
            <a:off x="6777990" y="2589530"/>
            <a:ext cx="780415" cy="335915"/>
          </a:xfrm>
          <a:prstGeom prst="rect">
            <a:avLst/>
          </a:prstGeom>
          <a:noFill/>
          <a:ln w="9525">
            <a:noFill/>
            <a:miter lim="800000"/>
            <a:headEnd/>
            <a:tailEnd/>
          </a:ln>
        </p:spPr>
      </p:pic>
      <p:sp>
        <p:nvSpPr>
          <p:cNvPr id="450" name="Text Box 2162"/>
          <p:cNvSpPr txBox="1">
            <a:spLocks noChangeArrowheads="1"/>
          </p:cNvSpPr>
          <p:nvPr/>
        </p:nvSpPr>
        <p:spPr bwMode="auto">
          <a:xfrm>
            <a:off x="2313305" y="2726055"/>
            <a:ext cx="701040" cy="243840"/>
          </a:xfrm>
          <a:prstGeom prst="rect">
            <a:avLst/>
          </a:prstGeom>
          <a:noFill/>
          <a:ln w="9525" algn="ctr">
            <a:noFill/>
            <a:miter lim="800000"/>
          </a:ln>
          <a:effectLst/>
        </p:spPr>
        <p:txBody>
          <a:bodyPr wrap="square" lIns="91424" tIns="45712" rIns="91424" bIns="45712">
            <a:spAutoFit/>
          </a:bodyPr>
          <a:lstStyle/>
          <a:p>
            <a:pPr defTabSz="457200"/>
            <a:r>
              <a:rPr lang="en-US" altLang="zh-CN" sz="1000" dirty="0" smtClean="0">
                <a:solidFill>
                  <a:schemeClr val="bg1"/>
                </a:solidFill>
                <a:latin typeface="+mn-lt"/>
                <a:ea typeface="微软雅黑" panose="020B0503020204020204" charset="-122"/>
                <a:cs typeface="Arial" panose="020B0604020202020204" pitchFamily="34" charset="0"/>
              </a:rPr>
              <a:t>Switch</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sp>
        <p:nvSpPr>
          <p:cNvPr id="455" name="Line 2152"/>
          <p:cNvSpPr>
            <a:spLocks noChangeShapeType="1"/>
          </p:cNvSpPr>
          <p:nvPr/>
        </p:nvSpPr>
        <p:spPr bwMode="auto">
          <a:xfrm flipV="1">
            <a:off x="772795" y="3418205"/>
            <a:ext cx="7670165" cy="0"/>
          </a:xfrm>
          <a:prstGeom prst="line">
            <a:avLst/>
          </a:prstGeom>
          <a:noFill/>
          <a:ln w="19050">
            <a:solidFill>
              <a:schemeClr val="tx1"/>
            </a:solidFill>
            <a:prstDash val="dash"/>
            <a:round/>
          </a:ln>
          <a:effectLst/>
        </p:spPr>
        <p:txBody>
          <a:bodyPr wrap="none" anchor="ctr"/>
          <a:lstStyle/>
          <a:p>
            <a:pPr defTabSz="457200"/>
            <a:endParaRPr lang="zh-CN" altLang="en-US" sz="1000">
              <a:solidFill>
                <a:prstClr val="black"/>
              </a:solidFill>
              <a:latin typeface="Arial" panose="020B0604020202020204" pitchFamily="34" charset="0"/>
              <a:ea typeface="微软雅黑" panose="020B0503020204020204" charset="-122"/>
              <a:cs typeface="Arial" panose="020B0604020202020204" pitchFamily="34" charset="0"/>
            </a:endParaRPr>
          </a:p>
        </p:txBody>
      </p:sp>
      <p:sp>
        <p:nvSpPr>
          <p:cNvPr id="456" name="Text Box 2181"/>
          <p:cNvSpPr txBox="1">
            <a:spLocks noChangeArrowheads="1"/>
          </p:cNvSpPr>
          <p:nvPr/>
        </p:nvSpPr>
        <p:spPr bwMode="auto">
          <a:xfrm>
            <a:off x="6553835" y="3664585"/>
            <a:ext cx="1889125" cy="335915"/>
          </a:xfrm>
          <a:prstGeom prst="rect">
            <a:avLst/>
          </a:prstGeom>
          <a:noFill/>
          <a:ln w="9525" algn="ctr">
            <a:noFill/>
            <a:miter lim="800000"/>
          </a:ln>
          <a:effectLst/>
        </p:spPr>
        <p:txBody>
          <a:bodyPr wrap="square" lIns="91424" tIns="45712" rIns="91424" bIns="45712">
            <a:spAutoFit/>
          </a:bodyPr>
          <a:lstStyle/>
          <a:p>
            <a:pPr defTabSz="457200"/>
            <a:r>
              <a:rPr lang="en-US" altLang="zh-CN" sz="1600" b="1" dirty="0" smtClean="0">
                <a:solidFill>
                  <a:schemeClr val="bg1"/>
                </a:solidFill>
                <a:latin typeface="+mn-lt"/>
                <a:ea typeface="微软雅黑" panose="020B0503020204020204" charset="-122"/>
                <a:cs typeface="Arial" panose="020B0604020202020204" pitchFamily="34" charset="0"/>
              </a:rPr>
              <a:t>Operator Network</a:t>
            </a:r>
            <a:endParaRPr lang="en-US" altLang="zh-CN" sz="1600" b="1" dirty="0" smtClean="0">
              <a:solidFill>
                <a:schemeClr val="bg1"/>
              </a:solidFill>
              <a:latin typeface="+mn-lt"/>
              <a:ea typeface="微软雅黑" panose="020B0503020204020204" charset="-122"/>
              <a:cs typeface="Arial" panose="020B0604020202020204" pitchFamily="34" charset="0"/>
            </a:endParaRPr>
          </a:p>
        </p:txBody>
      </p:sp>
      <p:sp>
        <p:nvSpPr>
          <p:cNvPr id="459" name="Text Box 2162"/>
          <p:cNvSpPr txBox="1">
            <a:spLocks noChangeArrowheads="1"/>
          </p:cNvSpPr>
          <p:nvPr/>
        </p:nvSpPr>
        <p:spPr bwMode="auto">
          <a:xfrm>
            <a:off x="3688080" y="3031490"/>
            <a:ext cx="729615" cy="243840"/>
          </a:xfrm>
          <a:prstGeom prst="rect">
            <a:avLst/>
          </a:prstGeom>
          <a:noFill/>
          <a:ln w="9525" algn="ctr">
            <a:noFill/>
            <a:miter lim="800000"/>
          </a:ln>
          <a:effectLst/>
        </p:spPr>
        <p:txBody>
          <a:bodyPr wrap="square" lIns="91424" tIns="45712" rIns="91424" bIns="45712">
            <a:spAutoFit/>
          </a:bodyPr>
          <a:lstStyle/>
          <a:p>
            <a:pPr algn="ctr" defTabSz="457200"/>
            <a:r>
              <a:rPr lang="en-US" altLang="zh-CN" sz="1000" dirty="0" smtClean="0">
                <a:solidFill>
                  <a:schemeClr val="bg1"/>
                </a:solidFill>
                <a:latin typeface="+mn-lt"/>
                <a:ea typeface="微软雅黑" panose="020B0503020204020204" charset="-122"/>
                <a:cs typeface="Arial" panose="020B0604020202020204" pitchFamily="34" charset="0"/>
              </a:rPr>
              <a:t>Gateway</a:t>
            </a:r>
            <a:endParaRPr lang="en-US" altLang="zh-CN" sz="1000" dirty="0" smtClean="0">
              <a:solidFill>
                <a:schemeClr val="bg1"/>
              </a:solidFill>
              <a:latin typeface="+mn-lt"/>
              <a:ea typeface="微软雅黑" panose="020B0503020204020204" charset="-122"/>
              <a:cs typeface="Arial" panose="020B0604020202020204" pitchFamily="34" charset="0"/>
            </a:endParaRPr>
          </a:p>
        </p:txBody>
      </p:sp>
      <p:pic>
        <p:nvPicPr>
          <p:cNvPr id="30" name="图片 29"/>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2411095" y="4312285"/>
            <a:ext cx="238760" cy="520700"/>
          </a:xfrm>
          <a:prstGeom prst="rect">
            <a:avLst/>
          </a:prstGeom>
          <a:noFill/>
          <a:ln w="9525">
            <a:noFill/>
          </a:ln>
        </p:spPr>
      </p:pic>
      <p:pic>
        <p:nvPicPr>
          <p:cNvPr id="2" name="图片 1"/>
          <p:cNvPicPr>
            <a:picLocks noChangeAspect="1"/>
          </p:cNvPicPr>
          <p:nvPr/>
        </p:nvPicPr>
        <p:blipFill>
          <a:blip r:embed="rId8"/>
          <a:stretch>
            <a:fillRect/>
          </a:stretch>
        </p:blipFill>
        <p:spPr>
          <a:xfrm>
            <a:off x="2800985" y="3774440"/>
            <a:ext cx="408305" cy="1093470"/>
          </a:xfrm>
          <a:prstGeom prst="rect">
            <a:avLst/>
          </a:prstGeom>
          <a:effectLst>
            <a:outerShdw blurRad="127000" algn="t" rotWithShape="0">
              <a:prstClr val="black"/>
            </a:outerShdw>
          </a:effectLst>
        </p:spPr>
      </p:pic>
      <p:pic>
        <p:nvPicPr>
          <p:cNvPr id="5" name="图片 4"/>
          <p:cNvPicPr>
            <a:picLocks noChangeAspect="1"/>
          </p:cNvPicPr>
          <p:nvPr/>
        </p:nvPicPr>
        <p:blipFill>
          <a:blip r:embed="rId9"/>
          <a:stretch>
            <a:fillRect/>
          </a:stretch>
        </p:blipFill>
        <p:spPr>
          <a:xfrm>
            <a:off x="3280410" y="4070350"/>
            <a:ext cx="292735" cy="775970"/>
          </a:xfrm>
          <a:prstGeom prst="rect">
            <a:avLst/>
          </a:prstGeom>
          <a:effectLst>
            <a:outerShdw blurRad="127000" algn="t" rotWithShape="0">
              <a:prstClr val="black"/>
            </a:outerShdw>
          </a:effectLst>
        </p:spPr>
      </p:pic>
      <p:grpSp>
        <p:nvGrpSpPr>
          <p:cNvPr id="15400" name="Group 237"/>
          <p:cNvGrpSpPr/>
          <p:nvPr/>
        </p:nvGrpSpPr>
        <p:grpSpPr>
          <a:xfrm>
            <a:off x="1310005" y="1324610"/>
            <a:ext cx="718820" cy="502285"/>
            <a:chOff x="584200" y="1168400"/>
            <a:chExt cx="1001713" cy="700088"/>
          </a:xfrm>
        </p:grpSpPr>
        <p:sp>
          <p:nvSpPr>
            <p:cNvPr id="15425" name="Freeform 31"/>
            <p:cNvSpPr/>
            <p:nvPr/>
          </p:nvSpPr>
          <p:spPr>
            <a:xfrm>
              <a:off x="584200" y="1168400"/>
              <a:ext cx="1001713" cy="700088"/>
            </a:xfrm>
            <a:custGeom>
              <a:avLst/>
              <a:gdLst>
                <a:gd name="txL" fmla="*/ 0 w 631"/>
                <a:gd name="txT" fmla="*/ 0 h 441"/>
                <a:gd name="txR" fmla="*/ 631 w 631"/>
                <a:gd name="txB" fmla="*/ 441 h 441"/>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Lst>
              <a:rect l="txL" t="txT" r="txR" b="txB"/>
              <a:pathLst>
                <a:path w="631" h="441">
                  <a:moveTo>
                    <a:pt x="0" y="331"/>
                  </a:moveTo>
                  <a:lnTo>
                    <a:pt x="0" y="345"/>
                  </a:lnTo>
                  <a:lnTo>
                    <a:pt x="308" y="441"/>
                  </a:lnTo>
                  <a:lnTo>
                    <a:pt x="587" y="353"/>
                  </a:lnTo>
                  <a:lnTo>
                    <a:pt x="631" y="88"/>
                  </a:lnTo>
                  <a:lnTo>
                    <a:pt x="617" y="74"/>
                  </a:lnTo>
                  <a:lnTo>
                    <a:pt x="322" y="0"/>
                  </a:lnTo>
                  <a:lnTo>
                    <a:pt x="273" y="245"/>
                  </a:lnTo>
                  <a:lnTo>
                    <a:pt x="0" y="33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5426" name="Freeform 32"/>
            <p:cNvSpPr/>
            <p:nvPr/>
          </p:nvSpPr>
          <p:spPr>
            <a:xfrm>
              <a:off x="587375" y="1285875"/>
              <a:ext cx="982663" cy="557213"/>
            </a:xfrm>
            <a:custGeom>
              <a:avLst/>
              <a:gdLst>
                <a:gd name="txL" fmla="*/ 0 w 619"/>
                <a:gd name="txT" fmla="*/ 0 h 351"/>
                <a:gd name="txR" fmla="*/ 619 w 619"/>
                <a:gd name="txB" fmla="*/ 351 h 351"/>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rect l="txL" t="txT" r="txR" b="txB"/>
              <a:pathLst>
                <a:path w="619" h="351">
                  <a:moveTo>
                    <a:pt x="615" y="0"/>
                  </a:moveTo>
                  <a:lnTo>
                    <a:pt x="611" y="0"/>
                  </a:lnTo>
                  <a:lnTo>
                    <a:pt x="567" y="259"/>
                  </a:lnTo>
                  <a:lnTo>
                    <a:pt x="273" y="169"/>
                  </a:lnTo>
                  <a:lnTo>
                    <a:pt x="271" y="171"/>
                  </a:lnTo>
                  <a:lnTo>
                    <a:pt x="263" y="173"/>
                  </a:lnTo>
                  <a:lnTo>
                    <a:pt x="563" y="265"/>
                  </a:lnTo>
                  <a:lnTo>
                    <a:pt x="308" y="343"/>
                  </a:lnTo>
                  <a:lnTo>
                    <a:pt x="10" y="253"/>
                  </a:lnTo>
                  <a:lnTo>
                    <a:pt x="0" y="257"/>
                  </a:lnTo>
                  <a:lnTo>
                    <a:pt x="308" y="351"/>
                  </a:lnTo>
                  <a:lnTo>
                    <a:pt x="573" y="269"/>
                  </a:lnTo>
                  <a:lnTo>
                    <a:pt x="619" y="4"/>
                  </a:lnTo>
                  <a:lnTo>
                    <a:pt x="615"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27" name="Freeform 33"/>
            <p:cNvSpPr/>
            <p:nvPr/>
          </p:nvSpPr>
          <p:spPr>
            <a:xfrm>
              <a:off x="760413" y="1662113"/>
              <a:ext cx="588963" cy="123825"/>
            </a:xfrm>
            <a:custGeom>
              <a:avLst/>
              <a:gdLst>
                <a:gd name="txL" fmla="*/ 0 w 185"/>
                <a:gd name="txT" fmla="*/ 0 h 39"/>
                <a:gd name="txR" fmla="*/ 185 w 185"/>
                <a:gd name="txB" fmla="*/ 39 h 39"/>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85" h="39">
                  <a:moveTo>
                    <a:pt x="0" y="2"/>
                  </a:moveTo>
                  <a:cubicBezTo>
                    <a:pt x="0" y="3"/>
                    <a:pt x="1" y="4"/>
                    <a:pt x="2" y="4"/>
                  </a:cubicBezTo>
                  <a:cubicBezTo>
                    <a:pt x="114" y="39"/>
                    <a:pt x="114" y="39"/>
                    <a:pt x="114" y="39"/>
                  </a:cubicBezTo>
                  <a:cubicBezTo>
                    <a:pt x="185" y="17"/>
                    <a:pt x="185" y="17"/>
                    <a:pt x="185" y="17"/>
                  </a:cubicBezTo>
                  <a:cubicBezTo>
                    <a:pt x="141" y="5"/>
                    <a:pt x="141" y="5"/>
                    <a:pt x="141" y="5"/>
                  </a:cubicBezTo>
                  <a:cubicBezTo>
                    <a:pt x="140" y="5"/>
                    <a:pt x="140" y="5"/>
                    <a:pt x="139" y="6"/>
                  </a:cubicBezTo>
                  <a:cubicBezTo>
                    <a:pt x="139" y="6"/>
                    <a:pt x="139" y="6"/>
                    <a:pt x="139" y="7"/>
                  </a:cubicBezTo>
                  <a:cubicBezTo>
                    <a:pt x="139" y="7"/>
                    <a:pt x="140" y="8"/>
                    <a:pt x="141" y="8"/>
                  </a:cubicBezTo>
                  <a:cubicBezTo>
                    <a:pt x="141" y="8"/>
                    <a:pt x="165" y="15"/>
                    <a:pt x="173" y="17"/>
                  </a:cubicBezTo>
                  <a:cubicBezTo>
                    <a:pt x="164" y="20"/>
                    <a:pt x="115" y="35"/>
                    <a:pt x="114" y="36"/>
                  </a:cubicBezTo>
                  <a:cubicBezTo>
                    <a:pt x="113" y="35"/>
                    <a:pt x="3" y="1"/>
                    <a:pt x="3" y="1"/>
                  </a:cubicBezTo>
                  <a:cubicBezTo>
                    <a:pt x="2" y="0"/>
                    <a:pt x="1" y="1"/>
                    <a:pt x="0"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28" name="Freeform 34"/>
            <p:cNvSpPr/>
            <p:nvPr/>
          </p:nvSpPr>
          <p:spPr>
            <a:xfrm>
              <a:off x="890588" y="1655763"/>
              <a:ext cx="319088" cy="104775"/>
            </a:xfrm>
            <a:custGeom>
              <a:avLst/>
              <a:gdLst>
                <a:gd name="txL" fmla="*/ 0 w 100"/>
                <a:gd name="txT" fmla="*/ 0 h 33"/>
                <a:gd name="txR" fmla="*/ 100 w 100"/>
                <a:gd name="txB" fmla="*/ 33 h 33"/>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00" h="33">
                  <a:moveTo>
                    <a:pt x="1" y="2"/>
                  </a:moveTo>
                  <a:cubicBezTo>
                    <a:pt x="0" y="3"/>
                    <a:pt x="1" y="4"/>
                    <a:pt x="2" y="4"/>
                  </a:cubicBezTo>
                  <a:cubicBezTo>
                    <a:pt x="97" y="32"/>
                    <a:pt x="97" y="32"/>
                    <a:pt x="97" y="32"/>
                  </a:cubicBezTo>
                  <a:cubicBezTo>
                    <a:pt x="98" y="33"/>
                    <a:pt x="99" y="32"/>
                    <a:pt x="100" y="31"/>
                  </a:cubicBezTo>
                  <a:cubicBezTo>
                    <a:pt x="100" y="30"/>
                    <a:pt x="99" y="30"/>
                    <a:pt x="98" y="29"/>
                  </a:cubicBezTo>
                  <a:cubicBezTo>
                    <a:pt x="3" y="1"/>
                    <a:pt x="3" y="1"/>
                    <a:pt x="3" y="1"/>
                  </a:cubicBezTo>
                  <a:cubicBezTo>
                    <a:pt x="2" y="0"/>
                    <a:pt x="1" y="1"/>
                    <a:pt x="1"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29" name="Freeform 35"/>
            <p:cNvSpPr/>
            <p:nvPr/>
          </p:nvSpPr>
          <p:spPr>
            <a:xfrm>
              <a:off x="1033463" y="1662113"/>
              <a:ext cx="233363" cy="76200"/>
            </a:xfrm>
            <a:custGeom>
              <a:avLst/>
              <a:gdLst>
                <a:gd name="txL" fmla="*/ 0 w 73"/>
                <a:gd name="txT" fmla="*/ 0 h 24"/>
                <a:gd name="txR" fmla="*/ 73 w 73"/>
                <a:gd name="txB" fmla="*/ 24 h 24"/>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73" h="24">
                  <a:moveTo>
                    <a:pt x="0" y="2"/>
                  </a:moveTo>
                  <a:cubicBezTo>
                    <a:pt x="0" y="3"/>
                    <a:pt x="1" y="4"/>
                    <a:pt x="2" y="4"/>
                  </a:cubicBezTo>
                  <a:cubicBezTo>
                    <a:pt x="71" y="24"/>
                    <a:pt x="71" y="24"/>
                    <a:pt x="71" y="24"/>
                  </a:cubicBezTo>
                  <a:cubicBezTo>
                    <a:pt x="72" y="24"/>
                    <a:pt x="73" y="24"/>
                    <a:pt x="73" y="23"/>
                  </a:cubicBezTo>
                  <a:cubicBezTo>
                    <a:pt x="73" y="22"/>
                    <a:pt x="73" y="21"/>
                    <a:pt x="72" y="21"/>
                  </a:cubicBezTo>
                  <a:cubicBezTo>
                    <a:pt x="2" y="1"/>
                    <a:pt x="2" y="1"/>
                    <a:pt x="2" y="1"/>
                  </a:cubicBezTo>
                  <a:cubicBezTo>
                    <a:pt x="2" y="0"/>
                    <a:pt x="1" y="1"/>
                    <a:pt x="0" y="2"/>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30" name="Freeform 36"/>
            <p:cNvSpPr/>
            <p:nvPr/>
          </p:nvSpPr>
          <p:spPr>
            <a:xfrm>
              <a:off x="1004888" y="1677988"/>
              <a:ext cx="211138" cy="73025"/>
            </a:xfrm>
            <a:custGeom>
              <a:avLst/>
              <a:gdLst>
                <a:gd name="txL" fmla="*/ 0 w 66"/>
                <a:gd name="txT" fmla="*/ 0 h 23"/>
                <a:gd name="txR" fmla="*/ 66 w 66"/>
                <a:gd name="txB" fmla="*/ 23 h 2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6" h="23">
                  <a:moveTo>
                    <a:pt x="63" y="0"/>
                  </a:moveTo>
                  <a:cubicBezTo>
                    <a:pt x="2" y="19"/>
                    <a:pt x="2" y="19"/>
                    <a:pt x="2" y="19"/>
                  </a:cubicBezTo>
                  <a:cubicBezTo>
                    <a:pt x="1" y="20"/>
                    <a:pt x="0" y="21"/>
                    <a:pt x="1" y="22"/>
                  </a:cubicBezTo>
                  <a:cubicBezTo>
                    <a:pt x="1" y="22"/>
                    <a:pt x="2" y="23"/>
                    <a:pt x="3" y="23"/>
                  </a:cubicBezTo>
                  <a:cubicBezTo>
                    <a:pt x="64" y="3"/>
                    <a:pt x="64" y="3"/>
                    <a:pt x="64" y="3"/>
                  </a:cubicBezTo>
                  <a:cubicBezTo>
                    <a:pt x="65" y="3"/>
                    <a:pt x="66" y="2"/>
                    <a:pt x="66" y="1"/>
                  </a:cubicBezTo>
                  <a:cubicBezTo>
                    <a:pt x="65" y="0"/>
                    <a:pt x="64" y="0"/>
                    <a:pt x="63" y="0"/>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31" name="Freeform 37"/>
            <p:cNvSpPr/>
            <p:nvPr/>
          </p:nvSpPr>
          <p:spPr>
            <a:xfrm>
              <a:off x="909638" y="1662113"/>
              <a:ext cx="136525" cy="60325"/>
            </a:xfrm>
            <a:custGeom>
              <a:avLst/>
              <a:gdLst>
                <a:gd name="txL" fmla="*/ 0 w 43"/>
                <a:gd name="txT" fmla="*/ 0 h 19"/>
                <a:gd name="txR" fmla="*/ 43 w 43"/>
                <a:gd name="txB" fmla="*/ 19 h 1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txL" t="txT" r="txR" b="txB"/>
              <a:pathLst>
                <a:path w="43" h="19">
                  <a:moveTo>
                    <a:pt x="40" y="1"/>
                  </a:moveTo>
                  <a:cubicBezTo>
                    <a:pt x="1" y="15"/>
                    <a:pt x="1" y="15"/>
                    <a:pt x="1" y="15"/>
                  </a:cubicBezTo>
                  <a:cubicBezTo>
                    <a:pt x="0" y="15"/>
                    <a:pt x="0" y="16"/>
                    <a:pt x="0" y="17"/>
                  </a:cubicBezTo>
                  <a:cubicBezTo>
                    <a:pt x="0" y="18"/>
                    <a:pt x="1" y="19"/>
                    <a:pt x="2" y="18"/>
                  </a:cubicBezTo>
                  <a:cubicBezTo>
                    <a:pt x="42" y="4"/>
                    <a:pt x="42" y="4"/>
                    <a:pt x="42" y="4"/>
                  </a:cubicBezTo>
                  <a:cubicBezTo>
                    <a:pt x="42" y="3"/>
                    <a:pt x="43" y="3"/>
                    <a:pt x="43" y="2"/>
                  </a:cubicBezTo>
                  <a:cubicBezTo>
                    <a:pt x="42" y="1"/>
                    <a:pt x="41" y="0"/>
                    <a:pt x="40" y="1"/>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15432" name="Freeform 38"/>
            <p:cNvSpPr/>
            <p:nvPr/>
          </p:nvSpPr>
          <p:spPr>
            <a:xfrm>
              <a:off x="1046163" y="1203325"/>
              <a:ext cx="479425" cy="458788"/>
            </a:xfrm>
            <a:custGeom>
              <a:avLst/>
              <a:gdLst>
                <a:gd name="txL" fmla="*/ 0 w 150"/>
                <a:gd name="txT" fmla="*/ 0 h 144"/>
                <a:gd name="txR" fmla="*/ 150 w 150"/>
                <a:gd name="txB" fmla="*/ 144 h 1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50" h="144">
                  <a:moveTo>
                    <a:pt x="19" y="8"/>
                  </a:moveTo>
                  <a:cubicBezTo>
                    <a:pt x="18" y="13"/>
                    <a:pt x="3" y="92"/>
                    <a:pt x="2" y="98"/>
                  </a:cubicBezTo>
                  <a:cubicBezTo>
                    <a:pt x="0" y="105"/>
                    <a:pt x="5" y="108"/>
                    <a:pt x="12" y="110"/>
                  </a:cubicBezTo>
                  <a:cubicBezTo>
                    <a:pt x="19" y="113"/>
                    <a:pt x="112" y="140"/>
                    <a:pt x="118" y="142"/>
                  </a:cubicBezTo>
                  <a:cubicBezTo>
                    <a:pt x="125" y="144"/>
                    <a:pt x="130" y="140"/>
                    <a:pt x="132" y="133"/>
                  </a:cubicBezTo>
                  <a:cubicBezTo>
                    <a:pt x="133" y="126"/>
                    <a:pt x="148" y="48"/>
                    <a:pt x="149" y="42"/>
                  </a:cubicBezTo>
                  <a:cubicBezTo>
                    <a:pt x="150" y="36"/>
                    <a:pt x="147" y="32"/>
                    <a:pt x="137" y="29"/>
                  </a:cubicBezTo>
                  <a:cubicBezTo>
                    <a:pt x="128" y="27"/>
                    <a:pt x="37" y="3"/>
                    <a:pt x="34" y="2"/>
                  </a:cubicBezTo>
                  <a:cubicBezTo>
                    <a:pt x="27" y="0"/>
                    <a:pt x="20" y="1"/>
                    <a:pt x="19" y="8"/>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15433" name="Freeform 231"/>
            <p:cNvSpPr/>
            <p:nvPr/>
          </p:nvSpPr>
          <p:spPr>
            <a:xfrm>
              <a:off x="1073150" y="1254125"/>
              <a:ext cx="177800" cy="331788"/>
            </a:xfrm>
            <a:custGeom>
              <a:avLst/>
              <a:gdLst>
                <a:gd name="txL" fmla="*/ 0 w 56"/>
                <a:gd name="txT" fmla="*/ 0 h 104"/>
                <a:gd name="txR" fmla="*/ 56 w 56"/>
                <a:gd name="txB" fmla="*/ 104 h 10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Lst>
              <a:rect l="txL" t="txT" r="txR" b="txB"/>
              <a:pathLst>
                <a:path w="56" h="104">
                  <a:moveTo>
                    <a:pt x="1" y="78"/>
                  </a:moveTo>
                  <a:cubicBezTo>
                    <a:pt x="0" y="87"/>
                    <a:pt x="6" y="89"/>
                    <a:pt x="11" y="91"/>
                  </a:cubicBezTo>
                  <a:cubicBezTo>
                    <a:pt x="14" y="92"/>
                    <a:pt x="27" y="96"/>
                    <a:pt x="54" y="104"/>
                  </a:cubicBezTo>
                  <a:cubicBezTo>
                    <a:pt x="54" y="104"/>
                    <a:pt x="55" y="103"/>
                    <a:pt x="56" y="103"/>
                  </a:cubicBezTo>
                  <a:cubicBezTo>
                    <a:pt x="56" y="102"/>
                    <a:pt x="55" y="101"/>
                    <a:pt x="55" y="100"/>
                  </a:cubicBezTo>
                  <a:cubicBezTo>
                    <a:pt x="29" y="93"/>
                    <a:pt x="15" y="89"/>
                    <a:pt x="12" y="88"/>
                  </a:cubicBezTo>
                  <a:cubicBezTo>
                    <a:pt x="6" y="85"/>
                    <a:pt x="4" y="84"/>
                    <a:pt x="5" y="79"/>
                  </a:cubicBezTo>
                  <a:cubicBezTo>
                    <a:pt x="5" y="79"/>
                    <a:pt x="20" y="0"/>
                    <a:pt x="20" y="0"/>
                  </a:cubicBezTo>
                  <a:cubicBezTo>
                    <a:pt x="20" y="1"/>
                    <a:pt x="19" y="2"/>
                    <a:pt x="18" y="2"/>
                  </a:cubicBezTo>
                  <a:cubicBezTo>
                    <a:pt x="17" y="1"/>
                    <a:pt x="16" y="0"/>
                    <a:pt x="16" y="0"/>
                  </a:cubicBezTo>
                  <a:lnTo>
                    <a:pt x="1" y="78"/>
                  </a:lnTo>
                  <a:close/>
                </a:path>
              </a:pathLst>
            </a:custGeom>
            <a:solidFill>
              <a:srgbClr val="3D61A4"/>
            </a:solidFill>
            <a:ln w="9525">
              <a:noFill/>
            </a:ln>
          </p:spPr>
          <p:txBody>
            <a:bodyPr/>
            <a:p>
              <a:endParaRPr lang="en-US" altLang="x-none" dirty="0">
                <a:latin typeface="宋体" panose="02010600030101010101" pitchFamily="2" charset="-128"/>
              </a:endParaRPr>
            </a:p>
          </p:txBody>
        </p:sp>
      </p:grpSp>
      <p:grpSp>
        <p:nvGrpSpPr>
          <p:cNvPr id="18448" name="Group 225"/>
          <p:cNvGrpSpPr/>
          <p:nvPr/>
        </p:nvGrpSpPr>
        <p:grpSpPr>
          <a:xfrm>
            <a:off x="2190433" y="1328103"/>
            <a:ext cx="679450" cy="481012"/>
            <a:chOff x="2554287" y="2678113"/>
            <a:chExt cx="679450" cy="481012"/>
          </a:xfrm>
        </p:grpSpPr>
        <p:sp>
          <p:nvSpPr>
            <p:cNvPr id="18507" name="Freeform 180"/>
            <p:cNvSpPr/>
            <p:nvPr/>
          </p:nvSpPr>
          <p:spPr>
            <a:xfrm>
              <a:off x="2554287" y="2930525"/>
              <a:ext cx="679450" cy="228600"/>
            </a:xfrm>
            <a:custGeom>
              <a:avLst/>
              <a:gdLst>
                <a:gd name="txL" fmla="*/ 0 w 213"/>
                <a:gd name="txT" fmla="*/ 0 h 72"/>
                <a:gd name="txR" fmla="*/ 213 w 213"/>
                <a:gd name="txB" fmla="*/ 72 h 72"/>
              </a:gdLst>
              <a:ahLst/>
              <a:cxnLst>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13" h="72">
                  <a:moveTo>
                    <a:pt x="213" y="0"/>
                  </a:moveTo>
                  <a:cubicBezTo>
                    <a:pt x="213" y="62"/>
                    <a:pt x="213" y="62"/>
                    <a:pt x="213" y="62"/>
                  </a:cubicBezTo>
                  <a:cubicBezTo>
                    <a:pt x="213" y="67"/>
                    <a:pt x="209" y="72"/>
                    <a:pt x="204" y="72"/>
                  </a:cubicBezTo>
                  <a:cubicBezTo>
                    <a:pt x="9" y="72"/>
                    <a:pt x="9" y="72"/>
                    <a:pt x="9" y="72"/>
                  </a:cubicBezTo>
                  <a:cubicBezTo>
                    <a:pt x="4" y="72"/>
                    <a:pt x="0" y="67"/>
                    <a:pt x="0" y="62"/>
                  </a:cubicBezTo>
                  <a:cubicBezTo>
                    <a:pt x="0" y="0"/>
                    <a:pt x="0" y="0"/>
                    <a:pt x="0" y="0"/>
                  </a:cubicBezTo>
                </a:path>
              </a:pathLst>
            </a:custGeom>
            <a:solidFill>
              <a:srgbClr val="3D61A4"/>
            </a:solidFill>
            <a:ln w="9525">
              <a:noFill/>
            </a:ln>
          </p:spPr>
          <p:txBody>
            <a:bodyPr/>
            <a:p>
              <a:endParaRPr lang="en-US" altLang="x-none" dirty="0">
                <a:latin typeface="宋体" panose="02010600030101010101" pitchFamily="2" charset="-128"/>
              </a:endParaRPr>
            </a:p>
          </p:txBody>
        </p:sp>
        <p:sp>
          <p:nvSpPr>
            <p:cNvPr id="18508" name="Rectangle 181"/>
            <p:cNvSpPr/>
            <p:nvPr/>
          </p:nvSpPr>
          <p:spPr>
            <a:xfrm>
              <a:off x="2930525" y="2728913"/>
              <a:ext cx="196850" cy="153988"/>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18509" name="Rectangle 182"/>
            <p:cNvSpPr/>
            <p:nvPr/>
          </p:nvSpPr>
          <p:spPr>
            <a:xfrm>
              <a:off x="2952750" y="2754313"/>
              <a:ext cx="152400" cy="100013"/>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18510" name="Rectangle 183"/>
            <p:cNvSpPr/>
            <p:nvPr/>
          </p:nvSpPr>
          <p:spPr>
            <a:xfrm>
              <a:off x="2936875" y="2905125"/>
              <a:ext cx="184150" cy="73025"/>
            </a:xfrm>
            <a:prstGeom prst="rect">
              <a:avLst/>
            </a:prstGeom>
            <a:solidFill>
              <a:srgbClr val="3D61A4"/>
            </a:solidFill>
            <a:ln w="9525">
              <a:noFill/>
            </a:ln>
          </p:spPr>
          <p:txBody>
            <a:bodyPr/>
            <a:p>
              <a:endParaRPr lang="en-US" altLang="x-none" dirty="0">
                <a:latin typeface="宋体" panose="02010600030101010101" pitchFamily="2" charset="-128"/>
              </a:endParaRPr>
            </a:p>
          </p:txBody>
        </p:sp>
        <p:sp>
          <p:nvSpPr>
            <p:cNvPr id="18511" name="Rectangle 184"/>
            <p:cNvSpPr/>
            <p:nvPr/>
          </p:nvSpPr>
          <p:spPr>
            <a:xfrm>
              <a:off x="2965450" y="2927350"/>
              <a:ext cx="127000" cy="22225"/>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18512" name="Rectangle 185"/>
            <p:cNvSpPr/>
            <p:nvPr/>
          </p:nvSpPr>
          <p:spPr>
            <a:xfrm>
              <a:off x="2554287" y="3048000"/>
              <a:ext cx="679450" cy="25400"/>
            </a:xfrm>
            <a:prstGeom prst="rect">
              <a:avLst/>
            </a:prstGeom>
            <a:solidFill>
              <a:srgbClr val="FFFFFF"/>
            </a:solidFill>
            <a:ln w="9525">
              <a:noFill/>
            </a:ln>
          </p:spPr>
          <p:txBody>
            <a:bodyPr/>
            <a:p>
              <a:endParaRPr lang="en-US" altLang="x-none" dirty="0">
                <a:latin typeface="宋体" panose="02010600030101010101" pitchFamily="2" charset="-128"/>
              </a:endParaRPr>
            </a:p>
          </p:txBody>
        </p:sp>
        <p:sp>
          <p:nvSpPr>
            <p:cNvPr id="18513" name="Freeform 186"/>
            <p:cNvSpPr/>
            <p:nvPr/>
          </p:nvSpPr>
          <p:spPr>
            <a:xfrm>
              <a:off x="2724150" y="2706688"/>
              <a:ext cx="130175" cy="131763"/>
            </a:xfrm>
            <a:custGeom>
              <a:avLst/>
              <a:gdLst>
                <a:gd name="txL" fmla="*/ 0 w 41"/>
                <a:gd name="txT" fmla="*/ 0 h 41"/>
                <a:gd name="txR" fmla="*/ 41 w 41"/>
                <a:gd name="txB" fmla="*/ 41 h 41"/>
              </a:gdLst>
              <a:ahLst/>
              <a:cxnLst>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Lst>
              <a:rect l="txL" t="txT" r="txR" b="txB"/>
              <a:pathLst>
                <a:path w="41" h="41">
                  <a:moveTo>
                    <a:pt x="35" y="6"/>
                  </a:moveTo>
                  <a:cubicBezTo>
                    <a:pt x="31" y="2"/>
                    <a:pt x="26" y="0"/>
                    <a:pt x="21" y="0"/>
                  </a:cubicBezTo>
                  <a:cubicBezTo>
                    <a:pt x="15" y="0"/>
                    <a:pt x="10" y="2"/>
                    <a:pt x="6" y="6"/>
                  </a:cubicBezTo>
                  <a:cubicBezTo>
                    <a:pt x="2" y="10"/>
                    <a:pt x="0" y="15"/>
                    <a:pt x="0" y="20"/>
                  </a:cubicBezTo>
                  <a:cubicBezTo>
                    <a:pt x="0" y="32"/>
                    <a:pt x="9" y="41"/>
                    <a:pt x="21" y="41"/>
                  </a:cubicBezTo>
                  <a:cubicBezTo>
                    <a:pt x="32" y="41"/>
                    <a:pt x="41" y="32"/>
                    <a:pt x="41" y="20"/>
                  </a:cubicBezTo>
                  <a:cubicBezTo>
                    <a:pt x="41" y="15"/>
                    <a:pt x="39" y="10"/>
                    <a:pt x="35" y="6"/>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8514" name="Freeform 187"/>
            <p:cNvSpPr/>
            <p:nvPr/>
          </p:nvSpPr>
          <p:spPr>
            <a:xfrm>
              <a:off x="2825750" y="2816225"/>
              <a:ext cx="44450" cy="47625"/>
            </a:xfrm>
            <a:custGeom>
              <a:avLst/>
              <a:gdLst>
                <a:gd name="txL" fmla="*/ 0 w 14"/>
                <a:gd name="txT" fmla="*/ 0 h 15"/>
                <a:gd name="txR" fmla="*/ 14 w 14"/>
                <a:gd name="txB" fmla="*/ 15 h 1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 h="15">
                  <a:moveTo>
                    <a:pt x="13" y="2"/>
                  </a:moveTo>
                  <a:cubicBezTo>
                    <a:pt x="14" y="4"/>
                    <a:pt x="14" y="7"/>
                    <a:pt x="13" y="8"/>
                  </a:cubicBezTo>
                  <a:cubicBezTo>
                    <a:pt x="8" y="13"/>
                    <a:pt x="8" y="13"/>
                    <a:pt x="8" y="13"/>
                  </a:cubicBezTo>
                  <a:cubicBezTo>
                    <a:pt x="6" y="15"/>
                    <a:pt x="3" y="15"/>
                    <a:pt x="1" y="13"/>
                  </a:cubicBezTo>
                  <a:cubicBezTo>
                    <a:pt x="0" y="12"/>
                    <a:pt x="0" y="9"/>
                    <a:pt x="1" y="7"/>
                  </a:cubicBezTo>
                  <a:cubicBezTo>
                    <a:pt x="6" y="2"/>
                    <a:pt x="6" y="2"/>
                    <a:pt x="6" y="2"/>
                  </a:cubicBezTo>
                  <a:cubicBezTo>
                    <a:pt x="8" y="0"/>
                    <a:pt x="11" y="0"/>
                    <a:pt x="13" y="2"/>
                  </a:cubicBezTo>
                </a:path>
              </a:pathLst>
            </a:custGeom>
            <a:solidFill>
              <a:srgbClr val="3D61A4"/>
            </a:solidFill>
            <a:ln w="9525">
              <a:noFill/>
            </a:ln>
          </p:spPr>
          <p:txBody>
            <a:bodyPr/>
            <a:p>
              <a:endParaRPr lang="en-US" altLang="x-none" dirty="0">
                <a:latin typeface="宋体" panose="02010600030101010101" pitchFamily="2" charset="-128"/>
              </a:endParaRPr>
            </a:p>
          </p:txBody>
        </p:sp>
        <p:sp>
          <p:nvSpPr>
            <p:cNvPr id="18515" name="Freeform 188"/>
            <p:cNvSpPr/>
            <p:nvPr/>
          </p:nvSpPr>
          <p:spPr>
            <a:xfrm>
              <a:off x="2674937" y="2838450"/>
              <a:ext cx="230188" cy="320675"/>
            </a:xfrm>
            <a:custGeom>
              <a:avLst/>
              <a:gdLst>
                <a:gd name="txL" fmla="*/ 0 w 72"/>
                <a:gd name="txT" fmla="*/ 0 h 101"/>
                <a:gd name="txR" fmla="*/ 72 w 72"/>
                <a:gd name="txB" fmla="*/ 101 h 101"/>
              </a:gdLst>
              <a:ahLst/>
              <a:cxnLst>
                <a:cxn ang="0">
                  <a:pos x="2147483647" y="2147483647"/>
                </a:cxn>
                <a:cxn ang="0">
                  <a:pos x="2147483647" y="2147483647"/>
                </a:cxn>
                <a:cxn ang="0">
                  <a:pos x="0" y="2147483647"/>
                </a:cxn>
                <a:cxn ang="0">
                  <a:pos x="2147483647" y="2147483647"/>
                </a:cxn>
                <a:cxn ang="0">
                  <a:pos x="2147483647" y="2147483647"/>
                </a:cxn>
              </a:cxnLst>
              <a:rect l="txL" t="txT" r="txR" b="txB"/>
              <a:pathLst>
                <a:path w="72" h="101">
                  <a:moveTo>
                    <a:pt x="53" y="101"/>
                  </a:moveTo>
                  <a:cubicBezTo>
                    <a:pt x="64" y="88"/>
                    <a:pt x="72" y="63"/>
                    <a:pt x="72" y="37"/>
                  </a:cubicBezTo>
                  <a:cubicBezTo>
                    <a:pt x="72" y="0"/>
                    <a:pt x="0" y="0"/>
                    <a:pt x="0" y="37"/>
                  </a:cubicBezTo>
                  <a:cubicBezTo>
                    <a:pt x="0" y="63"/>
                    <a:pt x="7" y="88"/>
                    <a:pt x="18" y="101"/>
                  </a:cubicBezTo>
                  <a:lnTo>
                    <a:pt x="53" y="101"/>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8516" name="Freeform 189"/>
            <p:cNvSpPr/>
            <p:nvPr/>
          </p:nvSpPr>
          <p:spPr>
            <a:xfrm>
              <a:off x="2693987" y="2678113"/>
              <a:ext cx="192088" cy="169863"/>
            </a:xfrm>
            <a:custGeom>
              <a:avLst/>
              <a:gdLst>
                <a:gd name="txL" fmla="*/ 0 w 60"/>
                <a:gd name="txT" fmla="*/ 0 h 53"/>
                <a:gd name="txR" fmla="*/ 60 w 60"/>
                <a:gd name="txB" fmla="*/ 53 h 5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rect l="txL" t="txT" r="txR" b="txB"/>
              <a:pathLst>
                <a:path w="60" h="53">
                  <a:moveTo>
                    <a:pt x="0" y="28"/>
                  </a:moveTo>
                  <a:cubicBezTo>
                    <a:pt x="4" y="29"/>
                    <a:pt x="4" y="29"/>
                    <a:pt x="4" y="29"/>
                  </a:cubicBezTo>
                  <a:cubicBezTo>
                    <a:pt x="4" y="28"/>
                    <a:pt x="6" y="4"/>
                    <a:pt x="30" y="4"/>
                  </a:cubicBezTo>
                  <a:cubicBezTo>
                    <a:pt x="54" y="4"/>
                    <a:pt x="55" y="26"/>
                    <a:pt x="55" y="27"/>
                  </a:cubicBezTo>
                  <a:cubicBezTo>
                    <a:pt x="55" y="27"/>
                    <a:pt x="56" y="45"/>
                    <a:pt x="45" y="50"/>
                  </a:cubicBezTo>
                  <a:cubicBezTo>
                    <a:pt x="47" y="53"/>
                    <a:pt x="47" y="53"/>
                    <a:pt x="47" y="53"/>
                  </a:cubicBezTo>
                  <a:cubicBezTo>
                    <a:pt x="60" y="47"/>
                    <a:pt x="59" y="28"/>
                    <a:pt x="59" y="27"/>
                  </a:cubicBezTo>
                  <a:cubicBezTo>
                    <a:pt x="59" y="27"/>
                    <a:pt x="58" y="0"/>
                    <a:pt x="30" y="0"/>
                  </a:cubicBezTo>
                  <a:cubicBezTo>
                    <a:pt x="2" y="0"/>
                    <a:pt x="0" y="28"/>
                    <a:pt x="0" y="28"/>
                  </a:cubicBez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18517" name="Oval 190"/>
            <p:cNvSpPr/>
            <p:nvPr/>
          </p:nvSpPr>
          <p:spPr>
            <a:xfrm>
              <a:off x="2687637" y="2754313"/>
              <a:ext cx="25400" cy="46038"/>
            </a:xfrm>
            <a:prstGeom prst="ellipse">
              <a:avLst/>
            </a:prstGeom>
            <a:solidFill>
              <a:srgbClr val="3D61A4"/>
            </a:solidFill>
            <a:ln w="9525">
              <a:noFill/>
            </a:ln>
          </p:spPr>
          <p:txBody>
            <a:bodyPr/>
            <a:p>
              <a:endParaRPr lang="en-US" altLang="x-none" dirty="0">
                <a:latin typeface="宋体" panose="02010600030101010101" pitchFamily="2" charset="-128"/>
              </a:endParaRPr>
            </a:p>
          </p:txBody>
        </p:sp>
        <p:sp>
          <p:nvSpPr>
            <p:cNvPr id="18518" name="Freeform 191"/>
            <p:cNvSpPr/>
            <p:nvPr/>
          </p:nvSpPr>
          <p:spPr>
            <a:xfrm>
              <a:off x="2668587" y="2860675"/>
              <a:ext cx="242888" cy="298450"/>
            </a:xfrm>
            <a:custGeom>
              <a:avLst/>
              <a:gdLst>
                <a:gd name="txL" fmla="*/ 0 w 76"/>
                <a:gd name="txT" fmla="*/ 0 h 94"/>
                <a:gd name="txR" fmla="*/ 76 w 76"/>
                <a:gd name="txB" fmla="*/ 94 h 9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Lst>
              <a:rect l="txL" t="txT" r="txR" b="txB"/>
              <a:pathLst>
                <a:path w="76" h="94">
                  <a:moveTo>
                    <a:pt x="23" y="94"/>
                  </a:moveTo>
                  <a:cubicBezTo>
                    <a:pt x="12" y="82"/>
                    <a:pt x="4" y="57"/>
                    <a:pt x="4" y="30"/>
                  </a:cubicBezTo>
                  <a:cubicBezTo>
                    <a:pt x="4" y="12"/>
                    <a:pt x="21" y="4"/>
                    <a:pt x="38" y="4"/>
                  </a:cubicBezTo>
                  <a:cubicBezTo>
                    <a:pt x="54" y="4"/>
                    <a:pt x="72" y="12"/>
                    <a:pt x="72" y="30"/>
                  </a:cubicBezTo>
                  <a:cubicBezTo>
                    <a:pt x="72" y="57"/>
                    <a:pt x="64" y="82"/>
                    <a:pt x="52" y="94"/>
                  </a:cubicBezTo>
                  <a:cubicBezTo>
                    <a:pt x="58" y="94"/>
                    <a:pt x="58" y="94"/>
                    <a:pt x="58" y="94"/>
                  </a:cubicBezTo>
                  <a:cubicBezTo>
                    <a:pt x="69" y="80"/>
                    <a:pt x="76" y="57"/>
                    <a:pt x="76" y="30"/>
                  </a:cubicBezTo>
                  <a:cubicBezTo>
                    <a:pt x="76" y="9"/>
                    <a:pt x="56" y="0"/>
                    <a:pt x="38" y="0"/>
                  </a:cubicBezTo>
                  <a:cubicBezTo>
                    <a:pt x="19" y="0"/>
                    <a:pt x="0" y="9"/>
                    <a:pt x="0" y="30"/>
                  </a:cubicBezTo>
                  <a:cubicBezTo>
                    <a:pt x="0" y="57"/>
                    <a:pt x="7" y="80"/>
                    <a:pt x="17" y="94"/>
                  </a:cubicBezTo>
                  <a:lnTo>
                    <a:pt x="23" y="94"/>
                  </a:ln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25" name="Group 253"/>
          <p:cNvGrpSpPr/>
          <p:nvPr/>
        </p:nvGrpSpPr>
        <p:grpSpPr>
          <a:xfrm>
            <a:off x="3319145" y="1328420"/>
            <a:ext cx="417830" cy="499745"/>
            <a:chOff x="2557463" y="5356226"/>
            <a:chExt cx="569913" cy="681038"/>
          </a:xfrm>
        </p:grpSpPr>
        <p:sp>
          <p:nvSpPr>
            <p:cNvPr id="26" name="Freeform 98"/>
            <p:cNvSpPr/>
            <p:nvPr/>
          </p:nvSpPr>
          <p:spPr>
            <a:xfrm>
              <a:off x="2557463" y="5356226"/>
              <a:ext cx="569913" cy="681038"/>
            </a:xfrm>
            <a:custGeom>
              <a:avLst/>
              <a:gdLst>
                <a:gd name="txL" fmla="*/ 0 w 359"/>
                <a:gd name="txT" fmla="*/ 0 h 429"/>
                <a:gd name="txR" fmla="*/ 359 w 359"/>
                <a:gd name="txB" fmla="*/ 429 h 429"/>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59" h="429">
                  <a:moveTo>
                    <a:pt x="0" y="68"/>
                  </a:moveTo>
                  <a:lnTo>
                    <a:pt x="0" y="393"/>
                  </a:lnTo>
                  <a:lnTo>
                    <a:pt x="121" y="429"/>
                  </a:lnTo>
                  <a:lnTo>
                    <a:pt x="359" y="355"/>
                  </a:lnTo>
                  <a:lnTo>
                    <a:pt x="359" y="32"/>
                  </a:lnTo>
                  <a:lnTo>
                    <a:pt x="239" y="0"/>
                  </a:lnTo>
                  <a:lnTo>
                    <a:pt x="0" y="68"/>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27" name="Freeform 99"/>
            <p:cNvSpPr/>
            <p:nvPr/>
          </p:nvSpPr>
          <p:spPr>
            <a:xfrm>
              <a:off x="2640013" y="5780088"/>
              <a:ext cx="41275" cy="63500"/>
            </a:xfrm>
            <a:custGeom>
              <a:avLst/>
              <a:gdLst>
                <a:gd name="txL" fmla="*/ 0 w 13"/>
                <a:gd name="txT" fmla="*/ 0 h 20"/>
                <a:gd name="txR" fmla="*/ 13 w 13"/>
                <a:gd name="txB" fmla="*/ 20 h 20"/>
              </a:gdLst>
              <a:ahLst/>
              <a:cxnLst>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rect l="txL" t="txT" r="txR" b="txB"/>
              <a:pathLst>
                <a:path w="13" h="20">
                  <a:moveTo>
                    <a:pt x="12" y="9"/>
                  </a:moveTo>
                  <a:cubicBezTo>
                    <a:pt x="12" y="4"/>
                    <a:pt x="9" y="1"/>
                    <a:pt x="5" y="0"/>
                  </a:cubicBezTo>
                  <a:cubicBezTo>
                    <a:pt x="7" y="2"/>
                    <a:pt x="9" y="4"/>
                    <a:pt x="10" y="8"/>
                  </a:cubicBezTo>
                  <a:cubicBezTo>
                    <a:pt x="11" y="13"/>
                    <a:pt x="8" y="18"/>
                    <a:pt x="3" y="19"/>
                  </a:cubicBezTo>
                  <a:cubicBezTo>
                    <a:pt x="2" y="19"/>
                    <a:pt x="1" y="19"/>
                    <a:pt x="0" y="18"/>
                  </a:cubicBezTo>
                  <a:cubicBezTo>
                    <a:pt x="2" y="19"/>
                    <a:pt x="4" y="20"/>
                    <a:pt x="5" y="20"/>
                  </a:cubicBezTo>
                  <a:cubicBezTo>
                    <a:pt x="10" y="19"/>
                    <a:pt x="13" y="14"/>
                    <a:pt x="12" y="9"/>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31" name="Oval 100"/>
            <p:cNvSpPr/>
            <p:nvPr/>
          </p:nvSpPr>
          <p:spPr>
            <a:xfrm>
              <a:off x="2630488" y="5792788"/>
              <a:ext cx="28575" cy="3492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32" name="Freeform 101"/>
            <p:cNvSpPr/>
            <p:nvPr/>
          </p:nvSpPr>
          <p:spPr>
            <a:xfrm>
              <a:off x="3028950" y="57689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33" name="Freeform 102"/>
            <p:cNvSpPr/>
            <p:nvPr/>
          </p:nvSpPr>
          <p:spPr>
            <a:xfrm>
              <a:off x="3060700" y="57562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34" name="Freeform 103"/>
            <p:cNvSpPr/>
            <p:nvPr/>
          </p:nvSpPr>
          <p:spPr>
            <a:xfrm>
              <a:off x="2997200" y="5783263"/>
              <a:ext cx="9525" cy="117475"/>
            </a:xfrm>
            <a:custGeom>
              <a:avLst/>
              <a:gdLst>
                <a:gd name="txL" fmla="*/ 0 w 6"/>
                <a:gd name="txT" fmla="*/ 0 h 74"/>
                <a:gd name="txR" fmla="*/ 6 w 6"/>
                <a:gd name="txB" fmla="*/ 74 h 74"/>
              </a:gdLst>
              <a:ahLst/>
              <a:cxnLst>
                <a:cxn ang="0">
                  <a:pos x="2147483647" y="0"/>
                </a:cxn>
                <a:cxn ang="0">
                  <a:pos x="0" y="2147483647"/>
                </a:cxn>
                <a:cxn ang="0">
                  <a:pos x="0" y="2147483647"/>
                </a:cxn>
                <a:cxn ang="0">
                  <a:pos x="2147483647" y="2147483647"/>
                </a:cxn>
                <a:cxn ang="0">
                  <a:pos x="2147483647" y="0"/>
                </a:cxn>
              </a:cxnLst>
              <a:rect l="txL" t="txT" r="txR" b="txB"/>
              <a:pathLst>
                <a:path w="6" h="74">
                  <a:moveTo>
                    <a:pt x="6" y="0"/>
                  </a:moveTo>
                  <a:lnTo>
                    <a:pt x="0" y="2"/>
                  </a:lnTo>
                  <a:lnTo>
                    <a:pt x="0" y="74"/>
                  </a:lnTo>
                  <a:lnTo>
                    <a:pt x="6" y="72"/>
                  </a:lnTo>
                  <a:lnTo>
                    <a:pt x="6"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35" name="Oval 104"/>
            <p:cNvSpPr/>
            <p:nvPr/>
          </p:nvSpPr>
          <p:spPr>
            <a:xfrm>
              <a:off x="2643188" y="5932488"/>
              <a:ext cx="12700" cy="1587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41" name="Freeform 105"/>
            <p:cNvSpPr>
              <a:spLocks noEditPoints="1"/>
            </p:cNvSpPr>
            <p:nvPr/>
          </p:nvSpPr>
          <p:spPr>
            <a:xfrm>
              <a:off x="2557463" y="5403851"/>
              <a:ext cx="569913" cy="633413"/>
            </a:xfrm>
            <a:custGeom>
              <a:avLst/>
              <a:gdLst>
                <a:gd name="txL" fmla="*/ 0 w 179"/>
                <a:gd name="txT" fmla="*/ 0 h 199"/>
                <a:gd name="txR" fmla="*/ 179 w 179"/>
                <a:gd name="txB" fmla="*/ 199 h 199"/>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9" h="199">
                  <a:moveTo>
                    <a:pt x="62" y="39"/>
                  </a:moveTo>
                  <a:cubicBezTo>
                    <a:pt x="179" y="2"/>
                    <a:pt x="179" y="2"/>
                    <a:pt x="179" y="2"/>
                  </a:cubicBezTo>
                  <a:cubicBezTo>
                    <a:pt x="179" y="1"/>
                    <a:pt x="179" y="1"/>
                    <a:pt x="179" y="1"/>
                  </a:cubicBezTo>
                  <a:cubicBezTo>
                    <a:pt x="176" y="0"/>
                    <a:pt x="176" y="0"/>
                    <a:pt x="176" y="0"/>
                  </a:cubicBezTo>
                  <a:cubicBezTo>
                    <a:pt x="60" y="36"/>
                    <a:pt x="60" y="36"/>
                    <a:pt x="60" y="36"/>
                  </a:cubicBezTo>
                  <a:cubicBezTo>
                    <a:pt x="3" y="19"/>
                    <a:pt x="3" y="19"/>
                    <a:pt x="3" y="19"/>
                  </a:cubicBezTo>
                  <a:cubicBezTo>
                    <a:pt x="0" y="19"/>
                    <a:pt x="0" y="19"/>
                    <a:pt x="0" y="19"/>
                  </a:cubicBezTo>
                  <a:cubicBezTo>
                    <a:pt x="0" y="29"/>
                    <a:pt x="0" y="29"/>
                    <a:pt x="0" y="29"/>
                  </a:cubicBezTo>
                  <a:cubicBezTo>
                    <a:pt x="3" y="52"/>
                    <a:pt x="10" y="120"/>
                    <a:pt x="11" y="127"/>
                  </a:cubicBezTo>
                  <a:cubicBezTo>
                    <a:pt x="13" y="135"/>
                    <a:pt x="17" y="150"/>
                    <a:pt x="28" y="153"/>
                  </a:cubicBezTo>
                  <a:cubicBezTo>
                    <a:pt x="32" y="154"/>
                    <a:pt x="35" y="154"/>
                    <a:pt x="38" y="152"/>
                  </a:cubicBezTo>
                  <a:cubicBezTo>
                    <a:pt x="44" y="148"/>
                    <a:pt x="47" y="140"/>
                    <a:pt x="48" y="134"/>
                  </a:cubicBezTo>
                  <a:cubicBezTo>
                    <a:pt x="50" y="128"/>
                    <a:pt x="55" y="91"/>
                    <a:pt x="58" y="64"/>
                  </a:cubicBezTo>
                  <a:cubicBezTo>
                    <a:pt x="58" y="199"/>
                    <a:pt x="58" y="199"/>
                    <a:pt x="58" y="199"/>
                  </a:cubicBezTo>
                  <a:cubicBezTo>
                    <a:pt x="60" y="199"/>
                    <a:pt x="60" y="199"/>
                    <a:pt x="60" y="199"/>
                  </a:cubicBezTo>
                  <a:cubicBezTo>
                    <a:pt x="62" y="199"/>
                    <a:pt x="62" y="199"/>
                    <a:pt x="62" y="199"/>
                  </a:cubicBezTo>
                  <a:lnTo>
                    <a:pt x="62" y="39"/>
                  </a:lnTo>
                  <a:close/>
                  <a:moveTo>
                    <a:pt x="45" y="134"/>
                  </a:moveTo>
                  <a:cubicBezTo>
                    <a:pt x="43" y="141"/>
                    <a:pt x="40" y="147"/>
                    <a:pt x="36" y="149"/>
                  </a:cubicBezTo>
                  <a:cubicBezTo>
                    <a:pt x="34" y="150"/>
                    <a:pt x="32" y="151"/>
                    <a:pt x="29" y="150"/>
                  </a:cubicBezTo>
                  <a:cubicBezTo>
                    <a:pt x="19" y="147"/>
                    <a:pt x="16" y="133"/>
                    <a:pt x="15" y="126"/>
                  </a:cubicBezTo>
                  <a:cubicBezTo>
                    <a:pt x="14" y="119"/>
                    <a:pt x="4" y="33"/>
                    <a:pt x="2" y="22"/>
                  </a:cubicBezTo>
                  <a:cubicBezTo>
                    <a:pt x="15" y="26"/>
                    <a:pt x="55" y="38"/>
                    <a:pt x="58" y="39"/>
                  </a:cubicBezTo>
                  <a:cubicBezTo>
                    <a:pt x="57" y="50"/>
                    <a:pt x="47" y="124"/>
                    <a:pt x="45" y="134"/>
                  </a:cubicBez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60" name="Group 253"/>
          <p:cNvGrpSpPr/>
          <p:nvPr/>
        </p:nvGrpSpPr>
        <p:grpSpPr>
          <a:xfrm>
            <a:off x="4118610" y="1324610"/>
            <a:ext cx="417830" cy="499745"/>
            <a:chOff x="2557463" y="5356226"/>
            <a:chExt cx="569913" cy="681038"/>
          </a:xfrm>
        </p:grpSpPr>
        <p:sp>
          <p:nvSpPr>
            <p:cNvPr id="62" name="Freeform 98"/>
            <p:cNvSpPr/>
            <p:nvPr/>
          </p:nvSpPr>
          <p:spPr>
            <a:xfrm>
              <a:off x="2557463" y="5356226"/>
              <a:ext cx="569913" cy="681038"/>
            </a:xfrm>
            <a:custGeom>
              <a:avLst/>
              <a:gdLst>
                <a:gd name="txL" fmla="*/ 0 w 359"/>
                <a:gd name="txT" fmla="*/ 0 h 429"/>
                <a:gd name="txR" fmla="*/ 359 w 359"/>
                <a:gd name="txB" fmla="*/ 429 h 429"/>
              </a:gdLst>
              <a:ahLst/>
              <a:cxnLst>
                <a:cxn ang="0">
                  <a:pos x="0" y="2147483647"/>
                </a:cxn>
                <a:cxn ang="0">
                  <a:pos x="0" y="2147483647"/>
                </a:cxn>
                <a:cxn ang="0">
                  <a:pos x="2147483647" y="2147483647"/>
                </a:cxn>
                <a:cxn ang="0">
                  <a:pos x="2147483647" y="2147483647"/>
                </a:cxn>
                <a:cxn ang="0">
                  <a:pos x="2147483647" y="2147483647"/>
                </a:cxn>
                <a:cxn ang="0">
                  <a:pos x="2147483647" y="0"/>
                </a:cxn>
                <a:cxn ang="0">
                  <a:pos x="0" y="2147483647"/>
                </a:cxn>
              </a:cxnLst>
              <a:rect l="txL" t="txT" r="txR" b="txB"/>
              <a:pathLst>
                <a:path w="359" h="429">
                  <a:moveTo>
                    <a:pt x="0" y="68"/>
                  </a:moveTo>
                  <a:lnTo>
                    <a:pt x="0" y="393"/>
                  </a:lnTo>
                  <a:lnTo>
                    <a:pt x="121" y="429"/>
                  </a:lnTo>
                  <a:lnTo>
                    <a:pt x="359" y="355"/>
                  </a:lnTo>
                  <a:lnTo>
                    <a:pt x="359" y="32"/>
                  </a:lnTo>
                  <a:lnTo>
                    <a:pt x="239" y="0"/>
                  </a:lnTo>
                  <a:lnTo>
                    <a:pt x="0" y="68"/>
                  </a:lnTo>
                  <a:close/>
                </a:path>
              </a:pathLst>
            </a:custGeom>
            <a:solidFill>
              <a:srgbClr val="3D61A4"/>
            </a:solidFill>
            <a:ln w="9525">
              <a:noFill/>
            </a:ln>
          </p:spPr>
          <p:txBody>
            <a:bodyPr/>
            <a:p>
              <a:endParaRPr lang="en-US" altLang="x-none" dirty="0">
                <a:latin typeface="宋体" panose="02010600030101010101" pitchFamily="2" charset="-128"/>
              </a:endParaRPr>
            </a:p>
          </p:txBody>
        </p:sp>
        <p:sp>
          <p:nvSpPr>
            <p:cNvPr id="63" name="Freeform 99"/>
            <p:cNvSpPr/>
            <p:nvPr/>
          </p:nvSpPr>
          <p:spPr>
            <a:xfrm>
              <a:off x="2640013" y="5780088"/>
              <a:ext cx="41275" cy="63500"/>
            </a:xfrm>
            <a:custGeom>
              <a:avLst/>
              <a:gdLst>
                <a:gd name="txL" fmla="*/ 0 w 13"/>
                <a:gd name="txT" fmla="*/ 0 h 20"/>
                <a:gd name="txR" fmla="*/ 13 w 13"/>
                <a:gd name="txB" fmla="*/ 20 h 20"/>
              </a:gdLst>
              <a:ahLst/>
              <a:cxnLst>
                <a:cxn ang="0">
                  <a:pos x="2147483647" y="2147483647"/>
                </a:cxn>
                <a:cxn ang="0">
                  <a:pos x="2147483647" y="0"/>
                </a:cxn>
                <a:cxn ang="0">
                  <a:pos x="2147483647" y="2147483647"/>
                </a:cxn>
                <a:cxn ang="0">
                  <a:pos x="2147483647" y="2147483647"/>
                </a:cxn>
                <a:cxn ang="0">
                  <a:pos x="0" y="2147483647"/>
                </a:cxn>
                <a:cxn ang="0">
                  <a:pos x="2147483647" y="2147483647"/>
                </a:cxn>
                <a:cxn ang="0">
                  <a:pos x="2147483647" y="2147483647"/>
                </a:cxn>
              </a:cxnLst>
              <a:rect l="txL" t="txT" r="txR" b="txB"/>
              <a:pathLst>
                <a:path w="13" h="20">
                  <a:moveTo>
                    <a:pt x="12" y="9"/>
                  </a:moveTo>
                  <a:cubicBezTo>
                    <a:pt x="12" y="4"/>
                    <a:pt x="9" y="1"/>
                    <a:pt x="5" y="0"/>
                  </a:cubicBezTo>
                  <a:cubicBezTo>
                    <a:pt x="7" y="2"/>
                    <a:pt x="9" y="4"/>
                    <a:pt x="10" y="8"/>
                  </a:cubicBezTo>
                  <a:cubicBezTo>
                    <a:pt x="11" y="13"/>
                    <a:pt x="8" y="18"/>
                    <a:pt x="3" y="19"/>
                  </a:cubicBezTo>
                  <a:cubicBezTo>
                    <a:pt x="2" y="19"/>
                    <a:pt x="1" y="19"/>
                    <a:pt x="0" y="18"/>
                  </a:cubicBezTo>
                  <a:cubicBezTo>
                    <a:pt x="2" y="19"/>
                    <a:pt x="4" y="20"/>
                    <a:pt x="5" y="20"/>
                  </a:cubicBezTo>
                  <a:cubicBezTo>
                    <a:pt x="10" y="19"/>
                    <a:pt x="13" y="14"/>
                    <a:pt x="12" y="9"/>
                  </a:cubicBezTo>
                </a:path>
              </a:pathLst>
            </a:custGeom>
            <a:solidFill>
              <a:srgbClr val="FFFFFF"/>
            </a:solidFill>
            <a:ln w="9525">
              <a:noFill/>
            </a:ln>
          </p:spPr>
          <p:txBody>
            <a:bodyPr/>
            <a:p>
              <a:endParaRPr lang="en-US" altLang="x-none" dirty="0">
                <a:latin typeface="宋体" panose="02010600030101010101" pitchFamily="2" charset="-128"/>
              </a:endParaRPr>
            </a:p>
          </p:txBody>
        </p:sp>
        <p:sp>
          <p:nvSpPr>
            <p:cNvPr id="64" name="Oval 100"/>
            <p:cNvSpPr/>
            <p:nvPr/>
          </p:nvSpPr>
          <p:spPr>
            <a:xfrm>
              <a:off x="2630488" y="5792788"/>
              <a:ext cx="28575" cy="3492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65" name="Freeform 101"/>
            <p:cNvSpPr/>
            <p:nvPr/>
          </p:nvSpPr>
          <p:spPr>
            <a:xfrm>
              <a:off x="3028950" y="57689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6" name="Freeform 102"/>
            <p:cNvSpPr/>
            <p:nvPr/>
          </p:nvSpPr>
          <p:spPr>
            <a:xfrm>
              <a:off x="3060700" y="5756276"/>
              <a:ext cx="12700" cy="119063"/>
            </a:xfrm>
            <a:custGeom>
              <a:avLst/>
              <a:gdLst>
                <a:gd name="txL" fmla="*/ 0 w 8"/>
                <a:gd name="txT" fmla="*/ 0 h 75"/>
                <a:gd name="txR" fmla="*/ 8 w 8"/>
                <a:gd name="txB" fmla="*/ 75 h 75"/>
              </a:gdLst>
              <a:ahLst/>
              <a:cxnLst>
                <a:cxn ang="0">
                  <a:pos x="2147483647" y="0"/>
                </a:cxn>
                <a:cxn ang="0">
                  <a:pos x="0" y="2147483647"/>
                </a:cxn>
                <a:cxn ang="0">
                  <a:pos x="0" y="2147483647"/>
                </a:cxn>
                <a:cxn ang="0">
                  <a:pos x="2147483647" y="2147483647"/>
                </a:cxn>
                <a:cxn ang="0">
                  <a:pos x="2147483647" y="0"/>
                </a:cxn>
              </a:cxnLst>
              <a:rect l="txL" t="txT" r="txR" b="txB"/>
              <a:pathLst>
                <a:path w="8" h="75">
                  <a:moveTo>
                    <a:pt x="8" y="0"/>
                  </a:moveTo>
                  <a:lnTo>
                    <a:pt x="0" y="2"/>
                  </a:lnTo>
                  <a:lnTo>
                    <a:pt x="0" y="75"/>
                  </a:lnTo>
                  <a:lnTo>
                    <a:pt x="8" y="73"/>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7" name="Freeform 103"/>
            <p:cNvSpPr/>
            <p:nvPr/>
          </p:nvSpPr>
          <p:spPr>
            <a:xfrm>
              <a:off x="2997200" y="5783263"/>
              <a:ext cx="9525" cy="117475"/>
            </a:xfrm>
            <a:custGeom>
              <a:avLst/>
              <a:gdLst>
                <a:gd name="txL" fmla="*/ 0 w 6"/>
                <a:gd name="txT" fmla="*/ 0 h 74"/>
                <a:gd name="txR" fmla="*/ 6 w 6"/>
                <a:gd name="txB" fmla="*/ 74 h 74"/>
              </a:gdLst>
              <a:ahLst/>
              <a:cxnLst>
                <a:cxn ang="0">
                  <a:pos x="2147483647" y="0"/>
                </a:cxn>
                <a:cxn ang="0">
                  <a:pos x="0" y="2147483647"/>
                </a:cxn>
                <a:cxn ang="0">
                  <a:pos x="0" y="2147483647"/>
                </a:cxn>
                <a:cxn ang="0">
                  <a:pos x="2147483647" y="2147483647"/>
                </a:cxn>
                <a:cxn ang="0">
                  <a:pos x="2147483647" y="0"/>
                </a:cxn>
              </a:cxnLst>
              <a:rect l="txL" t="txT" r="txR" b="txB"/>
              <a:pathLst>
                <a:path w="6" h="74">
                  <a:moveTo>
                    <a:pt x="6" y="0"/>
                  </a:moveTo>
                  <a:lnTo>
                    <a:pt x="0" y="2"/>
                  </a:lnTo>
                  <a:lnTo>
                    <a:pt x="0" y="74"/>
                  </a:lnTo>
                  <a:lnTo>
                    <a:pt x="6" y="72"/>
                  </a:lnTo>
                  <a:lnTo>
                    <a:pt x="6"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68" name="Oval 104"/>
            <p:cNvSpPr/>
            <p:nvPr/>
          </p:nvSpPr>
          <p:spPr>
            <a:xfrm>
              <a:off x="2643188" y="5932488"/>
              <a:ext cx="12700" cy="15875"/>
            </a:xfrm>
            <a:prstGeom prst="ellipse">
              <a:avLst/>
            </a:prstGeom>
            <a:solidFill>
              <a:srgbClr val="FFFFFF"/>
            </a:solidFill>
            <a:ln w="9525">
              <a:noFill/>
            </a:ln>
          </p:spPr>
          <p:txBody>
            <a:bodyPr/>
            <a:p>
              <a:endParaRPr lang="en-US" altLang="x-none" dirty="0">
                <a:latin typeface="宋体" panose="02010600030101010101" pitchFamily="2" charset="-128"/>
              </a:endParaRPr>
            </a:p>
          </p:txBody>
        </p:sp>
        <p:sp>
          <p:nvSpPr>
            <p:cNvPr id="69" name="Freeform 105"/>
            <p:cNvSpPr>
              <a:spLocks noEditPoints="1"/>
            </p:cNvSpPr>
            <p:nvPr/>
          </p:nvSpPr>
          <p:spPr>
            <a:xfrm>
              <a:off x="2557463" y="5403851"/>
              <a:ext cx="569913" cy="633413"/>
            </a:xfrm>
            <a:custGeom>
              <a:avLst/>
              <a:gdLst>
                <a:gd name="txL" fmla="*/ 0 w 179"/>
                <a:gd name="txT" fmla="*/ 0 h 199"/>
                <a:gd name="txR" fmla="*/ 179 w 179"/>
                <a:gd name="txB" fmla="*/ 199 h 199"/>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9" h="199">
                  <a:moveTo>
                    <a:pt x="62" y="39"/>
                  </a:moveTo>
                  <a:cubicBezTo>
                    <a:pt x="179" y="2"/>
                    <a:pt x="179" y="2"/>
                    <a:pt x="179" y="2"/>
                  </a:cubicBezTo>
                  <a:cubicBezTo>
                    <a:pt x="179" y="1"/>
                    <a:pt x="179" y="1"/>
                    <a:pt x="179" y="1"/>
                  </a:cubicBezTo>
                  <a:cubicBezTo>
                    <a:pt x="176" y="0"/>
                    <a:pt x="176" y="0"/>
                    <a:pt x="176" y="0"/>
                  </a:cubicBezTo>
                  <a:cubicBezTo>
                    <a:pt x="60" y="36"/>
                    <a:pt x="60" y="36"/>
                    <a:pt x="60" y="36"/>
                  </a:cubicBezTo>
                  <a:cubicBezTo>
                    <a:pt x="3" y="19"/>
                    <a:pt x="3" y="19"/>
                    <a:pt x="3" y="19"/>
                  </a:cubicBezTo>
                  <a:cubicBezTo>
                    <a:pt x="0" y="19"/>
                    <a:pt x="0" y="19"/>
                    <a:pt x="0" y="19"/>
                  </a:cubicBezTo>
                  <a:cubicBezTo>
                    <a:pt x="0" y="29"/>
                    <a:pt x="0" y="29"/>
                    <a:pt x="0" y="29"/>
                  </a:cubicBezTo>
                  <a:cubicBezTo>
                    <a:pt x="3" y="52"/>
                    <a:pt x="10" y="120"/>
                    <a:pt x="11" y="127"/>
                  </a:cubicBezTo>
                  <a:cubicBezTo>
                    <a:pt x="13" y="135"/>
                    <a:pt x="17" y="150"/>
                    <a:pt x="28" y="153"/>
                  </a:cubicBezTo>
                  <a:cubicBezTo>
                    <a:pt x="32" y="154"/>
                    <a:pt x="35" y="154"/>
                    <a:pt x="38" y="152"/>
                  </a:cubicBezTo>
                  <a:cubicBezTo>
                    <a:pt x="44" y="148"/>
                    <a:pt x="47" y="140"/>
                    <a:pt x="48" y="134"/>
                  </a:cubicBezTo>
                  <a:cubicBezTo>
                    <a:pt x="50" y="128"/>
                    <a:pt x="55" y="91"/>
                    <a:pt x="58" y="64"/>
                  </a:cubicBezTo>
                  <a:cubicBezTo>
                    <a:pt x="58" y="199"/>
                    <a:pt x="58" y="199"/>
                    <a:pt x="58" y="199"/>
                  </a:cubicBezTo>
                  <a:cubicBezTo>
                    <a:pt x="60" y="199"/>
                    <a:pt x="60" y="199"/>
                    <a:pt x="60" y="199"/>
                  </a:cubicBezTo>
                  <a:cubicBezTo>
                    <a:pt x="62" y="199"/>
                    <a:pt x="62" y="199"/>
                    <a:pt x="62" y="199"/>
                  </a:cubicBezTo>
                  <a:lnTo>
                    <a:pt x="62" y="39"/>
                  </a:lnTo>
                  <a:close/>
                  <a:moveTo>
                    <a:pt x="45" y="134"/>
                  </a:moveTo>
                  <a:cubicBezTo>
                    <a:pt x="43" y="141"/>
                    <a:pt x="40" y="147"/>
                    <a:pt x="36" y="149"/>
                  </a:cubicBezTo>
                  <a:cubicBezTo>
                    <a:pt x="34" y="150"/>
                    <a:pt x="32" y="151"/>
                    <a:pt x="29" y="150"/>
                  </a:cubicBezTo>
                  <a:cubicBezTo>
                    <a:pt x="19" y="147"/>
                    <a:pt x="16" y="133"/>
                    <a:pt x="15" y="126"/>
                  </a:cubicBezTo>
                  <a:cubicBezTo>
                    <a:pt x="14" y="119"/>
                    <a:pt x="4" y="33"/>
                    <a:pt x="2" y="22"/>
                  </a:cubicBezTo>
                  <a:cubicBezTo>
                    <a:pt x="15" y="26"/>
                    <a:pt x="55" y="38"/>
                    <a:pt x="58" y="39"/>
                  </a:cubicBezTo>
                  <a:cubicBezTo>
                    <a:pt x="57" y="50"/>
                    <a:pt x="47" y="124"/>
                    <a:pt x="45" y="134"/>
                  </a:cubicBez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22549" name="Group 265"/>
          <p:cNvGrpSpPr/>
          <p:nvPr/>
        </p:nvGrpSpPr>
        <p:grpSpPr>
          <a:xfrm>
            <a:off x="2816860" y="2665095"/>
            <a:ext cx="621665" cy="316865"/>
            <a:chOff x="7635875" y="1270000"/>
            <a:chExt cx="692150" cy="504825"/>
          </a:xfrm>
        </p:grpSpPr>
        <p:sp>
          <p:nvSpPr>
            <p:cNvPr id="22592" name="Freeform 219"/>
            <p:cNvSpPr/>
            <p:nvPr/>
          </p:nvSpPr>
          <p:spPr>
            <a:xfrm>
              <a:off x="7635875" y="1430337"/>
              <a:ext cx="692150" cy="344488"/>
            </a:xfrm>
            <a:custGeom>
              <a:avLst/>
              <a:gdLst>
                <a:gd name="txL" fmla="*/ 0 w 217"/>
                <a:gd name="txT" fmla="*/ 0 h 108"/>
                <a:gd name="txR" fmla="*/ 217 w 217"/>
                <a:gd name="txB" fmla="*/ 108 h 108"/>
              </a:gdLst>
              <a:ahLst/>
              <a:cxnLst>
                <a:cxn ang="0">
                  <a:pos x="0" y="2147483647"/>
                </a:cxn>
                <a:cxn ang="0">
                  <a:pos x="2147483647" y="2147483647"/>
                </a:cxn>
                <a:cxn ang="0">
                  <a:pos x="2147483647" y="2147483647"/>
                </a:cxn>
                <a:cxn ang="0">
                  <a:pos x="2147483647" y="0"/>
                </a:cxn>
                <a:cxn ang="0">
                  <a:pos x="0" y="0"/>
                </a:cxn>
                <a:cxn ang="0">
                  <a:pos x="0" y="2147483647"/>
                </a:cxn>
              </a:cxnLst>
              <a:rect l="txL" t="txT" r="txR" b="txB"/>
              <a:pathLst>
                <a:path w="217" h="108">
                  <a:moveTo>
                    <a:pt x="0" y="59"/>
                  </a:moveTo>
                  <a:cubicBezTo>
                    <a:pt x="0" y="69"/>
                    <a:pt x="17" y="108"/>
                    <a:pt x="109" y="108"/>
                  </a:cubicBezTo>
                  <a:cubicBezTo>
                    <a:pt x="201" y="108"/>
                    <a:pt x="217" y="67"/>
                    <a:pt x="217" y="62"/>
                  </a:cubicBezTo>
                  <a:cubicBezTo>
                    <a:pt x="217" y="57"/>
                    <a:pt x="217" y="0"/>
                    <a:pt x="217" y="0"/>
                  </a:cubicBezTo>
                  <a:cubicBezTo>
                    <a:pt x="0" y="0"/>
                    <a:pt x="0" y="0"/>
                    <a:pt x="0" y="0"/>
                  </a:cubicBezTo>
                  <a:lnTo>
                    <a:pt x="0" y="59"/>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593" name="Freeform 220"/>
            <p:cNvSpPr/>
            <p:nvPr/>
          </p:nvSpPr>
          <p:spPr>
            <a:xfrm>
              <a:off x="7642225" y="1276350"/>
              <a:ext cx="679450" cy="303213"/>
            </a:xfrm>
            <a:custGeom>
              <a:avLst/>
              <a:gdLst>
                <a:gd name="txL" fmla="*/ 0 w 213"/>
                <a:gd name="txT" fmla="*/ 0 h 95"/>
                <a:gd name="txR" fmla="*/ 213 w 213"/>
                <a:gd name="txB" fmla="*/ 95 h 95"/>
              </a:gdLst>
              <a:ahLst/>
              <a:cxnLst>
                <a:cxn ang="0">
                  <a:pos x="2147483647" y="2147483647"/>
                </a:cxn>
                <a:cxn ang="0">
                  <a:pos x="2147483647" y="2147483647"/>
                </a:cxn>
                <a:cxn ang="0">
                  <a:pos x="0" y="2147483647"/>
                </a:cxn>
                <a:cxn ang="0">
                  <a:pos x="2147483647" y="0"/>
                </a:cxn>
                <a:cxn ang="0">
                  <a:pos x="2147483647" y="2147483647"/>
                </a:cxn>
              </a:cxnLst>
              <a:rect l="txL" t="txT" r="txR" b="txB"/>
              <a:pathLst>
                <a:path w="213" h="95">
                  <a:moveTo>
                    <a:pt x="213" y="47"/>
                  </a:moveTo>
                  <a:cubicBezTo>
                    <a:pt x="213" y="73"/>
                    <a:pt x="165" y="95"/>
                    <a:pt x="106" y="95"/>
                  </a:cubicBezTo>
                  <a:cubicBezTo>
                    <a:pt x="48" y="95"/>
                    <a:pt x="0" y="74"/>
                    <a:pt x="0" y="48"/>
                  </a:cubicBezTo>
                  <a:cubicBezTo>
                    <a:pt x="0" y="21"/>
                    <a:pt x="48" y="0"/>
                    <a:pt x="106" y="0"/>
                  </a:cubicBezTo>
                  <a:cubicBezTo>
                    <a:pt x="165" y="0"/>
                    <a:pt x="213" y="21"/>
                    <a:pt x="213" y="47"/>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594" name="Freeform 221"/>
            <p:cNvSpPr>
              <a:spLocks noEditPoints="1"/>
            </p:cNvSpPr>
            <p:nvPr/>
          </p:nvSpPr>
          <p:spPr>
            <a:xfrm>
              <a:off x="7635875" y="1270000"/>
              <a:ext cx="692150" cy="315913"/>
            </a:xfrm>
            <a:custGeom>
              <a:avLst/>
              <a:gdLst>
                <a:gd name="txL" fmla="*/ 0 w 217"/>
                <a:gd name="txT" fmla="*/ 0 h 99"/>
                <a:gd name="txR" fmla="*/ 217 w 217"/>
                <a:gd name="txB" fmla="*/ 99 h 99"/>
              </a:gdLst>
              <a:ahLst/>
              <a:cxnLst>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7" h="99">
                  <a:moveTo>
                    <a:pt x="32" y="85"/>
                  </a:moveTo>
                  <a:cubicBezTo>
                    <a:pt x="13" y="76"/>
                    <a:pt x="0" y="64"/>
                    <a:pt x="0" y="50"/>
                  </a:cubicBezTo>
                  <a:cubicBezTo>
                    <a:pt x="0" y="50"/>
                    <a:pt x="0" y="50"/>
                    <a:pt x="0" y="50"/>
                  </a:cubicBezTo>
                  <a:cubicBezTo>
                    <a:pt x="0" y="35"/>
                    <a:pt x="13" y="23"/>
                    <a:pt x="32" y="14"/>
                  </a:cubicBezTo>
                  <a:cubicBezTo>
                    <a:pt x="32" y="14"/>
                    <a:pt x="32" y="14"/>
                    <a:pt x="32" y="14"/>
                  </a:cubicBezTo>
                  <a:cubicBezTo>
                    <a:pt x="52" y="5"/>
                    <a:pt x="79" y="0"/>
                    <a:pt x="108" y="0"/>
                  </a:cubicBezTo>
                  <a:cubicBezTo>
                    <a:pt x="108" y="0"/>
                    <a:pt x="108" y="0"/>
                    <a:pt x="108" y="0"/>
                  </a:cubicBezTo>
                  <a:cubicBezTo>
                    <a:pt x="138" y="0"/>
                    <a:pt x="165" y="5"/>
                    <a:pt x="185" y="14"/>
                  </a:cubicBezTo>
                  <a:cubicBezTo>
                    <a:pt x="185" y="14"/>
                    <a:pt x="185" y="14"/>
                    <a:pt x="185" y="14"/>
                  </a:cubicBezTo>
                  <a:cubicBezTo>
                    <a:pt x="204" y="22"/>
                    <a:pt x="217" y="34"/>
                    <a:pt x="217" y="49"/>
                  </a:cubicBezTo>
                  <a:cubicBezTo>
                    <a:pt x="217" y="49"/>
                    <a:pt x="217" y="49"/>
                    <a:pt x="217" y="49"/>
                  </a:cubicBezTo>
                  <a:cubicBezTo>
                    <a:pt x="217" y="64"/>
                    <a:pt x="204" y="76"/>
                    <a:pt x="185" y="85"/>
                  </a:cubicBezTo>
                  <a:cubicBezTo>
                    <a:pt x="185" y="85"/>
                    <a:pt x="185" y="85"/>
                    <a:pt x="185" y="85"/>
                  </a:cubicBezTo>
                  <a:cubicBezTo>
                    <a:pt x="165" y="94"/>
                    <a:pt x="138" y="99"/>
                    <a:pt x="108" y="99"/>
                  </a:cubicBezTo>
                  <a:cubicBezTo>
                    <a:pt x="108" y="99"/>
                    <a:pt x="108" y="99"/>
                    <a:pt x="108" y="99"/>
                  </a:cubicBezTo>
                  <a:cubicBezTo>
                    <a:pt x="79" y="99"/>
                    <a:pt x="52" y="94"/>
                    <a:pt x="32" y="85"/>
                  </a:cubicBezTo>
                  <a:close/>
                  <a:moveTo>
                    <a:pt x="34" y="18"/>
                  </a:moveTo>
                  <a:cubicBezTo>
                    <a:pt x="15" y="26"/>
                    <a:pt x="4" y="38"/>
                    <a:pt x="4" y="50"/>
                  </a:cubicBezTo>
                  <a:cubicBezTo>
                    <a:pt x="4" y="50"/>
                    <a:pt x="4" y="50"/>
                    <a:pt x="4" y="50"/>
                  </a:cubicBezTo>
                  <a:cubicBezTo>
                    <a:pt x="4" y="61"/>
                    <a:pt x="15" y="73"/>
                    <a:pt x="34" y="81"/>
                  </a:cubicBezTo>
                  <a:cubicBezTo>
                    <a:pt x="34" y="81"/>
                    <a:pt x="34" y="81"/>
                    <a:pt x="34" y="81"/>
                  </a:cubicBezTo>
                  <a:cubicBezTo>
                    <a:pt x="53" y="90"/>
                    <a:pt x="79" y="95"/>
                    <a:pt x="108" y="95"/>
                  </a:cubicBezTo>
                  <a:cubicBezTo>
                    <a:pt x="108" y="95"/>
                    <a:pt x="108" y="95"/>
                    <a:pt x="108" y="95"/>
                  </a:cubicBezTo>
                  <a:cubicBezTo>
                    <a:pt x="137" y="95"/>
                    <a:pt x="164" y="90"/>
                    <a:pt x="183" y="81"/>
                  </a:cubicBezTo>
                  <a:cubicBezTo>
                    <a:pt x="183" y="81"/>
                    <a:pt x="183" y="81"/>
                    <a:pt x="183" y="81"/>
                  </a:cubicBezTo>
                  <a:cubicBezTo>
                    <a:pt x="202" y="73"/>
                    <a:pt x="213" y="61"/>
                    <a:pt x="213" y="49"/>
                  </a:cubicBezTo>
                  <a:cubicBezTo>
                    <a:pt x="213" y="49"/>
                    <a:pt x="213" y="49"/>
                    <a:pt x="213" y="49"/>
                  </a:cubicBezTo>
                  <a:cubicBezTo>
                    <a:pt x="213" y="37"/>
                    <a:pt x="202" y="26"/>
                    <a:pt x="183" y="17"/>
                  </a:cubicBezTo>
                  <a:cubicBezTo>
                    <a:pt x="183" y="17"/>
                    <a:pt x="183" y="17"/>
                    <a:pt x="183" y="17"/>
                  </a:cubicBezTo>
                  <a:cubicBezTo>
                    <a:pt x="164" y="9"/>
                    <a:pt x="137" y="4"/>
                    <a:pt x="108" y="4"/>
                  </a:cubicBezTo>
                  <a:cubicBezTo>
                    <a:pt x="108" y="4"/>
                    <a:pt x="108" y="4"/>
                    <a:pt x="108" y="4"/>
                  </a:cubicBezTo>
                  <a:cubicBezTo>
                    <a:pt x="108" y="4"/>
                    <a:pt x="108" y="4"/>
                    <a:pt x="108" y="4"/>
                  </a:cubicBezTo>
                  <a:cubicBezTo>
                    <a:pt x="108" y="4"/>
                    <a:pt x="108" y="4"/>
                    <a:pt x="108" y="4"/>
                  </a:cubicBezTo>
                  <a:cubicBezTo>
                    <a:pt x="79" y="4"/>
                    <a:pt x="53" y="9"/>
                    <a:pt x="34" y="1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595" name="Freeform 222"/>
            <p:cNvSpPr>
              <a:spLocks noEditPoints="1"/>
            </p:cNvSpPr>
            <p:nvPr/>
          </p:nvSpPr>
          <p:spPr>
            <a:xfrm>
              <a:off x="7689850" y="1320800"/>
              <a:ext cx="606425" cy="188913"/>
            </a:xfrm>
            <a:custGeom>
              <a:avLst/>
              <a:gdLst>
                <a:gd name="txL" fmla="*/ 0 w 382"/>
                <a:gd name="txT" fmla="*/ 0 h 119"/>
                <a:gd name="txR" fmla="*/ 382 w 382"/>
                <a:gd name="txB" fmla="*/ 119 h 11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Lst>
              <a:rect l="txL" t="txT" r="txR" b="txB"/>
              <a:pathLst>
                <a:path w="382" h="119">
                  <a:moveTo>
                    <a:pt x="133" y="63"/>
                  </a:moveTo>
                  <a:lnTo>
                    <a:pt x="38" y="89"/>
                  </a:lnTo>
                  <a:lnTo>
                    <a:pt x="40" y="71"/>
                  </a:lnTo>
                  <a:lnTo>
                    <a:pt x="16" y="77"/>
                  </a:lnTo>
                  <a:lnTo>
                    <a:pt x="14" y="105"/>
                  </a:lnTo>
                  <a:lnTo>
                    <a:pt x="62" y="119"/>
                  </a:lnTo>
                  <a:lnTo>
                    <a:pt x="84" y="113"/>
                  </a:lnTo>
                  <a:lnTo>
                    <a:pt x="54" y="103"/>
                  </a:lnTo>
                  <a:lnTo>
                    <a:pt x="165" y="71"/>
                  </a:lnTo>
                  <a:lnTo>
                    <a:pt x="133" y="63"/>
                  </a:lnTo>
                  <a:close/>
                  <a:moveTo>
                    <a:pt x="263" y="71"/>
                  </a:moveTo>
                  <a:lnTo>
                    <a:pt x="325" y="71"/>
                  </a:lnTo>
                  <a:lnTo>
                    <a:pt x="303" y="65"/>
                  </a:lnTo>
                  <a:lnTo>
                    <a:pt x="207" y="65"/>
                  </a:lnTo>
                  <a:lnTo>
                    <a:pt x="207" y="93"/>
                  </a:lnTo>
                  <a:lnTo>
                    <a:pt x="231" y="99"/>
                  </a:lnTo>
                  <a:lnTo>
                    <a:pt x="231" y="81"/>
                  </a:lnTo>
                  <a:lnTo>
                    <a:pt x="372" y="119"/>
                  </a:lnTo>
                  <a:lnTo>
                    <a:pt x="382" y="105"/>
                  </a:lnTo>
                  <a:lnTo>
                    <a:pt x="263" y="71"/>
                  </a:lnTo>
                  <a:close/>
                  <a:moveTo>
                    <a:pt x="229" y="55"/>
                  </a:moveTo>
                  <a:lnTo>
                    <a:pt x="317" y="31"/>
                  </a:lnTo>
                  <a:lnTo>
                    <a:pt x="317" y="45"/>
                  </a:lnTo>
                  <a:lnTo>
                    <a:pt x="341" y="37"/>
                  </a:lnTo>
                  <a:lnTo>
                    <a:pt x="341" y="13"/>
                  </a:lnTo>
                  <a:lnTo>
                    <a:pt x="291" y="0"/>
                  </a:lnTo>
                  <a:lnTo>
                    <a:pt x="267" y="6"/>
                  </a:lnTo>
                  <a:lnTo>
                    <a:pt x="303" y="17"/>
                  </a:lnTo>
                  <a:lnTo>
                    <a:pt x="197" y="45"/>
                  </a:lnTo>
                  <a:lnTo>
                    <a:pt x="229" y="55"/>
                  </a:lnTo>
                  <a:close/>
                  <a:moveTo>
                    <a:pt x="38" y="45"/>
                  </a:moveTo>
                  <a:lnTo>
                    <a:pt x="62" y="51"/>
                  </a:lnTo>
                  <a:lnTo>
                    <a:pt x="159" y="53"/>
                  </a:lnTo>
                  <a:lnTo>
                    <a:pt x="159" y="27"/>
                  </a:lnTo>
                  <a:lnTo>
                    <a:pt x="135" y="19"/>
                  </a:lnTo>
                  <a:lnTo>
                    <a:pt x="135" y="37"/>
                  </a:lnTo>
                  <a:lnTo>
                    <a:pt x="16" y="4"/>
                  </a:lnTo>
                  <a:lnTo>
                    <a:pt x="0" y="19"/>
                  </a:lnTo>
                  <a:lnTo>
                    <a:pt x="98" y="45"/>
                  </a:lnTo>
                  <a:lnTo>
                    <a:pt x="38" y="45"/>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596" name="Freeform 223"/>
            <p:cNvSpPr/>
            <p:nvPr/>
          </p:nvSpPr>
          <p:spPr>
            <a:xfrm>
              <a:off x="7800975" y="1585912"/>
              <a:ext cx="350838" cy="141288"/>
            </a:xfrm>
            <a:custGeom>
              <a:avLst/>
              <a:gdLst>
                <a:gd name="txL" fmla="*/ 0 w 110"/>
                <a:gd name="txT" fmla="*/ 0 h 44"/>
                <a:gd name="txR" fmla="*/ 110 w 110"/>
                <a:gd name="txB" fmla="*/ 44 h 4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10" h="44">
                  <a:moveTo>
                    <a:pt x="105" y="25"/>
                  </a:moveTo>
                  <a:cubicBezTo>
                    <a:pt x="96" y="27"/>
                    <a:pt x="96" y="27"/>
                    <a:pt x="96" y="27"/>
                  </a:cubicBezTo>
                  <a:cubicBezTo>
                    <a:pt x="98" y="30"/>
                    <a:pt x="98" y="30"/>
                    <a:pt x="98" y="30"/>
                  </a:cubicBezTo>
                  <a:cubicBezTo>
                    <a:pt x="94" y="30"/>
                    <a:pt x="84" y="30"/>
                    <a:pt x="72" y="29"/>
                  </a:cubicBezTo>
                  <a:cubicBezTo>
                    <a:pt x="84" y="24"/>
                    <a:pt x="95" y="18"/>
                    <a:pt x="99" y="16"/>
                  </a:cubicBezTo>
                  <a:cubicBezTo>
                    <a:pt x="97" y="20"/>
                    <a:pt x="97" y="20"/>
                    <a:pt x="97" y="20"/>
                  </a:cubicBezTo>
                  <a:cubicBezTo>
                    <a:pt x="106" y="17"/>
                    <a:pt x="106" y="17"/>
                    <a:pt x="106" y="17"/>
                  </a:cubicBezTo>
                  <a:cubicBezTo>
                    <a:pt x="110" y="7"/>
                    <a:pt x="110" y="7"/>
                    <a:pt x="110" y="7"/>
                  </a:cubicBezTo>
                  <a:cubicBezTo>
                    <a:pt x="104" y="0"/>
                    <a:pt x="104" y="0"/>
                    <a:pt x="104" y="0"/>
                  </a:cubicBezTo>
                  <a:cubicBezTo>
                    <a:pt x="95" y="4"/>
                    <a:pt x="95" y="4"/>
                    <a:pt x="95" y="4"/>
                  </a:cubicBezTo>
                  <a:cubicBezTo>
                    <a:pt x="98" y="7"/>
                    <a:pt x="98" y="7"/>
                    <a:pt x="98" y="7"/>
                  </a:cubicBezTo>
                  <a:cubicBezTo>
                    <a:pt x="94" y="10"/>
                    <a:pt x="77" y="19"/>
                    <a:pt x="55" y="26"/>
                  </a:cubicBezTo>
                  <a:cubicBezTo>
                    <a:pt x="55" y="26"/>
                    <a:pt x="55" y="26"/>
                    <a:pt x="55" y="26"/>
                  </a:cubicBezTo>
                  <a:cubicBezTo>
                    <a:pt x="55" y="26"/>
                    <a:pt x="55" y="26"/>
                    <a:pt x="55" y="26"/>
                  </a:cubicBezTo>
                  <a:cubicBezTo>
                    <a:pt x="33" y="20"/>
                    <a:pt x="16" y="10"/>
                    <a:pt x="12" y="7"/>
                  </a:cubicBezTo>
                  <a:cubicBezTo>
                    <a:pt x="15" y="5"/>
                    <a:pt x="15" y="5"/>
                    <a:pt x="15" y="5"/>
                  </a:cubicBezTo>
                  <a:cubicBezTo>
                    <a:pt x="6" y="0"/>
                    <a:pt x="6" y="0"/>
                    <a:pt x="6" y="0"/>
                  </a:cubicBezTo>
                  <a:cubicBezTo>
                    <a:pt x="0" y="6"/>
                    <a:pt x="0" y="6"/>
                    <a:pt x="0" y="6"/>
                  </a:cubicBezTo>
                  <a:cubicBezTo>
                    <a:pt x="4" y="17"/>
                    <a:pt x="4" y="17"/>
                    <a:pt x="4" y="17"/>
                  </a:cubicBezTo>
                  <a:cubicBezTo>
                    <a:pt x="13" y="21"/>
                    <a:pt x="13" y="21"/>
                    <a:pt x="13" y="21"/>
                  </a:cubicBezTo>
                  <a:cubicBezTo>
                    <a:pt x="11" y="16"/>
                    <a:pt x="11" y="16"/>
                    <a:pt x="11" y="16"/>
                  </a:cubicBezTo>
                  <a:cubicBezTo>
                    <a:pt x="14" y="18"/>
                    <a:pt x="25" y="24"/>
                    <a:pt x="38" y="29"/>
                  </a:cubicBezTo>
                  <a:cubicBezTo>
                    <a:pt x="26" y="30"/>
                    <a:pt x="15" y="30"/>
                    <a:pt x="12" y="30"/>
                  </a:cubicBezTo>
                  <a:cubicBezTo>
                    <a:pt x="14" y="27"/>
                    <a:pt x="14" y="27"/>
                    <a:pt x="14" y="27"/>
                  </a:cubicBezTo>
                  <a:cubicBezTo>
                    <a:pt x="5" y="25"/>
                    <a:pt x="5" y="25"/>
                    <a:pt x="5" y="25"/>
                  </a:cubicBezTo>
                  <a:cubicBezTo>
                    <a:pt x="0" y="32"/>
                    <a:pt x="0" y="32"/>
                    <a:pt x="0" y="32"/>
                  </a:cubicBezTo>
                  <a:cubicBezTo>
                    <a:pt x="5" y="41"/>
                    <a:pt x="5" y="41"/>
                    <a:pt x="5" y="41"/>
                  </a:cubicBezTo>
                  <a:cubicBezTo>
                    <a:pt x="14" y="44"/>
                    <a:pt x="14" y="44"/>
                    <a:pt x="14" y="44"/>
                  </a:cubicBezTo>
                  <a:cubicBezTo>
                    <a:pt x="11" y="39"/>
                    <a:pt x="11" y="39"/>
                    <a:pt x="11" y="39"/>
                  </a:cubicBezTo>
                  <a:cubicBezTo>
                    <a:pt x="11" y="39"/>
                    <a:pt x="11" y="39"/>
                    <a:pt x="11" y="39"/>
                  </a:cubicBezTo>
                  <a:cubicBezTo>
                    <a:pt x="11" y="39"/>
                    <a:pt x="37" y="39"/>
                    <a:pt x="55" y="34"/>
                  </a:cubicBezTo>
                  <a:cubicBezTo>
                    <a:pt x="73" y="39"/>
                    <a:pt x="98" y="39"/>
                    <a:pt x="98" y="39"/>
                  </a:cubicBezTo>
                  <a:cubicBezTo>
                    <a:pt x="98" y="39"/>
                    <a:pt x="98" y="39"/>
                    <a:pt x="98" y="39"/>
                  </a:cubicBezTo>
                  <a:cubicBezTo>
                    <a:pt x="96" y="43"/>
                    <a:pt x="96" y="43"/>
                    <a:pt x="96" y="43"/>
                  </a:cubicBezTo>
                  <a:cubicBezTo>
                    <a:pt x="105" y="42"/>
                    <a:pt x="105" y="42"/>
                    <a:pt x="105" y="42"/>
                  </a:cubicBezTo>
                  <a:cubicBezTo>
                    <a:pt x="110" y="33"/>
                    <a:pt x="110" y="33"/>
                    <a:pt x="110" y="33"/>
                  </a:cubicBezTo>
                  <a:lnTo>
                    <a:pt x="105" y="25"/>
                  </a:lnTo>
                  <a:close/>
                </a:path>
              </a:pathLst>
            </a:custGeom>
            <a:solidFill>
              <a:srgbClr val="FFFFFF"/>
            </a:solidFill>
            <a:ln w="9525">
              <a:noFill/>
            </a:ln>
          </p:spPr>
          <p:txBody>
            <a:bodyPr/>
            <a:p>
              <a:endParaRPr lang="en-US" altLang="x-none" dirty="0">
                <a:latin typeface="宋体" panose="02010600030101010101" pitchFamily="2" charset="-128"/>
              </a:endParaRPr>
            </a:p>
          </p:txBody>
        </p:sp>
      </p:grpSp>
      <p:grpSp>
        <p:nvGrpSpPr>
          <p:cNvPr id="22541" name="Group 274"/>
          <p:cNvGrpSpPr/>
          <p:nvPr/>
        </p:nvGrpSpPr>
        <p:grpSpPr>
          <a:xfrm>
            <a:off x="3826510" y="2499995"/>
            <a:ext cx="426085" cy="531495"/>
            <a:chOff x="6016625" y="3948113"/>
            <a:chExt cx="544513" cy="679450"/>
          </a:xfrm>
        </p:grpSpPr>
        <p:sp>
          <p:nvSpPr>
            <p:cNvPr id="22637" name="Freeform 159"/>
            <p:cNvSpPr/>
            <p:nvPr/>
          </p:nvSpPr>
          <p:spPr>
            <a:xfrm>
              <a:off x="6016625" y="3948113"/>
              <a:ext cx="544513" cy="679450"/>
            </a:xfrm>
            <a:custGeom>
              <a:avLst/>
              <a:gdLst>
                <a:gd name="txL" fmla="*/ 0 w 343"/>
                <a:gd name="txT" fmla="*/ 0 h 428"/>
                <a:gd name="txR" fmla="*/ 343 w 343"/>
                <a:gd name="txB" fmla="*/ 428 h 428"/>
              </a:gdLst>
              <a:ahLst/>
              <a:cxnLst>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0" y="2147483647"/>
                </a:cxn>
                <a:cxn ang="0">
                  <a:pos x="0" y="2147483647"/>
                </a:cxn>
                <a:cxn ang="0">
                  <a:pos x="2147483647" y="2147483647"/>
                </a:cxn>
                <a:cxn ang="0">
                  <a:pos x="0" y="2147483647"/>
                </a:cxn>
                <a:cxn ang="0">
                  <a:pos x="0"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3" h="428">
                  <a:moveTo>
                    <a:pt x="343" y="153"/>
                  </a:moveTo>
                  <a:lnTo>
                    <a:pt x="313" y="145"/>
                  </a:lnTo>
                  <a:lnTo>
                    <a:pt x="343" y="135"/>
                  </a:lnTo>
                  <a:lnTo>
                    <a:pt x="343" y="67"/>
                  </a:lnTo>
                  <a:lnTo>
                    <a:pt x="114" y="0"/>
                  </a:lnTo>
                  <a:lnTo>
                    <a:pt x="0" y="32"/>
                  </a:lnTo>
                  <a:lnTo>
                    <a:pt x="0" y="99"/>
                  </a:lnTo>
                  <a:lnTo>
                    <a:pt x="30" y="109"/>
                  </a:lnTo>
                  <a:lnTo>
                    <a:pt x="0" y="117"/>
                  </a:lnTo>
                  <a:lnTo>
                    <a:pt x="0" y="185"/>
                  </a:lnTo>
                  <a:lnTo>
                    <a:pt x="30" y="195"/>
                  </a:lnTo>
                  <a:lnTo>
                    <a:pt x="0" y="203"/>
                  </a:lnTo>
                  <a:lnTo>
                    <a:pt x="0" y="271"/>
                  </a:lnTo>
                  <a:lnTo>
                    <a:pt x="30" y="279"/>
                  </a:lnTo>
                  <a:lnTo>
                    <a:pt x="0" y="290"/>
                  </a:lnTo>
                  <a:lnTo>
                    <a:pt x="0" y="356"/>
                  </a:lnTo>
                  <a:lnTo>
                    <a:pt x="229" y="428"/>
                  </a:lnTo>
                  <a:lnTo>
                    <a:pt x="343" y="392"/>
                  </a:lnTo>
                  <a:lnTo>
                    <a:pt x="343" y="324"/>
                  </a:lnTo>
                  <a:lnTo>
                    <a:pt x="313" y="316"/>
                  </a:lnTo>
                  <a:lnTo>
                    <a:pt x="343" y="308"/>
                  </a:lnTo>
                  <a:lnTo>
                    <a:pt x="343" y="239"/>
                  </a:lnTo>
                  <a:lnTo>
                    <a:pt x="313" y="229"/>
                  </a:lnTo>
                  <a:lnTo>
                    <a:pt x="343" y="221"/>
                  </a:lnTo>
                  <a:lnTo>
                    <a:pt x="343" y="153"/>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38" name="Freeform 160"/>
            <p:cNvSpPr/>
            <p:nvPr/>
          </p:nvSpPr>
          <p:spPr>
            <a:xfrm>
              <a:off x="6380163" y="4519613"/>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39" name="Line 161"/>
            <p:cNvSpPr/>
            <p:nvPr/>
          </p:nvSpPr>
          <p:spPr>
            <a:xfrm flipV="1">
              <a:off x="6380163" y="4519613"/>
              <a:ext cx="1588" cy="107950"/>
            </a:xfrm>
            <a:prstGeom prst="line">
              <a:avLst/>
            </a:prstGeom>
            <a:ln w="9525">
              <a:noFill/>
            </a:ln>
          </p:spPr>
        </p:sp>
        <p:sp>
          <p:nvSpPr>
            <p:cNvPr id="22640" name="Freeform 162"/>
            <p:cNvSpPr/>
            <p:nvPr/>
          </p:nvSpPr>
          <p:spPr>
            <a:xfrm>
              <a:off x="6380163" y="4384676"/>
              <a:ext cx="1588" cy="106363"/>
            </a:xfrm>
            <a:custGeom>
              <a:avLst/>
              <a:gdLst>
                <a:gd name="txL" fmla="*/ 0 w 1"/>
                <a:gd name="txT" fmla="*/ 0 h 67"/>
                <a:gd name="txR" fmla="*/ 1 w 1"/>
                <a:gd name="txB" fmla="*/ 67 h 67"/>
              </a:gdLst>
              <a:ahLst/>
              <a:cxnLst>
                <a:cxn ang="0">
                  <a:pos x="0" y="2147483647"/>
                </a:cxn>
                <a:cxn ang="0">
                  <a:pos x="0" y="0"/>
                </a:cxn>
                <a:cxn ang="0">
                  <a:pos x="0" y="2147483647"/>
                </a:cxn>
              </a:cxnLst>
              <a:rect l="txL" t="txT" r="txR" b="txB"/>
              <a:pathLst>
                <a:path w="1" h="67">
                  <a:moveTo>
                    <a:pt x="0" y="67"/>
                  </a:moveTo>
                  <a:lnTo>
                    <a:pt x="0" y="0"/>
                  </a:lnTo>
                  <a:lnTo>
                    <a:pt x="0" y="6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1" name="Line 163"/>
            <p:cNvSpPr/>
            <p:nvPr/>
          </p:nvSpPr>
          <p:spPr>
            <a:xfrm flipV="1">
              <a:off x="6380163" y="4384676"/>
              <a:ext cx="1588" cy="106363"/>
            </a:xfrm>
            <a:prstGeom prst="line">
              <a:avLst/>
            </a:prstGeom>
            <a:ln w="9525">
              <a:noFill/>
            </a:ln>
          </p:spPr>
        </p:sp>
        <p:sp>
          <p:nvSpPr>
            <p:cNvPr id="22642" name="Freeform 164"/>
            <p:cNvSpPr/>
            <p:nvPr/>
          </p:nvSpPr>
          <p:spPr>
            <a:xfrm>
              <a:off x="6380163" y="4248151"/>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3" name="Line 165"/>
            <p:cNvSpPr/>
            <p:nvPr/>
          </p:nvSpPr>
          <p:spPr>
            <a:xfrm flipV="1">
              <a:off x="6380163" y="4248151"/>
              <a:ext cx="1588" cy="107950"/>
            </a:xfrm>
            <a:prstGeom prst="line">
              <a:avLst/>
            </a:prstGeom>
            <a:ln w="9525">
              <a:noFill/>
            </a:ln>
          </p:spPr>
        </p:sp>
        <p:sp>
          <p:nvSpPr>
            <p:cNvPr id="22644" name="Freeform 166"/>
            <p:cNvSpPr/>
            <p:nvPr/>
          </p:nvSpPr>
          <p:spPr>
            <a:xfrm>
              <a:off x="6380163" y="4111626"/>
              <a:ext cx="1588" cy="107950"/>
            </a:xfrm>
            <a:custGeom>
              <a:avLst/>
              <a:gdLst>
                <a:gd name="txL" fmla="*/ 0 w 1"/>
                <a:gd name="txT" fmla="*/ 0 h 68"/>
                <a:gd name="txR" fmla="*/ 1 w 1"/>
                <a:gd name="txB" fmla="*/ 68 h 68"/>
              </a:gdLst>
              <a:ahLst/>
              <a:cxnLst>
                <a:cxn ang="0">
                  <a:pos x="0" y="2147483647"/>
                </a:cxn>
                <a:cxn ang="0">
                  <a:pos x="0" y="0"/>
                </a:cxn>
                <a:cxn ang="0">
                  <a:pos x="0" y="2147483647"/>
                </a:cxn>
              </a:cxnLst>
              <a:rect l="txL" t="txT" r="txR" b="txB"/>
              <a:pathLst>
                <a:path w="1" h="68">
                  <a:moveTo>
                    <a:pt x="0" y="68"/>
                  </a:moveTo>
                  <a:lnTo>
                    <a:pt x="0" y="0"/>
                  </a:lnTo>
                  <a:lnTo>
                    <a:pt x="0" y="68"/>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5" name="Line 167"/>
            <p:cNvSpPr/>
            <p:nvPr/>
          </p:nvSpPr>
          <p:spPr>
            <a:xfrm flipV="1">
              <a:off x="6380163" y="4111626"/>
              <a:ext cx="1588" cy="107950"/>
            </a:xfrm>
            <a:prstGeom prst="line">
              <a:avLst/>
            </a:prstGeom>
            <a:ln w="9525">
              <a:noFill/>
            </a:ln>
          </p:spPr>
        </p:sp>
        <p:sp>
          <p:nvSpPr>
            <p:cNvPr id="22646" name="Freeform 168"/>
            <p:cNvSpPr>
              <a:spLocks noEditPoints="1"/>
            </p:cNvSpPr>
            <p:nvPr/>
          </p:nvSpPr>
          <p:spPr>
            <a:xfrm>
              <a:off x="6016625" y="3992563"/>
              <a:ext cx="544513" cy="635000"/>
            </a:xfrm>
            <a:custGeom>
              <a:avLst/>
              <a:gdLst>
                <a:gd name="txL" fmla="*/ 0 w 343"/>
                <a:gd name="txT" fmla="*/ 0 h 400"/>
                <a:gd name="txR" fmla="*/ 343 w 343"/>
                <a:gd name="txB" fmla="*/ 400 h 400"/>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3" h="400">
                  <a:moveTo>
                    <a:pt x="229" y="157"/>
                  </a:moveTo>
                  <a:lnTo>
                    <a:pt x="8" y="87"/>
                  </a:lnTo>
                  <a:lnTo>
                    <a:pt x="0" y="89"/>
                  </a:lnTo>
                  <a:lnTo>
                    <a:pt x="0" y="93"/>
                  </a:lnTo>
                  <a:lnTo>
                    <a:pt x="225" y="163"/>
                  </a:lnTo>
                  <a:lnTo>
                    <a:pt x="225" y="227"/>
                  </a:lnTo>
                  <a:lnTo>
                    <a:pt x="229" y="229"/>
                  </a:lnTo>
                  <a:lnTo>
                    <a:pt x="233" y="227"/>
                  </a:lnTo>
                  <a:lnTo>
                    <a:pt x="233" y="163"/>
                  </a:lnTo>
                  <a:lnTo>
                    <a:pt x="343" y="129"/>
                  </a:lnTo>
                  <a:lnTo>
                    <a:pt x="343" y="125"/>
                  </a:lnTo>
                  <a:lnTo>
                    <a:pt x="335" y="123"/>
                  </a:lnTo>
                  <a:lnTo>
                    <a:pt x="229" y="157"/>
                  </a:lnTo>
                  <a:close/>
                  <a:moveTo>
                    <a:pt x="229" y="241"/>
                  </a:moveTo>
                  <a:lnTo>
                    <a:pt x="8" y="173"/>
                  </a:lnTo>
                  <a:lnTo>
                    <a:pt x="0" y="175"/>
                  </a:lnTo>
                  <a:lnTo>
                    <a:pt x="0" y="179"/>
                  </a:lnTo>
                  <a:lnTo>
                    <a:pt x="225" y="249"/>
                  </a:lnTo>
                  <a:lnTo>
                    <a:pt x="225" y="314"/>
                  </a:lnTo>
                  <a:lnTo>
                    <a:pt x="229" y="314"/>
                  </a:lnTo>
                  <a:lnTo>
                    <a:pt x="233" y="314"/>
                  </a:lnTo>
                  <a:lnTo>
                    <a:pt x="233" y="249"/>
                  </a:lnTo>
                  <a:lnTo>
                    <a:pt x="343" y="215"/>
                  </a:lnTo>
                  <a:lnTo>
                    <a:pt x="343" y="211"/>
                  </a:lnTo>
                  <a:lnTo>
                    <a:pt x="335" y="209"/>
                  </a:lnTo>
                  <a:lnTo>
                    <a:pt x="229" y="241"/>
                  </a:lnTo>
                  <a:close/>
                  <a:moveTo>
                    <a:pt x="229" y="328"/>
                  </a:moveTo>
                  <a:lnTo>
                    <a:pt x="8" y="260"/>
                  </a:lnTo>
                  <a:lnTo>
                    <a:pt x="0" y="262"/>
                  </a:lnTo>
                  <a:lnTo>
                    <a:pt x="0" y="266"/>
                  </a:lnTo>
                  <a:lnTo>
                    <a:pt x="225" y="336"/>
                  </a:lnTo>
                  <a:lnTo>
                    <a:pt x="225" y="398"/>
                  </a:lnTo>
                  <a:lnTo>
                    <a:pt x="229" y="400"/>
                  </a:lnTo>
                  <a:lnTo>
                    <a:pt x="233" y="398"/>
                  </a:lnTo>
                  <a:lnTo>
                    <a:pt x="233" y="336"/>
                  </a:lnTo>
                  <a:lnTo>
                    <a:pt x="343" y="302"/>
                  </a:lnTo>
                  <a:lnTo>
                    <a:pt x="343" y="296"/>
                  </a:lnTo>
                  <a:lnTo>
                    <a:pt x="335" y="294"/>
                  </a:lnTo>
                  <a:lnTo>
                    <a:pt x="229" y="328"/>
                  </a:lnTo>
                  <a:close/>
                  <a:moveTo>
                    <a:pt x="335" y="37"/>
                  </a:moveTo>
                  <a:lnTo>
                    <a:pt x="229" y="71"/>
                  </a:lnTo>
                  <a:lnTo>
                    <a:pt x="8" y="0"/>
                  </a:lnTo>
                  <a:lnTo>
                    <a:pt x="0" y="4"/>
                  </a:lnTo>
                  <a:lnTo>
                    <a:pt x="0" y="6"/>
                  </a:lnTo>
                  <a:lnTo>
                    <a:pt x="225" y="79"/>
                  </a:lnTo>
                  <a:lnTo>
                    <a:pt x="225" y="141"/>
                  </a:lnTo>
                  <a:lnTo>
                    <a:pt x="229" y="143"/>
                  </a:lnTo>
                  <a:lnTo>
                    <a:pt x="233" y="141"/>
                  </a:lnTo>
                  <a:lnTo>
                    <a:pt x="233" y="79"/>
                  </a:lnTo>
                  <a:lnTo>
                    <a:pt x="343" y="43"/>
                  </a:lnTo>
                  <a:lnTo>
                    <a:pt x="343" y="39"/>
                  </a:lnTo>
                  <a:lnTo>
                    <a:pt x="335" y="37"/>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7" name="Freeform 169"/>
            <p:cNvSpPr/>
            <p:nvPr/>
          </p:nvSpPr>
          <p:spPr>
            <a:xfrm>
              <a:off x="6092825" y="4178301"/>
              <a:ext cx="265113" cy="193675"/>
            </a:xfrm>
            <a:custGeom>
              <a:avLst/>
              <a:gdLst>
                <a:gd name="txL" fmla="*/ 0 w 83"/>
                <a:gd name="txT" fmla="*/ 0 h 61"/>
                <a:gd name="txR" fmla="*/ 83 w 83"/>
                <a:gd name="txB" fmla="*/ 61 h 6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83" h="61">
                  <a:moveTo>
                    <a:pt x="0" y="58"/>
                  </a:moveTo>
                  <a:cubicBezTo>
                    <a:pt x="7" y="61"/>
                    <a:pt x="7" y="61"/>
                    <a:pt x="7" y="61"/>
                  </a:cubicBezTo>
                  <a:cubicBezTo>
                    <a:pt x="7" y="61"/>
                    <a:pt x="7" y="17"/>
                    <a:pt x="7" y="16"/>
                  </a:cubicBezTo>
                  <a:cubicBezTo>
                    <a:pt x="7" y="12"/>
                    <a:pt x="7" y="12"/>
                    <a:pt x="10" y="13"/>
                  </a:cubicBezTo>
                  <a:cubicBezTo>
                    <a:pt x="12" y="13"/>
                    <a:pt x="68" y="31"/>
                    <a:pt x="68" y="31"/>
                  </a:cubicBezTo>
                  <a:cubicBezTo>
                    <a:pt x="65" y="39"/>
                    <a:pt x="65" y="39"/>
                    <a:pt x="65" y="39"/>
                  </a:cubicBezTo>
                  <a:cubicBezTo>
                    <a:pt x="76" y="42"/>
                    <a:pt x="76" y="42"/>
                    <a:pt x="76" y="42"/>
                  </a:cubicBezTo>
                  <a:cubicBezTo>
                    <a:pt x="83" y="25"/>
                    <a:pt x="83" y="25"/>
                    <a:pt x="83" y="25"/>
                  </a:cubicBezTo>
                  <a:cubicBezTo>
                    <a:pt x="83" y="25"/>
                    <a:pt x="10" y="2"/>
                    <a:pt x="6" y="1"/>
                  </a:cubicBezTo>
                  <a:cubicBezTo>
                    <a:pt x="2" y="0"/>
                    <a:pt x="0" y="2"/>
                    <a:pt x="0" y="7"/>
                  </a:cubicBezTo>
                  <a:cubicBezTo>
                    <a:pt x="0" y="10"/>
                    <a:pt x="0" y="58"/>
                    <a:pt x="0" y="5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48" name="Freeform 170"/>
            <p:cNvSpPr>
              <a:spLocks noEditPoints="1"/>
            </p:cNvSpPr>
            <p:nvPr/>
          </p:nvSpPr>
          <p:spPr>
            <a:xfrm>
              <a:off x="6086475" y="4171951"/>
              <a:ext cx="280988" cy="209550"/>
            </a:xfrm>
            <a:custGeom>
              <a:avLst/>
              <a:gdLst>
                <a:gd name="txL" fmla="*/ 0 w 88"/>
                <a:gd name="txT" fmla="*/ 0 h 66"/>
                <a:gd name="txR" fmla="*/ 88 w 88"/>
                <a:gd name="txB" fmla="*/ 66 h 66"/>
              </a:gdLst>
              <a:ahLst/>
              <a:cxnLst>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8" h="66">
                  <a:moveTo>
                    <a:pt x="1" y="62"/>
                  </a:moveTo>
                  <a:cubicBezTo>
                    <a:pt x="0" y="62"/>
                    <a:pt x="0" y="62"/>
                    <a:pt x="0" y="62"/>
                  </a:cubicBezTo>
                  <a:cubicBezTo>
                    <a:pt x="0" y="60"/>
                    <a:pt x="0" y="60"/>
                    <a:pt x="0" y="60"/>
                  </a:cubicBezTo>
                  <a:cubicBezTo>
                    <a:pt x="0" y="60"/>
                    <a:pt x="0" y="12"/>
                    <a:pt x="0" y="9"/>
                  </a:cubicBezTo>
                  <a:cubicBezTo>
                    <a:pt x="0" y="9"/>
                    <a:pt x="0" y="9"/>
                    <a:pt x="0" y="9"/>
                  </a:cubicBezTo>
                  <a:cubicBezTo>
                    <a:pt x="0" y="7"/>
                    <a:pt x="0" y="5"/>
                    <a:pt x="2" y="3"/>
                  </a:cubicBezTo>
                  <a:cubicBezTo>
                    <a:pt x="2" y="3"/>
                    <a:pt x="2" y="3"/>
                    <a:pt x="2" y="3"/>
                  </a:cubicBezTo>
                  <a:cubicBezTo>
                    <a:pt x="3" y="1"/>
                    <a:pt x="5" y="0"/>
                    <a:pt x="7" y="1"/>
                  </a:cubicBezTo>
                  <a:cubicBezTo>
                    <a:pt x="7" y="1"/>
                    <a:pt x="7" y="1"/>
                    <a:pt x="7" y="1"/>
                  </a:cubicBezTo>
                  <a:cubicBezTo>
                    <a:pt x="7" y="1"/>
                    <a:pt x="8" y="1"/>
                    <a:pt x="9" y="1"/>
                  </a:cubicBezTo>
                  <a:cubicBezTo>
                    <a:pt x="9" y="1"/>
                    <a:pt x="9" y="1"/>
                    <a:pt x="9" y="1"/>
                  </a:cubicBezTo>
                  <a:cubicBezTo>
                    <a:pt x="12" y="2"/>
                    <a:pt x="85" y="25"/>
                    <a:pt x="86" y="25"/>
                  </a:cubicBezTo>
                  <a:cubicBezTo>
                    <a:pt x="86" y="25"/>
                    <a:pt x="86" y="25"/>
                    <a:pt x="86" y="25"/>
                  </a:cubicBezTo>
                  <a:cubicBezTo>
                    <a:pt x="88" y="26"/>
                    <a:pt x="88" y="26"/>
                    <a:pt x="88" y="26"/>
                  </a:cubicBezTo>
                  <a:cubicBezTo>
                    <a:pt x="79" y="46"/>
                    <a:pt x="79" y="46"/>
                    <a:pt x="79" y="46"/>
                  </a:cubicBezTo>
                  <a:cubicBezTo>
                    <a:pt x="65" y="42"/>
                    <a:pt x="65" y="42"/>
                    <a:pt x="65" y="42"/>
                  </a:cubicBezTo>
                  <a:cubicBezTo>
                    <a:pt x="68" y="34"/>
                    <a:pt x="68" y="34"/>
                    <a:pt x="68" y="34"/>
                  </a:cubicBezTo>
                  <a:cubicBezTo>
                    <a:pt x="58" y="31"/>
                    <a:pt x="13" y="17"/>
                    <a:pt x="12" y="17"/>
                  </a:cubicBezTo>
                  <a:cubicBezTo>
                    <a:pt x="12" y="17"/>
                    <a:pt x="12" y="17"/>
                    <a:pt x="12" y="17"/>
                  </a:cubicBezTo>
                  <a:cubicBezTo>
                    <a:pt x="12" y="17"/>
                    <a:pt x="12" y="17"/>
                    <a:pt x="11" y="17"/>
                  </a:cubicBezTo>
                  <a:cubicBezTo>
                    <a:pt x="11" y="17"/>
                    <a:pt x="11" y="17"/>
                    <a:pt x="11" y="17"/>
                  </a:cubicBezTo>
                  <a:cubicBezTo>
                    <a:pt x="11" y="17"/>
                    <a:pt x="11" y="17"/>
                    <a:pt x="11" y="18"/>
                  </a:cubicBezTo>
                  <a:cubicBezTo>
                    <a:pt x="11" y="18"/>
                    <a:pt x="11" y="18"/>
                    <a:pt x="11" y="18"/>
                  </a:cubicBezTo>
                  <a:cubicBezTo>
                    <a:pt x="11" y="18"/>
                    <a:pt x="11" y="18"/>
                    <a:pt x="11" y="18"/>
                  </a:cubicBezTo>
                  <a:cubicBezTo>
                    <a:pt x="11" y="18"/>
                    <a:pt x="11" y="18"/>
                    <a:pt x="11" y="18"/>
                  </a:cubicBezTo>
                  <a:cubicBezTo>
                    <a:pt x="11" y="19"/>
                    <a:pt x="11" y="63"/>
                    <a:pt x="11" y="63"/>
                  </a:cubicBezTo>
                  <a:cubicBezTo>
                    <a:pt x="11" y="63"/>
                    <a:pt x="11" y="63"/>
                    <a:pt x="11" y="63"/>
                  </a:cubicBezTo>
                  <a:cubicBezTo>
                    <a:pt x="11" y="66"/>
                    <a:pt x="11" y="66"/>
                    <a:pt x="11" y="66"/>
                  </a:cubicBezTo>
                  <a:cubicBezTo>
                    <a:pt x="1" y="62"/>
                    <a:pt x="1" y="62"/>
                    <a:pt x="1" y="62"/>
                  </a:cubicBezTo>
                  <a:close/>
                  <a:moveTo>
                    <a:pt x="7" y="60"/>
                  </a:moveTo>
                  <a:cubicBezTo>
                    <a:pt x="7" y="50"/>
                    <a:pt x="7" y="19"/>
                    <a:pt x="7" y="18"/>
                  </a:cubicBezTo>
                  <a:cubicBezTo>
                    <a:pt x="7" y="18"/>
                    <a:pt x="7" y="18"/>
                    <a:pt x="7" y="18"/>
                  </a:cubicBezTo>
                  <a:cubicBezTo>
                    <a:pt x="7" y="18"/>
                    <a:pt x="7" y="18"/>
                    <a:pt x="7" y="18"/>
                  </a:cubicBezTo>
                  <a:cubicBezTo>
                    <a:pt x="7" y="18"/>
                    <a:pt x="7" y="18"/>
                    <a:pt x="7" y="18"/>
                  </a:cubicBezTo>
                  <a:cubicBezTo>
                    <a:pt x="7" y="16"/>
                    <a:pt x="7" y="16"/>
                    <a:pt x="8" y="15"/>
                  </a:cubicBezTo>
                  <a:cubicBezTo>
                    <a:pt x="8" y="15"/>
                    <a:pt x="8" y="15"/>
                    <a:pt x="8" y="15"/>
                  </a:cubicBezTo>
                  <a:cubicBezTo>
                    <a:pt x="8" y="14"/>
                    <a:pt x="9" y="12"/>
                    <a:pt x="10" y="13"/>
                  </a:cubicBezTo>
                  <a:cubicBezTo>
                    <a:pt x="10" y="13"/>
                    <a:pt x="10" y="13"/>
                    <a:pt x="10" y="13"/>
                  </a:cubicBezTo>
                  <a:cubicBezTo>
                    <a:pt x="11" y="13"/>
                    <a:pt x="12" y="13"/>
                    <a:pt x="13" y="13"/>
                  </a:cubicBezTo>
                  <a:cubicBezTo>
                    <a:pt x="13" y="13"/>
                    <a:pt x="13" y="13"/>
                    <a:pt x="13" y="13"/>
                  </a:cubicBezTo>
                  <a:cubicBezTo>
                    <a:pt x="15" y="14"/>
                    <a:pt x="71" y="31"/>
                    <a:pt x="71" y="31"/>
                  </a:cubicBezTo>
                  <a:cubicBezTo>
                    <a:pt x="71" y="31"/>
                    <a:pt x="71" y="31"/>
                    <a:pt x="71" y="31"/>
                  </a:cubicBezTo>
                  <a:cubicBezTo>
                    <a:pt x="73" y="32"/>
                    <a:pt x="73" y="32"/>
                    <a:pt x="73" y="32"/>
                  </a:cubicBezTo>
                  <a:cubicBezTo>
                    <a:pt x="70" y="39"/>
                    <a:pt x="70" y="39"/>
                    <a:pt x="70" y="39"/>
                  </a:cubicBezTo>
                  <a:cubicBezTo>
                    <a:pt x="77" y="41"/>
                    <a:pt x="77" y="41"/>
                    <a:pt x="77" y="41"/>
                  </a:cubicBezTo>
                  <a:cubicBezTo>
                    <a:pt x="82" y="28"/>
                    <a:pt x="82" y="28"/>
                    <a:pt x="82" y="28"/>
                  </a:cubicBezTo>
                  <a:cubicBezTo>
                    <a:pt x="77" y="26"/>
                    <a:pt x="62" y="22"/>
                    <a:pt x="47" y="17"/>
                  </a:cubicBezTo>
                  <a:cubicBezTo>
                    <a:pt x="47" y="17"/>
                    <a:pt x="47" y="17"/>
                    <a:pt x="47" y="17"/>
                  </a:cubicBezTo>
                  <a:cubicBezTo>
                    <a:pt x="29" y="11"/>
                    <a:pt x="9" y="5"/>
                    <a:pt x="8" y="5"/>
                  </a:cubicBezTo>
                  <a:cubicBezTo>
                    <a:pt x="8" y="5"/>
                    <a:pt x="8" y="5"/>
                    <a:pt x="8" y="5"/>
                  </a:cubicBezTo>
                  <a:cubicBezTo>
                    <a:pt x="7" y="5"/>
                    <a:pt x="7" y="5"/>
                    <a:pt x="7" y="5"/>
                  </a:cubicBezTo>
                  <a:cubicBezTo>
                    <a:pt x="7" y="5"/>
                    <a:pt x="7" y="5"/>
                    <a:pt x="7" y="5"/>
                  </a:cubicBezTo>
                  <a:cubicBezTo>
                    <a:pt x="6" y="5"/>
                    <a:pt x="5" y="5"/>
                    <a:pt x="5" y="5"/>
                  </a:cubicBezTo>
                  <a:cubicBezTo>
                    <a:pt x="5" y="5"/>
                    <a:pt x="5" y="5"/>
                    <a:pt x="5" y="5"/>
                  </a:cubicBezTo>
                  <a:cubicBezTo>
                    <a:pt x="4" y="6"/>
                    <a:pt x="4" y="7"/>
                    <a:pt x="4" y="9"/>
                  </a:cubicBezTo>
                  <a:cubicBezTo>
                    <a:pt x="4" y="9"/>
                    <a:pt x="4" y="9"/>
                    <a:pt x="4" y="9"/>
                  </a:cubicBezTo>
                  <a:cubicBezTo>
                    <a:pt x="4" y="12"/>
                    <a:pt x="4" y="51"/>
                    <a:pt x="4" y="59"/>
                  </a:cubicBezTo>
                  <a:cubicBezTo>
                    <a:pt x="4" y="59"/>
                    <a:pt x="4" y="59"/>
                    <a:pt x="4" y="59"/>
                  </a:cubicBezTo>
                  <a:cubicBezTo>
                    <a:pt x="7" y="60"/>
                    <a:pt x="7" y="60"/>
                    <a:pt x="7" y="60"/>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49" name="Freeform 171"/>
            <p:cNvSpPr/>
            <p:nvPr/>
          </p:nvSpPr>
          <p:spPr>
            <a:xfrm>
              <a:off x="6029325" y="4257676"/>
              <a:ext cx="260350" cy="198438"/>
            </a:xfrm>
            <a:custGeom>
              <a:avLst/>
              <a:gdLst>
                <a:gd name="txL" fmla="*/ 0 w 82"/>
                <a:gd name="txT" fmla="*/ 0 h 62"/>
                <a:gd name="txR" fmla="*/ 82 w 82"/>
                <a:gd name="txB" fmla="*/ 62 h 62"/>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82" h="62">
                  <a:moveTo>
                    <a:pt x="82" y="3"/>
                  </a:moveTo>
                  <a:cubicBezTo>
                    <a:pt x="75" y="0"/>
                    <a:pt x="75" y="0"/>
                    <a:pt x="75" y="0"/>
                  </a:cubicBezTo>
                  <a:cubicBezTo>
                    <a:pt x="75" y="0"/>
                    <a:pt x="75" y="44"/>
                    <a:pt x="75" y="45"/>
                  </a:cubicBezTo>
                  <a:cubicBezTo>
                    <a:pt x="75" y="49"/>
                    <a:pt x="75" y="49"/>
                    <a:pt x="72" y="48"/>
                  </a:cubicBezTo>
                  <a:cubicBezTo>
                    <a:pt x="70" y="48"/>
                    <a:pt x="14" y="30"/>
                    <a:pt x="14" y="30"/>
                  </a:cubicBezTo>
                  <a:cubicBezTo>
                    <a:pt x="17" y="23"/>
                    <a:pt x="17" y="23"/>
                    <a:pt x="17" y="23"/>
                  </a:cubicBezTo>
                  <a:cubicBezTo>
                    <a:pt x="7" y="19"/>
                    <a:pt x="7" y="19"/>
                    <a:pt x="7" y="19"/>
                  </a:cubicBezTo>
                  <a:cubicBezTo>
                    <a:pt x="0" y="37"/>
                    <a:pt x="0" y="37"/>
                    <a:pt x="0" y="37"/>
                  </a:cubicBezTo>
                  <a:cubicBezTo>
                    <a:pt x="0" y="37"/>
                    <a:pt x="73" y="60"/>
                    <a:pt x="76" y="61"/>
                  </a:cubicBezTo>
                  <a:cubicBezTo>
                    <a:pt x="80" y="62"/>
                    <a:pt x="82" y="59"/>
                    <a:pt x="82" y="54"/>
                  </a:cubicBezTo>
                  <a:cubicBezTo>
                    <a:pt x="82" y="51"/>
                    <a:pt x="82" y="3"/>
                    <a:pt x="82" y="3"/>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0" name="Freeform 172"/>
            <p:cNvSpPr>
              <a:spLocks noEditPoints="1"/>
            </p:cNvSpPr>
            <p:nvPr/>
          </p:nvSpPr>
          <p:spPr>
            <a:xfrm>
              <a:off x="6019800" y="4248151"/>
              <a:ext cx="279400" cy="211138"/>
            </a:xfrm>
            <a:custGeom>
              <a:avLst/>
              <a:gdLst>
                <a:gd name="txL" fmla="*/ 0 w 88"/>
                <a:gd name="txT" fmla="*/ 0 h 66"/>
                <a:gd name="txR" fmla="*/ 88 w 88"/>
                <a:gd name="txB" fmla="*/ 66 h 66"/>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8" h="66">
                  <a:moveTo>
                    <a:pt x="81" y="66"/>
                  </a:moveTo>
                  <a:cubicBezTo>
                    <a:pt x="80" y="66"/>
                    <a:pt x="79" y="66"/>
                    <a:pt x="79" y="65"/>
                  </a:cubicBezTo>
                  <a:cubicBezTo>
                    <a:pt x="79" y="65"/>
                    <a:pt x="79" y="65"/>
                    <a:pt x="79" y="65"/>
                  </a:cubicBezTo>
                  <a:cubicBezTo>
                    <a:pt x="75" y="65"/>
                    <a:pt x="2" y="41"/>
                    <a:pt x="2" y="41"/>
                  </a:cubicBezTo>
                  <a:cubicBezTo>
                    <a:pt x="2" y="41"/>
                    <a:pt x="2" y="41"/>
                    <a:pt x="2" y="41"/>
                  </a:cubicBezTo>
                  <a:cubicBezTo>
                    <a:pt x="0" y="41"/>
                    <a:pt x="0" y="41"/>
                    <a:pt x="0" y="41"/>
                  </a:cubicBezTo>
                  <a:cubicBezTo>
                    <a:pt x="9" y="20"/>
                    <a:pt x="9" y="20"/>
                    <a:pt x="9" y="20"/>
                  </a:cubicBezTo>
                  <a:cubicBezTo>
                    <a:pt x="23" y="24"/>
                    <a:pt x="23" y="24"/>
                    <a:pt x="23" y="24"/>
                  </a:cubicBezTo>
                  <a:cubicBezTo>
                    <a:pt x="20" y="32"/>
                    <a:pt x="20" y="32"/>
                    <a:pt x="20" y="32"/>
                  </a:cubicBezTo>
                  <a:cubicBezTo>
                    <a:pt x="30" y="35"/>
                    <a:pt x="74" y="49"/>
                    <a:pt x="76" y="49"/>
                  </a:cubicBezTo>
                  <a:cubicBezTo>
                    <a:pt x="76" y="49"/>
                    <a:pt x="76" y="49"/>
                    <a:pt x="76" y="49"/>
                  </a:cubicBezTo>
                  <a:cubicBezTo>
                    <a:pt x="76" y="49"/>
                    <a:pt x="76" y="49"/>
                    <a:pt x="76" y="50"/>
                  </a:cubicBezTo>
                  <a:cubicBezTo>
                    <a:pt x="76" y="50"/>
                    <a:pt x="76" y="50"/>
                    <a:pt x="76" y="50"/>
                  </a:cubicBezTo>
                  <a:cubicBezTo>
                    <a:pt x="76" y="49"/>
                    <a:pt x="76" y="49"/>
                    <a:pt x="76" y="49"/>
                  </a:cubicBezTo>
                  <a:cubicBezTo>
                    <a:pt x="76" y="49"/>
                    <a:pt x="76" y="49"/>
                    <a:pt x="76" y="49"/>
                  </a:cubicBezTo>
                  <a:cubicBezTo>
                    <a:pt x="76" y="49"/>
                    <a:pt x="76" y="48"/>
                    <a:pt x="76" y="48"/>
                  </a:cubicBezTo>
                  <a:cubicBezTo>
                    <a:pt x="76" y="48"/>
                    <a:pt x="76" y="48"/>
                    <a:pt x="76" y="48"/>
                  </a:cubicBezTo>
                  <a:cubicBezTo>
                    <a:pt x="76" y="47"/>
                    <a:pt x="76" y="3"/>
                    <a:pt x="76" y="3"/>
                  </a:cubicBezTo>
                  <a:cubicBezTo>
                    <a:pt x="76" y="3"/>
                    <a:pt x="76" y="3"/>
                    <a:pt x="76" y="3"/>
                  </a:cubicBezTo>
                  <a:cubicBezTo>
                    <a:pt x="76" y="0"/>
                    <a:pt x="76" y="0"/>
                    <a:pt x="76" y="0"/>
                  </a:cubicBezTo>
                  <a:cubicBezTo>
                    <a:pt x="86" y="4"/>
                    <a:pt x="86" y="4"/>
                    <a:pt x="86" y="4"/>
                  </a:cubicBezTo>
                  <a:cubicBezTo>
                    <a:pt x="85" y="6"/>
                    <a:pt x="85" y="6"/>
                    <a:pt x="85" y="6"/>
                  </a:cubicBezTo>
                  <a:cubicBezTo>
                    <a:pt x="86" y="4"/>
                    <a:pt x="86" y="4"/>
                    <a:pt x="86" y="4"/>
                  </a:cubicBezTo>
                  <a:cubicBezTo>
                    <a:pt x="88" y="5"/>
                    <a:pt x="88" y="5"/>
                    <a:pt x="88" y="5"/>
                  </a:cubicBezTo>
                  <a:cubicBezTo>
                    <a:pt x="88" y="6"/>
                    <a:pt x="88" y="6"/>
                    <a:pt x="88" y="6"/>
                  </a:cubicBezTo>
                  <a:cubicBezTo>
                    <a:pt x="88" y="6"/>
                    <a:pt x="87" y="54"/>
                    <a:pt x="87" y="57"/>
                  </a:cubicBezTo>
                  <a:cubicBezTo>
                    <a:pt x="87" y="57"/>
                    <a:pt x="87" y="57"/>
                    <a:pt x="87" y="57"/>
                  </a:cubicBezTo>
                  <a:cubicBezTo>
                    <a:pt x="87" y="60"/>
                    <a:pt x="87" y="62"/>
                    <a:pt x="86" y="63"/>
                  </a:cubicBezTo>
                  <a:cubicBezTo>
                    <a:pt x="86" y="63"/>
                    <a:pt x="86" y="63"/>
                    <a:pt x="86" y="63"/>
                  </a:cubicBezTo>
                  <a:cubicBezTo>
                    <a:pt x="85" y="65"/>
                    <a:pt x="83" y="66"/>
                    <a:pt x="81" y="66"/>
                  </a:cubicBezTo>
                  <a:cubicBezTo>
                    <a:pt x="81" y="66"/>
                    <a:pt x="81" y="66"/>
                    <a:pt x="81" y="66"/>
                  </a:cubicBezTo>
                  <a:cubicBezTo>
                    <a:pt x="81" y="66"/>
                    <a:pt x="81" y="66"/>
                    <a:pt x="81" y="66"/>
                  </a:cubicBezTo>
                  <a:close/>
                  <a:moveTo>
                    <a:pt x="40" y="49"/>
                  </a:moveTo>
                  <a:cubicBezTo>
                    <a:pt x="59" y="55"/>
                    <a:pt x="78" y="61"/>
                    <a:pt x="80" y="62"/>
                  </a:cubicBezTo>
                  <a:cubicBezTo>
                    <a:pt x="80" y="62"/>
                    <a:pt x="80" y="62"/>
                    <a:pt x="80" y="62"/>
                  </a:cubicBezTo>
                  <a:cubicBezTo>
                    <a:pt x="80" y="62"/>
                    <a:pt x="81" y="62"/>
                    <a:pt x="81" y="62"/>
                  </a:cubicBezTo>
                  <a:cubicBezTo>
                    <a:pt x="81" y="62"/>
                    <a:pt x="81" y="62"/>
                    <a:pt x="81" y="62"/>
                  </a:cubicBezTo>
                  <a:cubicBezTo>
                    <a:pt x="82" y="62"/>
                    <a:pt x="82" y="61"/>
                    <a:pt x="83" y="61"/>
                  </a:cubicBezTo>
                  <a:cubicBezTo>
                    <a:pt x="83" y="61"/>
                    <a:pt x="83" y="61"/>
                    <a:pt x="83" y="61"/>
                  </a:cubicBezTo>
                  <a:cubicBezTo>
                    <a:pt x="83" y="60"/>
                    <a:pt x="83" y="59"/>
                    <a:pt x="83" y="57"/>
                  </a:cubicBezTo>
                  <a:cubicBezTo>
                    <a:pt x="83" y="57"/>
                    <a:pt x="83" y="57"/>
                    <a:pt x="83" y="57"/>
                  </a:cubicBezTo>
                  <a:cubicBezTo>
                    <a:pt x="83" y="55"/>
                    <a:pt x="83" y="15"/>
                    <a:pt x="83" y="7"/>
                  </a:cubicBezTo>
                  <a:cubicBezTo>
                    <a:pt x="83" y="7"/>
                    <a:pt x="83" y="7"/>
                    <a:pt x="83" y="7"/>
                  </a:cubicBezTo>
                  <a:cubicBezTo>
                    <a:pt x="80" y="6"/>
                    <a:pt x="80" y="6"/>
                    <a:pt x="80" y="6"/>
                  </a:cubicBezTo>
                  <a:cubicBezTo>
                    <a:pt x="80" y="16"/>
                    <a:pt x="80" y="47"/>
                    <a:pt x="80" y="48"/>
                  </a:cubicBezTo>
                  <a:cubicBezTo>
                    <a:pt x="80" y="48"/>
                    <a:pt x="80" y="48"/>
                    <a:pt x="80" y="48"/>
                  </a:cubicBezTo>
                  <a:cubicBezTo>
                    <a:pt x="80" y="49"/>
                    <a:pt x="80" y="49"/>
                    <a:pt x="80" y="49"/>
                  </a:cubicBezTo>
                  <a:cubicBezTo>
                    <a:pt x="80" y="49"/>
                    <a:pt x="80" y="49"/>
                    <a:pt x="80" y="49"/>
                  </a:cubicBezTo>
                  <a:cubicBezTo>
                    <a:pt x="80" y="50"/>
                    <a:pt x="80" y="51"/>
                    <a:pt x="80" y="52"/>
                  </a:cubicBezTo>
                  <a:cubicBezTo>
                    <a:pt x="80" y="52"/>
                    <a:pt x="80" y="52"/>
                    <a:pt x="80" y="52"/>
                  </a:cubicBezTo>
                  <a:cubicBezTo>
                    <a:pt x="80" y="53"/>
                    <a:pt x="78" y="54"/>
                    <a:pt x="77" y="54"/>
                  </a:cubicBezTo>
                  <a:cubicBezTo>
                    <a:pt x="77" y="54"/>
                    <a:pt x="77" y="54"/>
                    <a:pt x="77" y="54"/>
                  </a:cubicBezTo>
                  <a:cubicBezTo>
                    <a:pt x="76" y="54"/>
                    <a:pt x="76" y="54"/>
                    <a:pt x="75" y="53"/>
                  </a:cubicBezTo>
                  <a:cubicBezTo>
                    <a:pt x="75" y="53"/>
                    <a:pt x="75" y="53"/>
                    <a:pt x="75" y="53"/>
                  </a:cubicBezTo>
                  <a:cubicBezTo>
                    <a:pt x="72" y="53"/>
                    <a:pt x="17" y="35"/>
                    <a:pt x="16" y="35"/>
                  </a:cubicBezTo>
                  <a:cubicBezTo>
                    <a:pt x="16" y="35"/>
                    <a:pt x="16" y="35"/>
                    <a:pt x="16" y="35"/>
                  </a:cubicBezTo>
                  <a:cubicBezTo>
                    <a:pt x="14" y="35"/>
                    <a:pt x="14" y="35"/>
                    <a:pt x="14" y="35"/>
                  </a:cubicBezTo>
                  <a:cubicBezTo>
                    <a:pt x="17" y="27"/>
                    <a:pt x="17" y="27"/>
                    <a:pt x="17" y="27"/>
                  </a:cubicBezTo>
                  <a:cubicBezTo>
                    <a:pt x="11" y="25"/>
                    <a:pt x="11" y="25"/>
                    <a:pt x="11" y="25"/>
                  </a:cubicBezTo>
                  <a:cubicBezTo>
                    <a:pt x="5" y="38"/>
                    <a:pt x="5" y="38"/>
                    <a:pt x="5" y="38"/>
                  </a:cubicBezTo>
                  <a:cubicBezTo>
                    <a:pt x="11" y="40"/>
                    <a:pt x="25" y="45"/>
                    <a:pt x="40" y="49"/>
                  </a:cubicBez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51" name="Freeform 173"/>
            <p:cNvSpPr>
              <a:spLocks noEditPoints="1"/>
            </p:cNvSpPr>
            <p:nvPr/>
          </p:nvSpPr>
          <p:spPr>
            <a:xfrm>
              <a:off x="6159500" y="4248151"/>
              <a:ext cx="25400" cy="127000"/>
            </a:xfrm>
            <a:custGeom>
              <a:avLst/>
              <a:gdLst>
                <a:gd name="txL" fmla="*/ 0 w 16"/>
                <a:gd name="txT" fmla="*/ 0 h 80"/>
                <a:gd name="txR" fmla="*/ 16 w 16"/>
                <a:gd name="txB" fmla="*/ 80 h 80"/>
              </a:gdLst>
              <a:ahLst/>
              <a:cxnLst>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0"/>
                </a:cxn>
              </a:cxnLst>
              <a:rect l="txL" t="txT" r="txR" b="txB"/>
              <a:pathLst>
                <a:path w="16" h="80">
                  <a:moveTo>
                    <a:pt x="6" y="22"/>
                  </a:moveTo>
                  <a:lnTo>
                    <a:pt x="14" y="26"/>
                  </a:lnTo>
                  <a:lnTo>
                    <a:pt x="8" y="80"/>
                  </a:lnTo>
                  <a:lnTo>
                    <a:pt x="0" y="76"/>
                  </a:lnTo>
                  <a:lnTo>
                    <a:pt x="6" y="22"/>
                  </a:lnTo>
                  <a:close/>
                  <a:moveTo>
                    <a:pt x="8" y="0"/>
                  </a:moveTo>
                  <a:lnTo>
                    <a:pt x="16" y="6"/>
                  </a:lnTo>
                  <a:lnTo>
                    <a:pt x="16" y="16"/>
                  </a:lnTo>
                  <a:lnTo>
                    <a:pt x="6" y="12"/>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2" name="Freeform 174"/>
            <p:cNvSpPr>
              <a:spLocks noEditPoints="1"/>
            </p:cNvSpPr>
            <p:nvPr/>
          </p:nvSpPr>
          <p:spPr>
            <a:xfrm>
              <a:off x="6153150" y="4238626"/>
              <a:ext cx="41275" cy="149225"/>
            </a:xfrm>
            <a:custGeom>
              <a:avLst/>
              <a:gdLst>
                <a:gd name="txL" fmla="*/ 0 w 26"/>
                <a:gd name="txT" fmla="*/ 0 h 94"/>
                <a:gd name="txR" fmla="*/ 26 w 26"/>
                <a:gd name="txB" fmla="*/ 94 h 94"/>
              </a:gdLst>
              <a:ahLst/>
              <a:cxnLst>
                <a:cxn ang="0">
                  <a:pos x="0"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6" h="94">
                  <a:moveTo>
                    <a:pt x="0" y="84"/>
                  </a:moveTo>
                  <a:lnTo>
                    <a:pt x="6" y="28"/>
                  </a:lnTo>
                  <a:lnTo>
                    <a:pt x="6" y="22"/>
                  </a:lnTo>
                  <a:lnTo>
                    <a:pt x="22" y="30"/>
                  </a:lnTo>
                  <a:lnTo>
                    <a:pt x="16" y="94"/>
                  </a:lnTo>
                  <a:lnTo>
                    <a:pt x="0" y="84"/>
                  </a:lnTo>
                  <a:close/>
                  <a:moveTo>
                    <a:pt x="8" y="80"/>
                  </a:moveTo>
                  <a:lnTo>
                    <a:pt x="8" y="80"/>
                  </a:lnTo>
                  <a:lnTo>
                    <a:pt x="14" y="34"/>
                  </a:lnTo>
                  <a:lnTo>
                    <a:pt x="12" y="34"/>
                  </a:lnTo>
                  <a:lnTo>
                    <a:pt x="8" y="80"/>
                  </a:lnTo>
                  <a:close/>
                  <a:moveTo>
                    <a:pt x="6" y="20"/>
                  </a:moveTo>
                  <a:lnTo>
                    <a:pt x="8" y="6"/>
                  </a:lnTo>
                  <a:lnTo>
                    <a:pt x="8" y="0"/>
                  </a:lnTo>
                  <a:lnTo>
                    <a:pt x="26" y="8"/>
                  </a:lnTo>
                  <a:lnTo>
                    <a:pt x="22" y="28"/>
                  </a:lnTo>
                  <a:lnTo>
                    <a:pt x="6" y="20"/>
                  </a:lnTo>
                  <a:close/>
                  <a:moveTo>
                    <a:pt x="16" y="14"/>
                  </a:moveTo>
                  <a:lnTo>
                    <a:pt x="16" y="16"/>
                  </a:lnTo>
                  <a:lnTo>
                    <a:pt x="16" y="14"/>
                  </a:lnTo>
                  <a:close/>
                </a:path>
              </a:pathLst>
            </a:custGeom>
            <a:solidFill>
              <a:srgbClr val="3D61A3"/>
            </a:solidFill>
            <a:ln w="9525">
              <a:noFill/>
            </a:ln>
          </p:spPr>
          <p:txBody>
            <a:bodyPr/>
            <a:p>
              <a:endParaRPr lang="en-US" altLang="x-none" dirty="0">
                <a:latin typeface="宋体" panose="02010600030101010101" pitchFamily="2" charset="-128"/>
              </a:endParaRPr>
            </a:p>
          </p:txBody>
        </p:sp>
        <p:sp>
          <p:nvSpPr>
            <p:cNvPr id="22653" name="Freeform 175"/>
            <p:cNvSpPr/>
            <p:nvPr/>
          </p:nvSpPr>
          <p:spPr>
            <a:xfrm>
              <a:off x="6092825" y="4178301"/>
              <a:ext cx="265113" cy="193675"/>
            </a:xfrm>
            <a:custGeom>
              <a:avLst/>
              <a:gdLst>
                <a:gd name="txL" fmla="*/ 0 w 83"/>
                <a:gd name="txT" fmla="*/ 0 h 61"/>
                <a:gd name="txR" fmla="*/ 83 w 83"/>
                <a:gd name="txB" fmla="*/ 61 h 61"/>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83" h="61">
                  <a:moveTo>
                    <a:pt x="0" y="58"/>
                  </a:moveTo>
                  <a:cubicBezTo>
                    <a:pt x="7" y="61"/>
                    <a:pt x="7" y="61"/>
                    <a:pt x="7" y="61"/>
                  </a:cubicBezTo>
                  <a:cubicBezTo>
                    <a:pt x="7" y="61"/>
                    <a:pt x="7" y="17"/>
                    <a:pt x="7" y="16"/>
                  </a:cubicBezTo>
                  <a:cubicBezTo>
                    <a:pt x="7" y="12"/>
                    <a:pt x="7" y="12"/>
                    <a:pt x="10" y="13"/>
                  </a:cubicBezTo>
                  <a:cubicBezTo>
                    <a:pt x="12" y="13"/>
                    <a:pt x="68" y="31"/>
                    <a:pt x="68" y="31"/>
                  </a:cubicBezTo>
                  <a:cubicBezTo>
                    <a:pt x="65" y="39"/>
                    <a:pt x="65" y="39"/>
                    <a:pt x="65" y="39"/>
                  </a:cubicBezTo>
                  <a:cubicBezTo>
                    <a:pt x="76" y="42"/>
                    <a:pt x="76" y="42"/>
                    <a:pt x="76" y="42"/>
                  </a:cubicBezTo>
                  <a:cubicBezTo>
                    <a:pt x="83" y="25"/>
                    <a:pt x="83" y="25"/>
                    <a:pt x="83" y="25"/>
                  </a:cubicBezTo>
                  <a:cubicBezTo>
                    <a:pt x="83" y="25"/>
                    <a:pt x="10" y="2"/>
                    <a:pt x="6" y="1"/>
                  </a:cubicBezTo>
                  <a:cubicBezTo>
                    <a:pt x="2" y="0"/>
                    <a:pt x="0" y="2"/>
                    <a:pt x="0" y="7"/>
                  </a:cubicBezTo>
                  <a:cubicBezTo>
                    <a:pt x="0" y="10"/>
                    <a:pt x="0" y="58"/>
                    <a:pt x="0" y="58"/>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4" name="Freeform 176"/>
            <p:cNvSpPr/>
            <p:nvPr/>
          </p:nvSpPr>
          <p:spPr>
            <a:xfrm>
              <a:off x="6029325" y="4257676"/>
              <a:ext cx="260350" cy="198438"/>
            </a:xfrm>
            <a:custGeom>
              <a:avLst/>
              <a:gdLst>
                <a:gd name="txL" fmla="*/ 0 w 82"/>
                <a:gd name="txT" fmla="*/ 0 h 62"/>
                <a:gd name="txR" fmla="*/ 82 w 82"/>
                <a:gd name="txB" fmla="*/ 62 h 62"/>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82" h="62">
                  <a:moveTo>
                    <a:pt x="82" y="3"/>
                  </a:moveTo>
                  <a:cubicBezTo>
                    <a:pt x="75" y="0"/>
                    <a:pt x="75" y="0"/>
                    <a:pt x="75" y="0"/>
                  </a:cubicBezTo>
                  <a:cubicBezTo>
                    <a:pt x="75" y="0"/>
                    <a:pt x="75" y="44"/>
                    <a:pt x="75" y="45"/>
                  </a:cubicBezTo>
                  <a:cubicBezTo>
                    <a:pt x="75" y="49"/>
                    <a:pt x="75" y="49"/>
                    <a:pt x="72" y="48"/>
                  </a:cubicBezTo>
                  <a:cubicBezTo>
                    <a:pt x="70" y="48"/>
                    <a:pt x="14" y="30"/>
                    <a:pt x="14" y="30"/>
                  </a:cubicBezTo>
                  <a:cubicBezTo>
                    <a:pt x="17" y="23"/>
                    <a:pt x="17" y="23"/>
                    <a:pt x="17" y="23"/>
                  </a:cubicBezTo>
                  <a:cubicBezTo>
                    <a:pt x="7" y="19"/>
                    <a:pt x="7" y="19"/>
                    <a:pt x="7" y="19"/>
                  </a:cubicBezTo>
                  <a:cubicBezTo>
                    <a:pt x="0" y="37"/>
                    <a:pt x="0" y="37"/>
                    <a:pt x="0" y="37"/>
                  </a:cubicBezTo>
                  <a:cubicBezTo>
                    <a:pt x="0" y="37"/>
                    <a:pt x="73" y="60"/>
                    <a:pt x="76" y="61"/>
                  </a:cubicBezTo>
                  <a:cubicBezTo>
                    <a:pt x="80" y="62"/>
                    <a:pt x="82" y="59"/>
                    <a:pt x="82" y="54"/>
                  </a:cubicBezTo>
                  <a:cubicBezTo>
                    <a:pt x="82" y="51"/>
                    <a:pt x="82" y="3"/>
                    <a:pt x="82" y="3"/>
                  </a:cubicBezTo>
                  <a:close/>
                </a:path>
              </a:pathLst>
            </a:custGeom>
            <a:solidFill>
              <a:srgbClr val="FFFFFF"/>
            </a:solidFill>
            <a:ln w="9525">
              <a:noFill/>
            </a:ln>
          </p:spPr>
          <p:txBody>
            <a:bodyPr/>
            <a:p>
              <a:endParaRPr lang="en-US" altLang="x-none" dirty="0">
                <a:latin typeface="宋体" panose="02010600030101010101" pitchFamily="2" charset="-128"/>
              </a:endParaRPr>
            </a:p>
          </p:txBody>
        </p:sp>
        <p:sp>
          <p:nvSpPr>
            <p:cNvPr id="22655" name="Freeform 177"/>
            <p:cNvSpPr>
              <a:spLocks noEditPoints="1"/>
            </p:cNvSpPr>
            <p:nvPr/>
          </p:nvSpPr>
          <p:spPr>
            <a:xfrm>
              <a:off x="6159500" y="4248151"/>
              <a:ext cx="25400" cy="127000"/>
            </a:xfrm>
            <a:custGeom>
              <a:avLst/>
              <a:gdLst>
                <a:gd name="txL" fmla="*/ 0 w 16"/>
                <a:gd name="txT" fmla="*/ 0 h 80"/>
                <a:gd name="txR" fmla="*/ 16 w 16"/>
                <a:gd name="txB" fmla="*/ 80 h 80"/>
              </a:gdLst>
              <a:ahLst/>
              <a:cxnLst>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0"/>
                </a:cxn>
              </a:cxnLst>
              <a:rect l="txL" t="txT" r="txR" b="txB"/>
              <a:pathLst>
                <a:path w="16" h="80">
                  <a:moveTo>
                    <a:pt x="6" y="22"/>
                  </a:moveTo>
                  <a:lnTo>
                    <a:pt x="14" y="26"/>
                  </a:lnTo>
                  <a:lnTo>
                    <a:pt x="8" y="80"/>
                  </a:lnTo>
                  <a:lnTo>
                    <a:pt x="0" y="76"/>
                  </a:lnTo>
                  <a:lnTo>
                    <a:pt x="6" y="22"/>
                  </a:lnTo>
                  <a:close/>
                  <a:moveTo>
                    <a:pt x="8" y="0"/>
                  </a:moveTo>
                  <a:lnTo>
                    <a:pt x="16" y="6"/>
                  </a:lnTo>
                  <a:lnTo>
                    <a:pt x="16" y="16"/>
                  </a:lnTo>
                  <a:lnTo>
                    <a:pt x="6" y="12"/>
                  </a:lnTo>
                  <a:lnTo>
                    <a:pt x="8" y="0"/>
                  </a:lnTo>
                  <a:close/>
                </a:path>
              </a:pathLst>
            </a:custGeom>
            <a:solidFill>
              <a:srgbClr val="FFFFFF"/>
            </a:solidFill>
            <a:ln w="9525">
              <a:noFill/>
            </a:ln>
          </p:spPr>
          <p:txBody>
            <a:bodyPr/>
            <a:p>
              <a:endParaRPr lang="en-US" altLang="x-none" dirty="0">
                <a:latin typeface="宋体" panose="02010600030101010101" pitchFamily="2" charset="-128"/>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6" name="标题 2"/>
          <p:cNvSpPr txBox="1">
            <a:spLocks noChangeArrowheads="1"/>
          </p:cNvSpPr>
          <p:nvPr/>
        </p:nvSpPr>
        <p:spPr bwMode="auto">
          <a:xfrm>
            <a:off x="315278" y="430530"/>
            <a:ext cx="8513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zh-CN" sz="2800" b="1">
                <a:solidFill>
                  <a:srgbClr val="25C6FF"/>
                </a:solidFill>
                <a:latin typeface="+mj-lt"/>
                <a:ea typeface="微软雅黑" panose="020B0503020204020204" charset="-122"/>
                <a:cs typeface="Arial" panose="020B0604020202020204" pitchFamily="34" charset="0"/>
                <a:sym typeface="宋体" panose="02010600030101010101" pitchFamily="2" charset="-122"/>
              </a:rPr>
              <a:t>Application  Scenarios</a:t>
            </a:r>
            <a:endParaRPr lang="en-US" altLang="zh-CN" sz="2800" b="1">
              <a:solidFill>
                <a:srgbClr val="25C6FF"/>
              </a:solidFill>
              <a:latin typeface="+mj-lt"/>
              <a:ea typeface="微软雅黑" panose="020B0503020204020204" charset="-122"/>
              <a:cs typeface="Arial" panose="020B0604020202020204" pitchFamily="34" charset="0"/>
              <a:sym typeface="宋体" panose="02010600030101010101" pitchFamily="2" charset="-122"/>
            </a:endParaRPr>
          </a:p>
        </p:txBody>
      </p:sp>
      <p:sp>
        <p:nvSpPr>
          <p:cNvPr id="33" name="Text Box 14"/>
          <p:cNvSpPr txBox="1">
            <a:spLocks noChangeArrowheads="1"/>
          </p:cNvSpPr>
          <p:nvPr/>
        </p:nvSpPr>
        <p:spPr bwMode="auto">
          <a:xfrm>
            <a:off x="2840990" y="3841750"/>
            <a:ext cx="997585" cy="306705"/>
          </a:xfrm>
          <a:prstGeom prst="rect">
            <a:avLst/>
          </a:prstGeom>
          <a:noFill/>
          <a:ln w="9525">
            <a:noFill/>
            <a:miter lim="800000"/>
          </a:ln>
        </p:spPr>
        <p:txBody>
          <a:bodyPr wrap="square">
            <a:spAutoFit/>
          </a:bodyPr>
          <a:lstStyle/>
          <a:p>
            <a:pPr algn="ctr" eaLnBrk="0" hangingPunct="0">
              <a:spcBef>
                <a:spcPct val="50000"/>
              </a:spcBef>
            </a:pPr>
            <a:r>
              <a:rPr lang="en-US" altLang="zh-CN" sz="1400" dirty="0">
                <a:solidFill>
                  <a:schemeClr val="bg1"/>
                </a:solidFill>
                <a:cs typeface="Arial" panose="020B0604020202020204" pitchFamily="34" charset="0"/>
              </a:rPr>
              <a:t>Hospitals </a:t>
            </a:r>
            <a:endParaRPr lang="en-US" altLang="zh-CN" sz="1400" dirty="0">
              <a:solidFill>
                <a:schemeClr val="bg1"/>
              </a:solidFill>
              <a:cs typeface="Arial" panose="020B0604020202020204" pitchFamily="34" charset="0"/>
            </a:endParaRPr>
          </a:p>
        </p:txBody>
      </p:sp>
      <p:sp>
        <p:nvSpPr>
          <p:cNvPr id="34" name="Text Box 19"/>
          <p:cNvSpPr txBox="1">
            <a:spLocks noChangeArrowheads="1"/>
          </p:cNvSpPr>
          <p:nvPr/>
        </p:nvSpPr>
        <p:spPr bwMode="auto">
          <a:xfrm>
            <a:off x="1648460" y="3869055"/>
            <a:ext cx="997585" cy="306705"/>
          </a:xfrm>
          <a:prstGeom prst="rect">
            <a:avLst/>
          </a:prstGeom>
          <a:noFill/>
          <a:ln w="9525">
            <a:noFill/>
            <a:miter lim="800000"/>
          </a:ln>
        </p:spPr>
        <p:txBody>
          <a:bodyPr wrap="square">
            <a:spAutoFit/>
          </a:bodyPr>
          <a:lstStyle/>
          <a:p>
            <a:pPr algn="ctr" eaLnBrk="0" hangingPunct="0"/>
            <a:r>
              <a:rPr lang="en-US" altLang="zh-CN" sz="1400" dirty="0">
                <a:solidFill>
                  <a:schemeClr val="bg1"/>
                </a:solidFill>
                <a:cs typeface="Arial" panose="020B0604020202020204" pitchFamily="34" charset="0"/>
              </a:rPr>
              <a:t>Logistics</a:t>
            </a:r>
            <a:endParaRPr lang="en-US" altLang="zh-CN" sz="1400" dirty="0">
              <a:solidFill>
                <a:schemeClr val="bg1"/>
              </a:solidFill>
              <a:cs typeface="Arial" panose="020B0604020202020204" pitchFamily="34" charset="0"/>
            </a:endParaRPr>
          </a:p>
        </p:txBody>
      </p:sp>
      <p:sp>
        <p:nvSpPr>
          <p:cNvPr id="36" name="Text Box 11"/>
          <p:cNvSpPr txBox="1">
            <a:spLocks noChangeArrowheads="1"/>
          </p:cNvSpPr>
          <p:nvPr/>
        </p:nvSpPr>
        <p:spPr bwMode="auto">
          <a:xfrm>
            <a:off x="433705" y="3823970"/>
            <a:ext cx="997585" cy="306705"/>
          </a:xfrm>
          <a:prstGeom prst="rect">
            <a:avLst/>
          </a:prstGeom>
          <a:noFill/>
          <a:ln w="9525">
            <a:noFill/>
            <a:miter lim="800000"/>
          </a:ln>
        </p:spPr>
        <p:txBody>
          <a:bodyPr>
            <a:spAutoFit/>
          </a:bodyPr>
          <a:lstStyle/>
          <a:p>
            <a:pPr algn="ctr" eaLnBrk="0" hangingPunct="0">
              <a:spcBef>
                <a:spcPct val="50000"/>
              </a:spcBef>
            </a:pPr>
            <a:r>
              <a:rPr lang="en-US" altLang="zh-CN" sz="1400" dirty="0">
                <a:solidFill>
                  <a:schemeClr val="bg1"/>
                </a:solidFill>
                <a:cs typeface="Arial" panose="020B0604020202020204" pitchFamily="34" charset="0"/>
              </a:rPr>
              <a:t>Factory</a:t>
            </a:r>
            <a:endParaRPr lang="en-US" altLang="zh-CN" sz="1400" dirty="0">
              <a:solidFill>
                <a:schemeClr val="bg1"/>
              </a:solidFill>
              <a:cs typeface="Arial" panose="020B0604020202020204" pitchFamily="34" charset="0"/>
            </a:endParaRPr>
          </a:p>
        </p:txBody>
      </p:sp>
      <p:sp>
        <p:nvSpPr>
          <p:cNvPr id="39" name="Text Box 12"/>
          <p:cNvSpPr txBox="1">
            <a:spLocks noChangeArrowheads="1"/>
          </p:cNvSpPr>
          <p:nvPr/>
        </p:nvSpPr>
        <p:spPr bwMode="auto">
          <a:xfrm>
            <a:off x="5201920" y="3841750"/>
            <a:ext cx="997585" cy="306705"/>
          </a:xfrm>
          <a:prstGeom prst="rect">
            <a:avLst/>
          </a:prstGeom>
          <a:noFill/>
          <a:ln w="9525">
            <a:noFill/>
            <a:miter lim="800000"/>
          </a:ln>
        </p:spPr>
        <p:txBody>
          <a:bodyPr>
            <a:spAutoFit/>
          </a:bodyPr>
          <a:lstStyle/>
          <a:p>
            <a:pPr algn="ctr" eaLnBrk="0" hangingPunct="0"/>
            <a:r>
              <a:rPr lang="en-US" altLang="zh-CN" sz="1400" dirty="0">
                <a:solidFill>
                  <a:schemeClr val="bg1"/>
                </a:solidFill>
                <a:cs typeface="Arial" panose="020B0604020202020204" pitchFamily="34" charset="0"/>
              </a:rPr>
              <a:t>Airport</a:t>
            </a:r>
            <a:endParaRPr lang="en-US" altLang="zh-CN" sz="1400" dirty="0">
              <a:solidFill>
                <a:schemeClr val="bg1"/>
              </a:solidFill>
              <a:cs typeface="Arial" panose="020B0604020202020204" pitchFamily="34" charset="0"/>
            </a:endParaRPr>
          </a:p>
        </p:txBody>
      </p:sp>
      <p:sp>
        <p:nvSpPr>
          <p:cNvPr id="40" name="Text Box 14"/>
          <p:cNvSpPr txBox="1">
            <a:spLocks noChangeArrowheads="1"/>
          </p:cNvSpPr>
          <p:nvPr/>
        </p:nvSpPr>
        <p:spPr bwMode="auto">
          <a:xfrm>
            <a:off x="4051935" y="3839845"/>
            <a:ext cx="1149985" cy="306705"/>
          </a:xfrm>
          <a:prstGeom prst="rect">
            <a:avLst/>
          </a:prstGeom>
          <a:noFill/>
          <a:ln w="9525">
            <a:noFill/>
            <a:miter lim="800000"/>
          </a:ln>
        </p:spPr>
        <p:txBody>
          <a:bodyPr wrap="square">
            <a:spAutoFit/>
          </a:bodyPr>
          <a:lstStyle/>
          <a:p>
            <a:pPr algn="ctr" eaLnBrk="0" hangingPunct="0"/>
            <a:r>
              <a:rPr lang="en-US" altLang="zh-CN" sz="1400" dirty="0">
                <a:solidFill>
                  <a:schemeClr val="bg1"/>
                </a:solidFill>
                <a:cs typeface="Arial" panose="020B0604020202020204" pitchFamily="34" charset="0"/>
              </a:rPr>
              <a:t>City Utilities</a:t>
            </a:r>
            <a:endParaRPr lang="en-US" altLang="zh-CN" sz="1400" dirty="0">
              <a:solidFill>
                <a:schemeClr val="bg1"/>
              </a:solidFill>
              <a:cs typeface="Arial" panose="020B0604020202020204" pitchFamily="34" charset="0"/>
            </a:endParaRPr>
          </a:p>
        </p:txBody>
      </p:sp>
      <p:sp>
        <p:nvSpPr>
          <p:cNvPr id="42" name="Text Box 16"/>
          <p:cNvSpPr txBox="1">
            <a:spLocks noChangeArrowheads="1"/>
          </p:cNvSpPr>
          <p:nvPr/>
        </p:nvSpPr>
        <p:spPr bwMode="auto">
          <a:xfrm>
            <a:off x="7693025" y="3869055"/>
            <a:ext cx="997585" cy="306705"/>
          </a:xfrm>
          <a:prstGeom prst="rect">
            <a:avLst/>
          </a:prstGeom>
          <a:noFill/>
          <a:ln w="9525">
            <a:noFill/>
            <a:miter lim="800000"/>
          </a:ln>
        </p:spPr>
        <p:txBody>
          <a:bodyPr>
            <a:spAutoFit/>
          </a:bodyPr>
          <a:lstStyle/>
          <a:p>
            <a:pPr algn="ctr" eaLnBrk="0" hangingPunct="0">
              <a:spcBef>
                <a:spcPct val="50000"/>
              </a:spcBef>
            </a:pPr>
            <a:r>
              <a:rPr lang="en-US" altLang="zh-CN" sz="1400" dirty="0">
                <a:solidFill>
                  <a:schemeClr val="bg1"/>
                </a:solidFill>
                <a:cs typeface="Arial" panose="020B0604020202020204" pitchFamily="34" charset="0"/>
              </a:rPr>
              <a:t>Sea Ports</a:t>
            </a:r>
            <a:endParaRPr lang="en-US" altLang="zh-CN" sz="1400" dirty="0">
              <a:solidFill>
                <a:schemeClr val="bg1"/>
              </a:solidFill>
              <a:cs typeface="Arial" panose="020B0604020202020204" pitchFamily="34" charset="0"/>
            </a:endParaRPr>
          </a:p>
        </p:txBody>
      </p:sp>
      <p:pic>
        <p:nvPicPr>
          <p:cNvPr id="43" name="Picture 29"/>
          <p:cNvPicPr>
            <a:picLocks noChangeArrowheads="1"/>
          </p:cNvPicPr>
          <p:nvPr/>
        </p:nvPicPr>
        <p:blipFill>
          <a:blip r:embed="rId1" cstate="print"/>
          <a:srcRect/>
          <a:stretch>
            <a:fillRect/>
          </a:stretch>
        </p:blipFill>
        <p:spPr bwMode="auto">
          <a:xfrm>
            <a:off x="6400165" y="2863215"/>
            <a:ext cx="997585" cy="957580"/>
          </a:xfrm>
          <a:prstGeom prst="rect">
            <a:avLst/>
          </a:prstGeom>
          <a:noFill/>
          <a:ln w="9525">
            <a:noFill/>
            <a:miter lim="800000"/>
            <a:headEnd/>
            <a:tailEnd/>
          </a:ln>
        </p:spPr>
      </p:pic>
      <p:pic>
        <p:nvPicPr>
          <p:cNvPr id="44" name="Picture 31"/>
          <p:cNvPicPr>
            <a:picLocks noChangeArrowheads="1"/>
          </p:cNvPicPr>
          <p:nvPr/>
        </p:nvPicPr>
        <p:blipFill>
          <a:blip r:embed="rId2" cstate="print"/>
          <a:srcRect/>
          <a:stretch>
            <a:fillRect/>
          </a:stretch>
        </p:blipFill>
        <p:spPr bwMode="auto">
          <a:xfrm>
            <a:off x="1648460" y="2866390"/>
            <a:ext cx="997585" cy="957580"/>
          </a:xfrm>
          <a:prstGeom prst="rect">
            <a:avLst/>
          </a:prstGeom>
          <a:noFill/>
          <a:ln w="9525">
            <a:noFill/>
            <a:miter lim="800000"/>
            <a:headEnd/>
            <a:tailEnd/>
          </a:ln>
        </p:spPr>
      </p:pic>
      <p:pic>
        <p:nvPicPr>
          <p:cNvPr id="45" name="Picture 4"/>
          <p:cNvPicPr>
            <a:picLocks noChangeArrowheads="1"/>
          </p:cNvPicPr>
          <p:nvPr/>
        </p:nvPicPr>
        <p:blipFill>
          <a:blip r:embed="rId3" cstate="print"/>
          <a:srcRect/>
          <a:stretch>
            <a:fillRect/>
          </a:stretch>
        </p:blipFill>
        <p:spPr bwMode="auto">
          <a:xfrm>
            <a:off x="2840990" y="2866390"/>
            <a:ext cx="997585" cy="957580"/>
          </a:xfrm>
          <a:prstGeom prst="rect">
            <a:avLst/>
          </a:prstGeom>
          <a:noFill/>
          <a:ln w="9525">
            <a:noFill/>
            <a:miter lim="800000"/>
            <a:headEnd/>
            <a:tailEnd/>
          </a:ln>
        </p:spPr>
      </p:pic>
      <p:pic>
        <p:nvPicPr>
          <p:cNvPr id="46" name="Picture 5"/>
          <p:cNvPicPr>
            <a:picLocks noChangeArrowheads="1"/>
          </p:cNvPicPr>
          <p:nvPr/>
        </p:nvPicPr>
        <p:blipFill>
          <a:blip r:embed="rId4" cstate="print"/>
          <a:srcRect/>
          <a:stretch>
            <a:fillRect/>
          </a:stretch>
        </p:blipFill>
        <p:spPr bwMode="auto">
          <a:xfrm>
            <a:off x="4051935" y="2863215"/>
            <a:ext cx="997585" cy="957580"/>
          </a:xfrm>
          <a:prstGeom prst="rect">
            <a:avLst/>
          </a:prstGeom>
          <a:noFill/>
          <a:ln w="9525">
            <a:noFill/>
            <a:miter lim="800000"/>
            <a:headEnd/>
            <a:tailEnd/>
          </a:ln>
        </p:spPr>
      </p:pic>
      <p:pic>
        <p:nvPicPr>
          <p:cNvPr id="48" name="Picture 8" descr="http://www.usaid.gov/locations/sub-saharan_africa/sudan/images/usaid_assistance/photo14.jpg"/>
          <p:cNvPicPr>
            <a:picLocks noChangeArrowheads="1"/>
          </p:cNvPicPr>
          <p:nvPr/>
        </p:nvPicPr>
        <p:blipFill>
          <a:blip r:embed="rId5" cstate="print"/>
          <a:srcRect/>
          <a:stretch>
            <a:fillRect/>
          </a:stretch>
        </p:blipFill>
        <p:spPr bwMode="auto">
          <a:xfrm>
            <a:off x="7661910" y="2866390"/>
            <a:ext cx="997585" cy="957580"/>
          </a:xfrm>
          <a:prstGeom prst="rect">
            <a:avLst/>
          </a:prstGeom>
          <a:noFill/>
          <a:ln w="9525">
            <a:noFill/>
            <a:miter lim="800000"/>
            <a:headEnd/>
            <a:tailEnd/>
          </a:ln>
        </p:spPr>
      </p:pic>
      <p:pic>
        <p:nvPicPr>
          <p:cNvPr id="49" name="图片 75" descr="Post office1.jpg"/>
          <p:cNvPicPr>
            <a:picLocks noChangeArrowheads="1"/>
          </p:cNvPicPr>
          <p:nvPr/>
        </p:nvPicPr>
        <p:blipFill>
          <a:blip r:embed="rId6" cstate="print"/>
          <a:srcRect/>
          <a:stretch>
            <a:fillRect/>
          </a:stretch>
        </p:blipFill>
        <p:spPr bwMode="auto">
          <a:xfrm>
            <a:off x="454025" y="2866390"/>
            <a:ext cx="997585" cy="957580"/>
          </a:xfrm>
          <a:prstGeom prst="rect">
            <a:avLst/>
          </a:prstGeom>
          <a:noFill/>
          <a:ln w="9525">
            <a:noFill/>
            <a:miter lim="800000"/>
            <a:headEnd/>
            <a:tailEnd/>
          </a:ln>
        </p:spPr>
      </p:pic>
      <p:sp>
        <p:nvSpPr>
          <p:cNvPr id="50" name="Text Box 15"/>
          <p:cNvSpPr txBox="1">
            <a:spLocks noChangeArrowheads="1"/>
          </p:cNvSpPr>
          <p:nvPr/>
        </p:nvSpPr>
        <p:spPr bwMode="auto">
          <a:xfrm>
            <a:off x="6385560" y="3841750"/>
            <a:ext cx="1141730" cy="306705"/>
          </a:xfrm>
          <a:prstGeom prst="rect">
            <a:avLst/>
          </a:prstGeom>
          <a:noFill/>
          <a:ln w="9525">
            <a:noFill/>
            <a:miter lim="800000"/>
          </a:ln>
        </p:spPr>
        <p:txBody>
          <a:bodyPr wrap="square">
            <a:spAutoFit/>
          </a:bodyPr>
          <a:lstStyle/>
          <a:p>
            <a:pPr algn="ctr" eaLnBrk="0" hangingPunct="0"/>
            <a:r>
              <a:rPr lang="en-US" altLang="zh-CN" sz="1400" dirty="0">
                <a:solidFill>
                  <a:schemeClr val="bg1"/>
                </a:solidFill>
                <a:cs typeface="Arial" panose="020B0604020202020204" pitchFamily="34" charset="0"/>
              </a:rPr>
              <a:t>Construction </a:t>
            </a:r>
            <a:endParaRPr lang="en-US" altLang="zh-CN" sz="1400" dirty="0">
              <a:solidFill>
                <a:schemeClr val="bg1"/>
              </a:solidFill>
              <a:cs typeface="Arial" panose="020B0604020202020204" pitchFamily="34" charset="0"/>
            </a:endParaRPr>
          </a:p>
        </p:txBody>
      </p:sp>
      <p:sp>
        <p:nvSpPr>
          <p:cNvPr id="53" name="Text Box 15"/>
          <p:cNvSpPr txBox="1">
            <a:spLocks noChangeArrowheads="1"/>
          </p:cNvSpPr>
          <p:nvPr/>
        </p:nvSpPr>
        <p:spPr bwMode="auto">
          <a:xfrm>
            <a:off x="488950" y="2187575"/>
            <a:ext cx="997585" cy="275590"/>
          </a:xfrm>
          <a:prstGeom prst="rect">
            <a:avLst/>
          </a:prstGeom>
          <a:noFill/>
          <a:ln w="9525">
            <a:noFill/>
            <a:miter lim="800000"/>
          </a:ln>
        </p:spPr>
        <p:txBody>
          <a:bodyPr>
            <a:spAutoFit/>
          </a:bodyPr>
          <a:lstStyle/>
          <a:p>
            <a:pPr algn="ctr" eaLnBrk="0" hangingPunct="0">
              <a:spcBef>
                <a:spcPct val="50000"/>
              </a:spcBef>
            </a:pPr>
            <a:r>
              <a:rPr lang="en-US" altLang="zh-CN" sz="1200" dirty="0">
                <a:solidFill>
                  <a:schemeClr val="bg1"/>
                </a:solidFill>
                <a:cs typeface="Arial" panose="020B0604020202020204" pitchFamily="34" charset="0"/>
              </a:rPr>
              <a:t>Trafic Police</a:t>
            </a:r>
            <a:endParaRPr lang="en-US" altLang="zh-CN" sz="1200" dirty="0">
              <a:solidFill>
                <a:schemeClr val="bg1"/>
              </a:solidFill>
              <a:cs typeface="Arial" panose="020B0604020202020204" pitchFamily="34" charset="0"/>
            </a:endParaRPr>
          </a:p>
        </p:txBody>
      </p:sp>
      <p:pic>
        <p:nvPicPr>
          <p:cNvPr id="54" name="Picture 17"/>
          <p:cNvPicPr>
            <a:picLocks noChangeArrowheads="1"/>
          </p:cNvPicPr>
          <p:nvPr/>
        </p:nvPicPr>
        <p:blipFill>
          <a:blip r:embed="rId7" cstate="print"/>
          <a:srcRect/>
          <a:stretch>
            <a:fillRect/>
          </a:stretch>
        </p:blipFill>
        <p:spPr bwMode="auto">
          <a:xfrm>
            <a:off x="475615" y="1229995"/>
            <a:ext cx="955675" cy="957580"/>
          </a:xfrm>
          <a:prstGeom prst="rect">
            <a:avLst/>
          </a:prstGeom>
          <a:noFill/>
          <a:ln w="9525">
            <a:noFill/>
            <a:miter lim="800000"/>
            <a:headEnd/>
            <a:tailEnd/>
          </a:ln>
        </p:spPr>
      </p:pic>
      <p:sp>
        <p:nvSpPr>
          <p:cNvPr id="56" name="Text Box 19"/>
          <p:cNvSpPr txBox="1">
            <a:spLocks noChangeArrowheads="1"/>
          </p:cNvSpPr>
          <p:nvPr/>
        </p:nvSpPr>
        <p:spPr bwMode="auto">
          <a:xfrm>
            <a:off x="1574800" y="2187575"/>
            <a:ext cx="1177925" cy="275590"/>
          </a:xfrm>
          <a:prstGeom prst="rect">
            <a:avLst/>
          </a:prstGeom>
          <a:noFill/>
          <a:ln w="9525">
            <a:noFill/>
            <a:miter lim="800000"/>
          </a:ln>
        </p:spPr>
        <p:txBody>
          <a:bodyPr wrap="square">
            <a:spAutoFit/>
          </a:bodyPr>
          <a:lstStyle/>
          <a:p>
            <a:pPr algn="ctr" eaLnBrk="0" hangingPunct="0"/>
            <a:r>
              <a:rPr lang="en-US" altLang="zh-CN" sz="1200" dirty="0">
                <a:solidFill>
                  <a:schemeClr val="bg1"/>
                </a:solidFill>
                <a:cs typeface="Arial" panose="020B0604020202020204" pitchFamily="34" charset="0"/>
              </a:rPr>
              <a:t>Water Supply</a:t>
            </a:r>
            <a:endParaRPr lang="en-US" altLang="zh-CN" sz="1200" dirty="0">
              <a:solidFill>
                <a:schemeClr val="bg1"/>
              </a:solidFill>
              <a:cs typeface="Arial" panose="020B0604020202020204" pitchFamily="34" charset="0"/>
            </a:endParaRPr>
          </a:p>
        </p:txBody>
      </p:sp>
      <p:pic>
        <p:nvPicPr>
          <p:cNvPr id="57" name="Picture 20"/>
          <p:cNvPicPr>
            <a:picLocks noChangeArrowheads="1"/>
          </p:cNvPicPr>
          <p:nvPr/>
        </p:nvPicPr>
        <p:blipFill>
          <a:blip r:embed="rId8" cstate="print"/>
          <a:srcRect/>
          <a:stretch>
            <a:fillRect/>
          </a:stretch>
        </p:blipFill>
        <p:spPr bwMode="auto">
          <a:xfrm>
            <a:off x="1648460" y="1229995"/>
            <a:ext cx="997585" cy="957580"/>
          </a:xfrm>
          <a:prstGeom prst="rect">
            <a:avLst/>
          </a:prstGeom>
          <a:noFill/>
          <a:ln w="9525">
            <a:noFill/>
            <a:miter lim="800000"/>
            <a:headEnd/>
            <a:tailEnd/>
          </a:ln>
        </p:spPr>
      </p:pic>
      <p:sp>
        <p:nvSpPr>
          <p:cNvPr id="59" name="Text Box 14"/>
          <p:cNvSpPr txBox="1">
            <a:spLocks noChangeArrowheads="1"/>
          </p:cNvSpPr>
          <p:nvPr/>
        </p:nvSpPr>
        <p:spPr bwMode="auto">
          <a:xfrm>
            <a:off x="2850515" y="2187575"/>
            <a:ext cx="997585" cy="275590"/>
          </a:xfrm>
          <a:prstGeom prst="rect">
            <a:avLst/>
          </a:prstGeom>
          <a:noFill/>
          <a:ln w="9525">
            <a:noFill/>
            <a:miter lim="800000"/>
          </a:ln>
        </p:spPr>
        <p:txBody>
          <a:bodyPr>
            <a:spAutoFit/>
          </a:bodyPr>
          <a:lstStyle/>
          <a:p>
            <a:pPr algn="ctr" eaLnBrk="0" hangingPunct="0">
              <a:spcBef>
                <a:spcPct val="50000"/>
              </a:spcBef>
            </a:pPr>
            <a:r>
              <a:rPr lang="en-US" altLang="zh-CN" sz="1200" dirty="0">
                <a:solidFill>
                  <a:schemeClr val="bg1"/>
                </a:solidFill>
                <a:cs typeface="Arial" panose="020B0604020202020204" pitchFamily="34" charset="0"/>
              </a:rPr>
              <a:t>Taxi</a:t>
            </a:r>
            <a:endParaRPr lang="en-US" altLang="zh-CN" sz="1200" dirty="0">
              <a:solidFill>
                <a:schemeClr val="bg1"/>
              </a:solidFill>
              <a:cs typeface="Arial" panose="020B0604020202020204" pitchFamily="34" charset="0"/>
            </a:endParaRPr>
          </a:p>
        </p:txBody>
      </p:sp>
      <p:pic>
        <p:nvPicPr>
          <p:cNvPr id="60" name="Picture 3"/>
          <p:cNvPicPr>
            <a:picLocks noChangeArrowheads="1"/>
          </p:cNvPicPr>
          <p:nvPr/>
        </p:nvPicPr>
        <p:blipFill>
          <a:blip r:embed="rId9" cstate="print"/>
          <a:stretch>
            <a:fillRect/>
          </a:stretch>
        </p:blipFill>
        <p:spPr bwMode="auto">
          <a:xfrm>
            <a:off x="2840990" y="1229995"/>
            <a:ext cx="997585" cy="957580"/>
          </a:xfrm>
          <a:prstGeom prst="rect">
            <a:avLst/>
          </a:prstGeom>
          <a:noFill/>
          <a:ln w="9525">
            <a:noFill/>
            <a:miter lim="800000"/>
            <a:headEnd/>
            <a:tailEnd/>
          </a:ln>
        </p:spPr>
      </p:pic>
      <p:sp>
        <p:nvSpPr>
          <p:cNvPr id="62" name="Text Box 11"/>
          <p:cNvSpPr txBox="1">
            <a:spLocks noChangeArrowheads="1"/>
          </p:cNvSpPr>
          <p:nvPr/>
        </p:nvSpPr>
        <p:spPr bwMode="auto">
          <a:xfrm>
            <a:off x="6325870" y="2187575"/>
            <a:ext cx="997585" cy="275590"/>
          </a:xfrm>
          <a:prstGeom prst="rect">
            <a:avLst/>
          </a:prstGeom>
          <a:noFill/>
          <a:ln w="9525">
            <a:noFill/>
            <a:miter lim="800000"/>
          </a:ln>
        </p:spPr>
        <p:txBody>
          <a:bodyPr>
            <a:spAutoFit/>
          </a:bodyPr>
          <a:lstStyle/>
          <a:p>
            <a:pPr algn="ctr" eaLnBrk="0" hangingPunct="0">
              <a:spcBef>
                <a:spcPct val="50000"/>
              </a:spcBef>
            </a:pPr>
            <a:r>
              <a:rPr lang="en-US" altLang="zh-CN" sz="1200" dirty="0">
                <a:solidFill>
                  <a:schemeClr val="bg1"/>
                </a:solidFill>
                <a:cs typeface="Arial" panose="020B0604020202020204" pitchFamily="34" charset="0"/>
              </a:rPr>
              <a:t>Customs</a:t>
            </a:r>
            <a:endParaRPr lang="en-US" altLang="zh-CN" sz="1200" dirty="0">
              <a:solidFill>
                <a:schemeClr val="bg1"/>
              </a:solidFill>
              <a:cs typeface="Arial" panose="020B0604020202020204" pitchFamily="34" charset="0"/>
            </a:endParaRPr>
          </a:p>
        </p:txBody>
      </p:sp>
      <p:sp>
        <p:nvSpPr>
          <p:cNvPr id="65" name="Text Box 12"/>
          <p:cNvSpPr txBox="1">
            <a:spLocks noChangeArrowheads="1"/>
          </p:cNvSpPr>
          <p:nvPr/>
        </p:nvSpPr>
        <p:spPr bwMode="auto">
          <a:xfrm>
            <a:off x="5049520" y="2187575"/>
            <a:ext cx="997585" cy="275590"/>
          </a:xfrm>
          <a:prstGeom prst="rect">
            <a:avLst/>
          </a:prstGeom>
          <a:noFill/>
          <a:ln w="9525">
            <a:noFill/>
            <a:miter lim="800000"/>
          </a:ln>
        </p:spPr>
        <p:txBody>
          <a:bodyPr>
            <a:spAutoFit/>
          </a:bodyPr>
          <a:lstStyle/>
          <a:p>
            <a:pPr algn="ctr" eaLnBrk="0" hangingPunct="0">
              <a:spcBef>
                <a:spcPct val="50000"/>
              </a:spcBef>
            </a:pPr>
            <a:r>
              <a:rPr lang="en-US" altLang="zh-CN" sz="1200" dirty="0">
                <a:solidFill>
                  <a:schemeClr val="bg1"/>
                </a:solidFill>
                <a:cs typeface="Arial" panose="020B0604020202020204" pitchFamily="34" charset="0"/>
              </a:rPr>
              <a:t>First Aid</a:t>
            </a:r>
            <a:endParaRPr lang="en-US" altLang="zh-CN" sz="1200" dirty="0">
              <a:solidFill>
                <a:schemeClr val="bg1"/>
              </a:solidFill>
              <a:cs typeface="Arial" panose="020B0604020202020204" pitchFamily="34" charset="0"/>
            </a:endParaRPr>
          </a:p>
        </p:txBody>
      </p:sp>
      <p:sp>
        <p:nvSpPr>
          <p:cNvPr id="67" name="Text Box 14"/>
          <p:cNvSpPr txBox="1">
            <a:spLocks noChangeArrowheads="1"/>
          </p:cNvSpPr>
          <p:nvPr/>
        </p:nvSpPr>
        <p:spPr bwMode="auto">
          <a:xfrm>
            <a:off x="4051935" y="2187575"/>
            <a:ext cx="997585" cy="275590"/>
          </a:xfrm>
          <a:prstGeom prst="rect">
            <a:avLst/>
          </a:prstGeom>
          <a:noFill/>
          <a:ln w="9525">
            <a:noFill/>
            <a:miter lim="800000"/>
          </a:ln>
        </p:spPr>
        <p:txBody>
          <a:bodyPr>
            <a:spAutoFit/>
          </a:bodyPr>
          <a:lstStyle/>
          <a:p>
            <a:pPr algn="ctr" eaLnBrk="0" hangingPunct="0">
              <a:spcBef>
                <a:spcPct val="50000"/>
              </a:spcBef>
            </a:pPr>
            <a:r>
              <a:rPr lang="en-US" altLang="zh-CN" sz="1200" dirty="0">
                <a:solidFill>
                  <a:schemeClr val="bg1"/>
                </a:solidFill>
                <a:cs typeface="Arial" panose="020B0604020202020204" pitchFamily="34" charset="0"/>
              </a:rPr>
              <a:t>Oil Field </a:t>
            </a:r>
            <a:endParaRPr lang="en-US" altLang="zh-CN" sz="1200" dirty="0">
              <a:solidFill>
                <a:schemeClr val="bg1"/>
              </a:solidFill>
              <a:cs typeface="Arial" panose="020B0604020202020204" pitchFamily="34" charset="0"/>
            </a:endParaRPr>
          </a:p>
        </p:txBody>
      </p:sp>
      <p:sp>
        <p:nvSpPr>
          <p:cNvPr id="69" name="Text Box 16"/>
          <p:cNvSpPr txBox="1">
            <a:spLocks noChangeArrowheads="1"/>
          </p:cNvSpPr>
          <p:nvPr/>
        </p:nvSpPr>
        <p:spPr bwMode="auto">
          <a:xfrm>
            <a:off x="7598410" y="2217420"/>
            <a:ext cx="1187450" cy="275590"/>
          </a:xfrm>
          <a:prstGeom prst="rect">
            <a:avLst/>
          </a:prstGeom>
          <a:noFill/>
          <a:ln w="9525">
            <a:noFill/>
            <a:miter lim="800000"/>
          </a:ln>
        </p:spPr>
        <p:txBody>
          <a:bodyPr wrap="square">
            <a:spAutoFit/>
          </a:bodyPr>
          <a:lstStyle/>
          <a:p>
            <a:pPr algn="ctr" eaLnBrk="0" hangingPunct="0">
              <a:spcBef>
                <a:spcPct val="50000"/>
              </a:spcBef>
            </a:pPr>
            <a:r>
              <a:rPr lang="en-US" altLang="zh-CN" sz="1200" dirty="0">
                <a:solidFill>
                  <a:schemeClr val="bg1"/>
                </a:solidFill>
                <a:cs typeface="Arial" panose="020B0604020202020204" pitchFamily="34" charset="0"/>
              </a:rPr>
              <a:t>Tranportation</a:t>
            </a:r>
            <a:endParaRPr lang="en-US" altLang="zh-CN" sz="1200" dirty="0">
              <a:solidFill>
                <a:schemeClr val="bg1"/>
              </a:solidFill>
              <a:cs typeface="Arial" panose="020B0604020202020204" pitchFamily="34" charset="0"/>
            </a:endParaRPr>
          </a:p>
        </p:txBody>
      </p:sp>
      <p:pic>
        <p:nvPicPr>
          <p:cNvPr id="71" name="Rectangle 7"/>
          <p:cNvPicPr>
            <a:picLocks noChangeArrowheads="1"/>
          </p:cNvPicPr>
          <p:nvPr/>
        </p:nvPicPr>
        <p:blipFill>
          <a:blip r:embed="rId10" cstate="screen"/>
          <a:srcRect/>
          <a:stretch>
            <a:fillRect/>
          </a:stretch>
        </p:blipFill>
        <p:spPr bwMode="auto">
          <a:xfrm>
            <a:off x="6400165" y="1229995"/>
            <a:ext cx="997585" cy="957580"/>
          </a:xfrm>
          <a:prstGeom prst="round2SameRect">
            <a:avLst/>
          </a:prstGeom>
          <a:noFill/>
          <a:ln w="9525">
            <a:noFill/>
            <a:miter lim="800000"/>
            <a:headEnd/>
            <a:tailEnd/>
          </a:ln>
        </p:spPr>
      </p:pic>
      <p:pic>
        <p:nvPicPr>
          <p:cNvPr id="72" name="图片 71" descr="救护车.bmp"/>
          <p:cNvPicPr/>
          <p:nvPr/>
        </p:nvPicPr>
        <p:blipFill>
          <a:blip r:embed="rId11" cstate="print"/>
          <a:stretch>
            <a:fillRect/>
          </a:stretch>
        </p:blipFill>
        <p:spPr>
          <a:xfrm>
            <a:off x="5201920" y="1229995"/>
            <a:ext cx="997585" cy="957580"/>
          </a:xfrm>
          <a:prstGeom prst="round2SameRect">
            <a:avLst/>
          </a:prstGeom>
        </p:spPr>
      </p:pic>
      <p:pic>
        <p:nvPicPr>
          <p:cNvPr id="20" name="图片 12" descr="IMG_0105.JPG"/>
          <p:cNvPicPr/>
          <p:nvPr/>
        </p:nvPicPr>
        <p:blipFill>
          <a:blip r:embed="rId12"/>
          <a:stretch>
            <a:fillRect/>
          </a:stretch>
        </p:blipFill>
        <p:spPr bwMode="auto">
          <a:xfrm>
            <a:off x="7598410" y="1229995"/>
            <a:ext cx="997585" cy="957580"/>
          </a:xfrm>
          <a:prstGeom prst="round2SameRect">
            <a:avLst/>
          </a:prstGeom>
          <a:noFill/>
          <a:ln w="9525">
            <a:noFill/>
            <a:miter lim="800000"/>
            <a:headEnd/>
            <a:tailEnd/>
          </a:ln>
        </p:spPr>
      </p:pic>
      <p:pic>
        <p:nvPicPr>
          <p:cNvPr id="163" name="图片 162" descr="地面服务人员.jpg"/>
          <p:cNvPicPr>
            <a:picLocks noChangeAspect="1"/>
          </p:cNvPicPr>
          <p:nvPr/>
        </p:nvPicPr>
        <p:blipFill>
          <a:blip r:embed="rId13" cstate="screen"/>
          <a:stretch>
            <a:fillRect/>
          </a:stretch>
        </p:blipFill>
        <p:spPr bwMode="auto">
          <a:xfrm>
            <a:off x="5213350" y="2863215"/>
            <a:ext cx="986155" cy="957580"/>
          </a:xfrm>
          <a:prstGeom prst="round2SameRect">
            <a:avLst/>
          </a:prstGeom>
          <a:noFill/>
          <a:ln w="9525">
            <a:noFill/>
            <a:miter lim="800000"/>
            <a:headEnd/>
            <a:tailEnd/>
          </a:ln>
        </p:spPr>
      </p:pic>
      <p:graphicFrame>
        <p:nvGraphicFramePr>
          <p:cNvPr id="28702" name="Object 30"/>
          <p:cNvGraphicFramePr>
            <a:graphicFrameLocks noChangeAspect="1"/>
          </p:cNvGraphicFramePr>
          <p:nvPr/>
        </p:nvGraphicFramePr>
        <p:xfrm>
          <a:off x="4051935" y="1229360"/>
          <a:ext cx="1012825" cy="958215"/>
        </p:xfrm>
        <a:graphic>
          <a:graphicData uri="http://schemas.openxmlformats.org/presentationml/2006/ole">
            <mc:AlternateContent xmlns:mc="http://schemas.openxmlformats.org/markup-compatibility/2006">
              <mc:Choice xmlns:v="urn:schemas-microsoft-com:vml" Requires="v">
                <p:oleObj spid="_x0000_s1025" name="图片" r:id="rId14" imgW="1014730" imgH="960120" progId="StaticDib">
                  <p:embed/>
                </p:oleObj>
              </mc:Choice>
              <mc:Fallback>
                <p:oleObj name="图片" r:id="rId14" imgW="1014730" imgH="960120" progId="StaticDib">
                  <p:embed/>
                  <p:pic>
                    <p:nvPicPr>
                      <p:cNvPr id="0" name="图片 1024" descr="image70"/>
                      <p:cNvPicPr>
                        <a:picLocks noChangeAspect="1"/>
                      </p:cNvPicPr>
                      <p:nvPr/>
                    </p:nvPicPr>
                    <p:blipFill>
                      <a:blip r:embed="rId15"/>
                      <a:stretch>
                        <a:fillRect/>
                      </a:stretch>
                    </p:blipFill>
                    <p:spPr>
                      <a:xfrm>
                        <a:off x="4051935" y="1229360"/>
                        <a:ext cx="1012825" cy="95821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3365" y="300355"/>
            <a:ext cx="6144260" cy="610235"/>
          </a:xfrm>
        </p:spPr>
        <p:txBody>
          <a:bodyPr>
            <a:normAutofit/>
          </a:bodyPr>
          <a:lstStyle/>
          <a:p>
            <a:r>
              <a:rPr lang="en-US" altLang="zh-CN" sz="2800" b="1">
                <a:solidFill>
                  <a:srgbClr val="25C6FF"/>
                </a:solidFill>
                <a:latin typeface="+mj-lt"/>
                <a:ea typeface="微软雅黑" panose="020B0503020204020204" charset="-122"/>
              </a:rPr>
              <a:t>eChat Trunking System Global Footprint </a:t>
            </a:r>
            <a:endParaRPr kumimoji="1" lang="zh-CN" altLang="en-US" b="0" dirty="0" smtClean="0">
              <a:latin typeface="微软雅黑" panose="020B0503020204020204" charset="-122"/>
              <a:ea typeface="微软雅黑" panose="020B0503020204020204" charset="-122"/>
              <a:cs typeface="Heiti SC Light"/>
            </a:endParaRPr>
          </a:p>
        </p:txBody>
      </p:sp>
      <p:pic>
        <p:nvPicPr>
          <p:cNvPr id="4" name="图片 3" descr="F:\00_高达工作\00_MKT国际\产品支持\eChat\运营商相关\spain.pngspain"/>
          <p:cNvPicPr>
            <a:picLocks noChangeAspect="1"/>
          </p:cNvPicPr>
          <p:nvPr/>
        </p:nvPicPr>
        <p:blipFill>
          <a:blip r:embed="rId1"/>
          <a:srcRect/>
          <a:stretch>
            <a:fillRect/>
          </a:stretch>
        </p:blipFill>
        <p:spPr>
          <a:xfrm>
            <a:off x="4191635" y="1022985"/>
            <a:ext cx="1466215" cy="916305"/>
          </a:xfrm>
          <a:prstGeom prst="rect">
            <a:avLst/>
          </a:prstGeom>
          <a:effectLst>
            <a:softEdge rad="63500"/>
          </a:effectLst>
        </p:spPr>
      </p:pic>
      <p:pic>
        <p:nvPicPr>
          <p:cNvPr id="5" name="图片 4" descr="F:\00_高达工作\00_MKT国际\产品支持\eChat\运营商相关\中国国旗.jpg中国国旗"/>
          <p:cNvPicPr>
            <a:picLocks noChangeAspect="1"/>
          </p:cNvPicPr>
          <p:nvPr/>
        </p:nvPicPr>
        <p:blipFill>
          <a:blip r:embed="rId2"/>
          <a:srcRect/>
          <a:stretch>
            <a:fillRect/>
          </a:stretch>
        </p:blipFill>
        <p:spPr>
          <a:xfrm>
            <a:off x="1376998" y="1049655"/>
            <a:ext cx="1293495" cy="861695"/>
          </a:xfrm>
          <a:prstGeom prst="rect">
            <a:avLst/>
          </a:prstGeom>
          <a:effectLst>
            <a:softEdge rad="63500"/>
          </a:effectLst>
        </p:spPr>
      </p:pic>
      <p:pic>
        <p:nvPicPr>
          <p:cNvPr id="6" name="图片 5"/>
          <p:cNvPicPr>
            <a:picLocks noChangeAspect="1"/>
          </p:cNvPicPr>
          <p:nvPr/>
        </p:nvPicPr>
        <p:blipFill>
          <a:blip r:embed="rId3" cstate="print"/>
          <a:stretch>
            <a:fillRect/>
          </a:stretch>
        </p:blipFill>
        <p:spPr>
          <a:xfrm>
            <a:off x="5899150" y="1022985"/>
            <a:ext cx="1328420" cy="885825"/>
          </a:xfrm>
          <a:prstGeom prst="rect">
            <a:avLst/>
          </a:prstGeom>
          <a:effectLst>
            <a:softEdge rad="63500"/>
          </a:effectLst>
        </p:spPr>
      </p:pic>
      <p:pic>
        <p:nvPicPr>
          <p:cNvPr id="7" name="图片 6"/>
          <p:cNvPicPr>
            <a:picLocks noChangeAspect="1"/>
          </p:cNvPicPr>
          <p:nvPr/>
        </p:nvPicPr>
        <p:blipFill>
          <a:blip r:embed="rId4" cstate="print"/>
          <a:stretch>
            <a:fillRect/>
          </a:stretch>
        </p:blipFill>
        <p:spPr>
          <a:xfrm>
            <a:off x="5871845" y="2378710"/>
            <a:ext cx="1329055" cy="885825"/>
          </a:xfrm>
          <a:prstGeom prst="rect">
            <a:avLst/>
          </a:prstGeom>
          <a:effectLst>
            <a:softEdge rad="63500"/>
          </a:effectLst>
        </p:spPr>
      </p:pic>
      <p:sp>
        <p:nvSpPr>
          <p:cNvPr id="10" name="文本框 9"/>
          <p:cNvSpPr txBox="1"/>
          <p:nvPr/>
        </p:nvSpPr>
        <p:spPr>
          <a:xfrm>
            <a:off x="4456430" y="1918970"/>
            <a:ext cx="937260" cy="238125"/>
          </a:xfrm>
          <a:prstGeom prst="rect">
            <a:avLst/>
          </a:prstGeom>
        </p:spPr>
        <p:txBody>
          <a:bodyPr vert="horz" wrap="none" lIns="0" tIns="0" rIns="0" bIns="0" rtlCol="0" anchor="t">
            <a:noAutofit/>
          </a:bodyPr>
          <a:lstStyle/>
          <a:p>
            <a:pPr algn="ctr"/>
            <a:r>
              <a:rPr lang="en-US" altLang="zh-CN" sz="1400" dirty="0" smtClean="0">
                <a:solidFill>
                  <a:schemeClr val="bg1"/>
                </a:solidFill>
                <a:ea typeface="微软雅黑" panose="020B0503020204020204" charset="-122"/>
                <a:sym typeface="+mn-ea"/>
              </a:rPr>
              <a:t>Spain </a:t>
            </a:r>
            <a:endParaRPr kumimoji="1" lang="en-US" altLang="zh-CN" sz="1400" dirty="0" smtClean="0">
              <a:solidFill>
                <a:schemeClr val="bg1"/>
              </a:solidFill>
              <a:ea typeface="微软雅黑" panose="020B0503020204020204" charset="-122"/>
              <a:sym typeface="+mn-ea"/>
            </a:endParaRPr>
          </a:p>
        </p:txBody>
      </p:sp>
      <p:sp>
        <p:nvSpPr>
          <p:cNvPr id="11" name="文本框 10"/>
          <p:cNvSpPr txBox="1"/>
          <p:nvPr/>
        </p:nvSpPr>
        <p:spPr>
          <a:xfrm>
            <a:off x="1537970" y="1958975"/>
            <a:ext cx="972185" cy="238125"/>
          </a:xfrm>
          <a:prstGeom prst="rect">
            <a:avLst/>
          </a:prstGeom>
        </p:spPr>
        <p:txBody>
          <a:bodyPr vert="horz" wrap="none" lIns="0" tIns="0" rIns="0" bIns="0" rtlCol="0" anchor="t">
            <a:noAutofit/>
          </a:bodyPr>
          <a:lstStyle/>
          <a:p>
            <a:pPr algn="ctr"/>
            <a:r>
              <a:rPr lang="en-US" altLang="zh-CN" sz="1400" dirty="0" smtClean="0">
                <a:solidFill>
                  <a:schemeClr val="bg1"/>
                </a:solidFill>
                <a:ea typeface="微软雅黑" panose="020B0503020204020204" charset="-122"/>
                <a:sym typeface="+mn-ea"/>
              </a:rPr>
              <a:t>China   </a:t>
            </a:r>
            <a:endParaRPr kumimoji="1" lang="en-US" altLang="zh-CN" sz="1400" dirty="0" smtClean="0">
              <a:solidFill>
                <a:schemeClr val="bg1"/>
              </a:solidFill>
              <a:ea typeface="微软雅黑" panose="020B0503020204020204" charset="-122"/>
              <a:sym typeface="+mn-ea"/>
            </a:endParaRPr>
          </a:p>
        </p:txBody>
      </p:sp>
      <p:sp>
        <p:nvSpPr>
          <p:cNvPr id="12" name="文本框 11"/>
          <p:cNvSpPr txBox="1"/>
          <p:nvPr/>
        </p:nvSpPr>
        <p:spPr>
          <a:xfrm>
            <a:off x="6077585" y="1936750"/>
            <a:ext cx="975360" cy="290830"/>
          </a:xfrm>
          <a:prstGeom prst="rect">
            <a:avLst/>
          </a:prstGeom>
        </p:spPr>
        <p:txBody>
          <a:bodyPr vert="horz" wrap="none" lIns="0" tIns="0" rIns="0" bIns="0" rtlCol="0" anchor="t">
            <a:noAutofit/>
          </a:bodyPr>
          <a:lstStyle/>
          <a:p>
            <a:pPr algn="ctr"/>
            <a:r>
              <a:rPr lang="en-US" altLang="zh-CN" sz="1400" dirty="0" smtClean="0">
                <a:solidFill>
                  <a:schemeClr val="bg1"/>
                </a:solidFill>
                <a:ea typeface="微软雅黑" panose="020B0503020204020204" charset="-122"/>
                <a:sym typeface="+mn-ea"/>
              </a:rPr>
              <a:t>Indonesia</a:t>
            </a:r>
            <a:endParaRPr kumimoji="1" lang="en-US" altLang="zh-CN" sz="1400" dirty="0" smtClean="0">
              <a:solidFill>
                <a:schemeClr val="bg1"/>
              </a:solidFill>
              <a:ea typeface="微软雅黑" panose="020B0503020204020204" charset="-122"/>
              <a:sym typeface="+mn-ea"/>
            </a:endParaRPr>
          </a:p>
        </p:txBody>
      </p:sp>
      <p:sp>
        <p:nvSpPr>
          <p:cNvPr id="13" name="文本框 12"/>
          <p:cNvSpPr txBox="1"/>
          <p:nvPr/>
        </p:nvSpPr>
        <p:spPr>
          <a:xfrm>
            <a:off x="6077585" y="3313430"/>
            <a:ext cx="914400" cy="290830"/>
          </a:xfrm>
          <a:prstGeom prst="rect">
            <a:avLst/>
          </a:prstGeom>
        </p:spPr>
        <p:txBody>
          <a:bodyPr vert="horz" wrap="none" lIns="0" tIns="0" rIns="0" bIns="0" rtlCol="0" anchor="t">
            <a:noAutofit/>
          </a:bodyPr>
          <a:lstStyle/>
          <a:p>
            <a:pPr algn="ctr"/>
            <a:r>
              <a:rPr lang="en-US" altLang="zh-CN" sz="1400" dirty="0" smtClean="0">
                <a:solidFill>
                  <a:schemeClr val="bg1"/>
                </a:solidFill>
                <a:ea typeface="微软雅黑" panose="020B0503020204020204" charset="-122"/>
                <a:cs typeface="+mj-cs"/>
                <a:sym typeface="+mn-ea"/>
              </a:rPr>
              <a:t>Pakistan</a:t>
            </a:r>
            <a:endParaRPr kumimoji="1" lang="en-US" altLang="zh-CN" sz="1400" dirty="0" smtClean="0">
              <a:solidFill>
                <a:schemeClr val="bg1"/>
              </a:solidFill>
              <a:ea typeface="微软雅黑" panose="020B0503020204020204" charset="-122"/>
              <a:cs typeface="+mj-cs"/>
              <a:sym typeface="+mn-ea"/>
            </a:endParaRPr>
          </a:p>
        </p:txBody>
      </p:sp>
      <p:sp>
        <p:nvSpPr>
          <p:cNvPr id="14" name="文本框 13"/>
          <p:cNvSpPr txBox="1"/>
          <p:nvPr/>
        </p:nvSpPr>
        <p:spPr>
          <a:xfrm>
            <a:off x="4451985" y="4485640"/>
            <a:ext cx="914400" cy="290830"/>
          </a:xfrm>
          <a:prstGeom prst="rect">
            <a:avLst/>
          </a:prstGeom>
        </p:spPr>
        <p:txBody>
          <a:bodyPr vert="horz" wrap="none" lIns="0" tIns="0" rIns="0" bIns="0" rtlCol="0" anchor="t">
            <a:noAutofit/>
          </a:bodyPr>
          <a:lstStyle/>
          <a:p>
            <a:pPr algn="ctr"/>
            <a:r>
              <a:rPr kumimoji="1" lang="en-US" altLang="zh-CN" sz="1400" dirty="0" smtClean="0">
                <a:solidFill>
                  <a:schemeClr val="bg1"/>
                </a:solidFill>
                <a:ea typeface="微软雅黑" panose="020B0503020204020204" charset="-122"/>
                <a:cs typeface="+mj-cs"/>
                <a:sym typeface="+mn-ea"/>
              </a:rPr>
              <a:t>Colombia</a:t>
            </a:r>
            <a:endParaRPr kumimoji="1" lang="en-US" altLang="zh-CN" sz="1400" dirty="0" smtClean="0">
              <a:solidFill>
                <a:schemeClr val="bg1"/>
              </a:solidFill>
              <a:ea typeface="微软雅黑" panose="020B0503020204020204" charset="-122"/>
              <a:cs typeface="+mj-cs"/>
              <a:sym typeface="+mn-ea"/>
            </a:endParaRPr>
          </a:p>
        </p:txBody>
      </p:sp>
      <p:cxnSp>
        <p:nvCxnSpPr>
          <p:cNvPr id="15" name="直接连接符 14"/>
          <p:cNvCxnSpPr/>
          <p:nvPr/>
        </p:nvCxnSpPr>
        <p:spPr>
          <a:xfrm>
            <a:off x="3974465" y="1022985"/>
            <a:ext cx="0" cy="3771900"/>
          </a:xfrm>
          <a:prstGeom prst="line">
            <a:avLst/>
          </a:prstGeom>
          <a:ln>
            <a:solidFill>
              <a:schemeClr val="tx1">
                <a:lumMod val="20000"/>
                <a:lumOff val="80000"/>
              </a:schemeClr>
            </a:solidFill>
          </a:ln>
        </p:spPr>
        <p:style>
          <a:lnRef idx="2">
            <a:schemeClr val="accent1"/>
          </a:lnRef>
          <a:fillRef idx="0">
            <a:schemeClr val="accent1"/>
          </a:fillRef>
          <a:effectRef idx="1">
            <a:schemeClr val="accent1"/>
          </a:effectRef>
          <a:fontRef idx="minor">
            <a:schemeClr val="tx1"/>
          </a:fontRef>
        </p:style>
      </p:cxnSp>
      <p:grpSp>
        <p:nvGrpSpPr>
          <p:cNvPr id="41" name="组合 40"/>
          <p:cNvGrpSpPr/>
          <p:nvPr/>
        </p:nvGrpSpPr>
        <p:grpSpPr>
          <a:xfrm>
            <a:off x="52705" y="1617345"/>
            <a:ext cx="4005580" cy="3083560"/>
            <a:chOff x="383" y="2208"/>
            <a:chExt cx="6308" cy="4856"/>
          </a:xfrm>
        </p:grpSpPr>
        <p:pic>
          <p:nvPicPr>
            <p:cNvPr id="16" name="图片 15"/>
            <p:cNvPicPr>
              <a:picLocks noChangeAspect="1"/>
            </p:cNvPicPr>
            <p:nvPr/>
          </p:nvPicPr>
          <p:blipFill>
            <a:blip r:embed="rId5" cstate="print"/>
            <a:stretch>
              <a:fillRect/>
            </a:stretch>
          </p:blipFill>
          <p:spPr>
            <a:xfrm>
              <a:off x="383" y="2208"/>
              <a:ext cx="6308" cy="4856"/>
            </a:xfrm>
            <a:prstGeom prst="rect">
              <a:avLst/>
            </a:prstGeom>
            <a:effectLst>
              <a:outerShdw blurRad="50800" dist="38100" dir="5400000" algn="t" rotWithShape="0">
                <a:prstClr val="black">
                  <a:alpha val="40000"/>
                </a:prstClr>
              </a:outerShdw>
            </a:effectLst>
          </p:spPr>
        </p:pic>
        <p:pic>
          <p:nvPicPr>
            <p:cNvPr id="18"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7" y="3483"/>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1" y="4791"/>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3" y="5053"/>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 y="5009"/>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 y="5181"/>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3" y="5547"/>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 y="5838"/>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3" y="6142"/>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6" y="5409"/>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9" y="5358"/>
              <a:ext cx="11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图片 7"/>
          <p:cNvPicPr>
            <a:picLocks noChangeAspect="1"/>
          </p:cNvPicPr>
          <p:nvPr/>
        </p:nvPicPr>
        <p:blipFill>
          <a:blip r:embed="rId7" cstate="print"/>
          <a:stretch>
            <a:fillRect/>
          </a:stretch>
        </p:blipFill>
        <p:spPr>
          <a:xfrm>
            <a:off x="5871210" y="3607435"/>
            <a:ext cx="1370965" cy="849630"/>
          </a:xfrm>
          <a:prstGeom prst="rect">
            <a:avLst/>
          </a:prstGeom>
          <a:effectLst>
            <a:softEdge rad="63500"/>
          </a:effectLst>
        </p:spPr>
      </p:pic>
      <p:sp>
        <p:nvSpPr>
          <p:cNvPr id="42" name="文本框 41"/>
          <p:cNvSpPr txBox="1"/>
          <p:nvPr/>
        </p:nvSpPr>
        <p:spPr>
          <a:xfrm>
            <a:off x="6099175" y="4485640"/>
            <a:ext cx="914400" cy="290830"/>
          </a:xfrm>
          <a:prstGeom prst="rect">
            <a:avLst/>
          </a:prstGeom>
        </p:spPr>
        <p:txBody>
          <a:bodyPr vert="horz" wrap="none" lIns="0" tIns="0" rIns="0" bIns="0" rtlCol="0" anchor="t">
            <a:noAutofit/>
          </a:bodyPr>
          <a:lstStyle/>
          <a:p>
            <a:pPr algn="ctr"/>
            <a:r>
              <a:rPr kumimoji="1" lang="en-US" altLang="zh-CN" sz="1400" dirty="0" smtClean="0">
                <a:solidFill>
                  <a:schemeClr val="bg1"/>
                </a:solidFill>
                <a:ea typeface="微软雅黑" panose="020B0503020204020204" charset="-122"/>
                <a:cs typeface="+mj-cs"/>
                <a:sym typeface="+mn-ea"/>
              </a:rPr>
              <a:t>Kenya</a:t>
            </a:r>
            <a:endParaRPr kumimoji="1" lang="en-US" altLang="zh-CN" sz="1400" dirty="0" smtClean="0">
              <a:solidFill>
                <a:schemeClr val="bg1"/>
              </a:solidFill>
              <a:ea typeface="微软雅黑" panose="020B0503020204020204" charset="-122"/>
              <a:cs typeface="+mj-cs"/>
              <a:sym typeface="+mn-ea"/>
            </a:endParaRPr>
          </a:p>
        </p:txBody>
      </p:sp>
      <p:pic>
        <p:nvPicPr>
          <p:cNvPr id="3" name="图片 2"/>
          <p:cNvPicPr>
            <a:picLocks noChangeAspect="1"/>
          </p:cNvPicPr>
          <p:nvPr/>
        </p:nvPicPr>
        <p:blipFill>
          <a:blip r:embed="rId8" cstate="print"/>
          <a:stretch>
            <a:fillRect/>
          </a:stretch>
        </p:blipFill>
        <p:spPr>
          <a:xfrm>
            <a:off x="4258945" y="3635375"/>
            <a:ext cx="1325880" cy="793750"/>
          </a:xfrm>
          <a:prstGeom prst="rect">
            <a:avLst/>
          </a:prstGeom>
          <a:effectLst>
            <a:softEdge rad="63500"/>
          </a:effectLst>
        </p:spPr>
      </p:pic>
      <p:pic>
        <p:nvPicPr>
          <p:cNvPr id="9" name="图片 8"/>
          <p:cNvPicPr>
            <a:picLocks noChangeAspect="1"/>
          </p:cNvPicPr>
          <p:nvPr/>
        </p:nvPicPr>
        <p:blipFill>
          <a:blip r:embed="rId9" cstate="print"/>
          <a:stretch>
            <a:fillRect/>
          </a:stretch>
        </p:blipFill>
        <p:spPr>
          <a:xfrm>
            <a:off x="4293870" y="2378710"/>
            <a:ext cx="1261110" cy="841375"/>
          </a:xfrm>
          <a:prstGeom prst="rect">
            <a:avLst/>
          </a:prstGeom>
          <a:effectLst>
            <a:softEdge rad="63500"/>
          </a:effectLst>
        </p:spPr>
      </p:pic>
      <p:pic>
        <p:nvPicPr>
          <p:cNvPr id="39" name="图片 38"/>
          <p:cNvPicPr>
            <a:picLocks noChangeAspect="1"/>
          </p:cNvPicPr>
          <p:nvPr/>
        </p:nvPicPr>
        <p:blipFill>
          <a:blip r:embed="rId10" cstate="print"/>
          <a:stretch>
            <a:fillRect/>
          </a:stretch>
        </p:blipFill>
        <p:spPr>
          <a:xfrm>
            <a:off x="7572375" y="1022985"/>
            <a:ext cx="1328420" cy="887095"/>
          </a:xfrm>
          <a:prstGeom prst="rect">
            <a:avLst/>
          </a:prstGeom>
          <a:effectLst>
            <a:softEdge rad="63500"/>
          </a:effectLst>
        </p:spPr>
      </p:pic>
      <p:sp>
        <p:nvSpPr>
          <p:cNvPr id="43" name="文本框 42"/>
          <p:cNvSpPr txBox="1"/>
          <p:nvPr/>
        </p:nvSpPr>
        <p:spPr>
          <a:xfrm>
            <a:off x="4367530" y="3274695"/>
            <a:ext cx="1113790" cy="238125"/>
          </a:xfrm>
          <a:prstGeom prst="rect">
            <a:avLst/>
          </a:prstGeom>
        </p:spPr>
        <p:txBody>
          <a:bodyPr vert="horz" wrap="none" lIns="0" tIns="0" rIns="0" bIns="0" rtlCol="0" anchor="t">
            <a:noAutofit/>
          </a:bodyPr>
          <a:p>
            <a:pPr algn="ctr"/>
            <a:r>
              <a:rPr lang="en-US" altLang="zh-CN" sz="1400" dirty="0" smtClean="0">
                <a:solidFill>
                  <a:schemeClr val="bg1"/>
                </a:solidFill>
                <a:ea typeface="微软雅黑" panose="020B0503020204020204" charset="-122"/>
                <a:sym typeface="+mn-ea"/>
              </a:rPr>
              <a:t>South Africa </a:t>
            </a:r>
            <a:endParaRPr kumimoji="1" lang="en-US" altLang="zh-CN" sz="1400" dirty="0" smtClean="0">
              <a:solidFill>
                <a:schemeClr val="bg1"/>
              </a:solidFill>
              <a:ea typeface="微软雅黑" panose="020B0503020204020204" charset="-122"/>
              <a:sym typeface="+mn-ea"/>
            </a:endParaRPr>
          </a:p>
        </p:txBody>
      </p:sp>
      <p:sp>
        <p:nvSpPr>
          <p:cNvPr id="44" name="文本框 43"/>
          <p:cNvSpPr txBox="1"/>
          <p:nvPr/>
        </p:nvSpPr>
        <p:spPr>
          <a:xfrm>
            <a:off x="7750810" y="1943100"/>
            <a:ext cx="971550" cy="238125"/>
          </a:xfrm>
          <a:prstGeom prst="rect">
            <a:avLst/>
          </a:prstGeom>
        </p:spPr>
        <p:txBody>
          <a:bodyPr vert="horz" wrap="none" lIns="0" tIns="0" rIns="0" bIns="0" rtlCol="0" anchor="t">
            <a:noAutofit/>
          </a:bodyPr>
          <a:p>
            <a:pPr algn="ctr"/>
            <a:r>
              <a:rPr lang="en-US" altLang="zh-CN" sz="1400" dirty="0" smtClean="0">
                <a:solidFill>
                  <a:schemeClr val="bg1"/>
                </a:solidFill>
                <a:ea typeface="微软雅黑" panose="020B0503020204020204" charset="-122"/>
                <a:sym typeface="+mn-ea"/>
              </a:rPr>
              <a:t>Turkey   </a:t>
            </a:r>
            <a:endParaRPr kumimoji="1" lang="en-US" altLang="zh-CN" sz="1400" dirty="0" smtClean="0">
              <a:solidFill>
                <a:schemeClr val="bg1"/>
              </a:solidFill>
              <a:ea typeface="微软雅黑" panose="020B0503020204020204" charset="-122"/>
              <a:sym typeface="+mn-ea"/>
            </a:endParaRPr>
          </a:p>
        </p:txBody>
      </p:sp>
      <p:pic>
        <p:nvPicPr>
          <p:cNvPr id="45"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7075" y="3423920"/>
            <a:ext cx="74930" cy="11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图片 1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3685" y="2737485"/>
            <a:ext cx="74930" cy="11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图片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4088" y="1962150"/>
            <a:ext cx="4516437"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7" name="直接连接符 6"/>
          <p:cNvCxnSpPr/>
          <p:nvPr/>
        </p:nvCxnSpPr>
        <p:spPr>
          <a:xfrm flipH="1">
            <a:off x="1619250" y="3594100"/>
            <a:ext cx="771525" cy="539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直接连接符 63"/>
          <p:cNvCxnSpPr/>
          <p:nvPr/>
        </p:nvCxnSpPr>
        <p:spPr>
          <a:xfrm flipH="1">
            <a:off x="1373188" y="2432050"/>
            <a:ext cx="7938" cy="1795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flipV="1">
            <a:off x="5053013" y="1958975"/>
            <a:ext cx="0" cy="839788"/>
          </a:xfrm>
          <a:prstGeom prst="line">
            <a:avLst/>
          </a:prstGeom>
        </p:spPr>
        <p:style>
          <a:lnRef idx="1">
            <a:schemeClr val="dk1"/>
          </a:lnRef>
          <a:fillRef idx="3">
            <a:schemeClr val="dk1"/>
          </a:fillRef>
          <a:effectRef idx="2">
            <a:schemeClr val="dk1"/>
          </a:effectRef>
          <a:fontRef idx="minor">
            <a:schemeClr val="lt1"/>
          </a:fontRef>
        </p:style>
      </p:cxnSp>
      <p:cxnSp>
        <p:nvCxnSpPr>
          <p:cNvPr id="9" name="直接连接符 8"/>
          <p:cNvCxnSpPr>
            <a:endCxn id="20" idx="2"/>
          </p:cNvCxnSpPr>
          <p:nvPr/>
        </p:nvCxnSpPr>
        <p:spPr>
          <a:xfrm flipV="1">
            <a:off x="3965575" y="1968500"/>
            <a:ext cx="0" cy="839788"/>
          </a:xfrm>
          <a:prstGeom prst="line">
            <a:avLst/>
          </a:prstGeom>
        </p:spPr>
        <p:style>
          <a:lnRef idx="1">
            <a:schemeClr val="dk1"/>
          </a:lnRef>
          <a:fillRef idx="3">
            <a:schemeClr val="dk1"/>
          </a:fillRef>
          <a:effectRef idx="2">
            <a:schemeClr val="dk1"/>
          </a:effectRef>
          <a:fontRef idx="minor">
            <a:schemeClr val="lt1"/>
          </a:fontRef>
        </p:style>
      </p:cxnSp>
      <p:sp>
        <p:nvSpPr>
          <p:cNvPr id="11" name="矩形 10"/>
          <p:cNvSpPr/>
          <p:nvPr/>
        </p:nvSpPr>
        <p:spPr>
          <a:xfrm>
            <a:off x="4548188" y="2808288"/>
            <a:ext cx="893763"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r>
              <a:rPr lang="en-US" altLang="zh-CN" sz="1400" b="1" strike="noStrike" noProof="1">
                <a:sym typeface="+mn-ea"/>
              </a:rPr>
              <a:t>OTA</a:t>
            </a:r>
            <a:endParaRPr lang="en-US" altLang="zh-CN" sz="1400" b="1" strike="noStrike" noProof="1">
              <a:sym typeface="+mn-ea"/>
            </a:endParaRPr>
          </a:p>
        </p:txBody>
      </p:sp>
      <p:sp>
        <p:nvSpPr>
          <p:cNvPr id="20" name="矩形 19"/>
          <p:cNvSpPr/>
          <p:nvPr/>
        </p:nvSpPr>
        <p:spPr>
          <a:xfrm>
            <a:off x="3506788" y="1643063"/>
            <a:ext cx="919163"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r>
              <a:rPr lang="en-US" altLang="zh-CN" sz="1400" b="1" strike="noStrike" noProof="1"/>
              <a:t>PDS</a:t>
            </a:r>
            <a:endParaRPr lang="en-US" altLang="zh-CN" sz="1400" b="1" strike="noStrike" noProof="1"/>
          </a:p>
        </p:txBody>
      </p:sp>
      <p:sp>
        <p:nvSpPr>
          <p:cNvPr id="22" name="矩形 21"/>
          <p:cNvSpPr/>
          <p:nvPr/>
        </p:nvSpPr>
        <p:spPr>
          <a:xfrm>
            <a:off x="5772150" y="1643063"/>
            <a:ext cx="942975"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r>
              <a:rPr lang="en-US" altLang="zh-CN" sz="1400" b="1" strike="noStrike" noProof="1"/>
              <a:t>LDS</a:t>
            </a:r>
            <a:endParaRPr lang="en-US" altLang="zh-CN" sz="1400" b="1" strike="noStrike" noProof="1"/>
          </a:p>
        </p:txBody>
      </p:sp>
      <p:sp>
        <p:nvSpPr>
          <p:cNvPr id="23" name="矩形 22"/>
          <p:cNvSpPr/>
          <p:nvPr/>
        </p:nvSpPr>
        <p:spPr>
          <a:xfrm>
            <a:off x="5772150" y="2808288"/>
            <a:ext cx="942975" cy="325438"/>
          </a:xfrm>
          <a:prstGeom prst="rect">
            <a:avLst/>
          </a:prstGeom>
          <a:solidFill>
            <a:srgbClr val="FFC000"/>
          </a:solidFill>
          <a:ln>
            <a:solidFill>
              <a:schemeClr val="tx1"/>
            </a:solidFill>
          </a:ln>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r>
              <a:rPr lang="en-US" altLang="zh-CN" sz="1400" b="1" strike="noStrike" noProof="1">
                <a:sym typeface="+mn-ea"/>
              </a:rPr>
              <a:t>VDS </a:t>
            </a:r>
            <a:endParaRPr lang="en-US" altLang="zh-CN" sz="1400" b="1" strike="noStrike" noProof="1">
              <a:sym typeface="+mn-ea"/>
            </a:endParaRPr>
          </a:p>
        </p:txBody>
      </p:sp>
      <p:sp>
        <p:nvSpPr>
          <p:cNvPr id="25" name="矩形 24"/>
          <p:cNvSpPr/>
          <p:nvPr/>
        </p:nvSpPr>
        <p:spPr>
          <a:xfrm>
            <a:off x="6934200" y="2808288"/>
            <a:ext cx="819150" cy="325438"/>
          </a:xfrm>
          <a:prstGeom prst="rect">
            <a:avLst/>
          </a:prstGeom>
          <a:solidFill>
            <a:srgbClr val="FFC000"/>
          </a:solidFill>
          <a:ln>
            <a:solidFill>
              <a:schemeClr val="tx1"/>
            </a:solidFill>
          </a:ln>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r>
              <a:rPr lang="en-US" altLang="zh-CN" sz="1400" b="1" strike="noStrike" noProof="1">
                <a:sym typeface="+mn-ea"/>
              </a:rPr>
              <a:t>DRS</a:t>
            </a:r>
            <a:endParaRPr lang="en-US" altLang="zh-CN" sz="1400" b="1" strike="noStrike" noProof="1">
              <a:sym typeface="+mn-ea"/>
            </a:endParaRPr>
          </a:p>
        </p:txBody>
      </p:sp>
      <p:sp>
        <p:nvSpPr>
          <p:cNvPr id="35" name="矩形 34"/>
          <p:cNvSpPr/>
          <p:nvPr/>
        </p:nvSpPr>
        <p:spPr>
          <a:xfrm>
            <a:off x="3349625" y="1423988"/>
            <a:ext cx="4673600" cy="2301875"/>
          </a:xfrm>
          <a:prstGeom prst="rect">
            <a:avLst/>
          </a:prstGeom>
          <a:noFill/>
          <a:ln>
            <a:solidFill>
              <a:srgbClr val="C00000"/>
            </a:solidFill>
            <a:prstDash val="dash"/>
          </a:ln>
          <a:extLst>
            <a:ext uri="{909E8E84-426E-40DD-AFC4-6F175D3DCCD1}">
              <a14:hiddenFill xmlns:a14="http://schemas.microsoft.com/office/drawing/2010/main">
                <a:solidFill>
                  <a:schemeClr val="bg1"/>
                </a:solidFill>
              </a14:hiddenFill>
            </a:ext>
          </a:extLst>
        </p:spPr>
        <p:style>
          <a:lnRef idx="1">
            <a:schemeClr val="accent1"/>
          </a:lnRef>
          <a:fillRef idx="3">
            <a:schemeClr val="accent1"/>
          </a:fillRef>
          <a:effectRef idx="2">
            <a:schemeClr val="accent1"/>
          </a:effectRef>
          <a:fontRef idx="minor">
            <a:schemeClr val="lt1"/>
          </a:fontRef>
        </p:style>
        <p:txBody>
          <a:bodyPr/>
          <a:p>
            <a:pPr fontAlgn="base"/>
            <a:endParaRPr lang="zh-CN" altLang="en-US" strike="noStrike" noProof="1"/>
          </a:p>
        </p:txBody>
      </p:sp>
      <p:sp>
        <p:nvSpPr>
          <p:cNvPr id="18443" name="TextBox 33"/>
          <p:cNvSpPr/>
          <p:nvPr/>
        </p:nvSpPr>
        <p:spPr>
          <a:xfrm>
            <a:off x="6872288" y="3400425"/>
            <a:ext cx="1177925" cy="306388"/>
          </a:xfrm>
          <a:prstGeom prst="rect">
            <a:avLst/>
          </a:prstGeom>
          <a:noFill/>
          <a:ln w="9525">
            <a:noFill/>
          </a:ln>
        </p:spPr>
        <p:txBody>
          <a:bodyPr wrap="none" anchor="t">
            <a:spAutoFit/>
          </a:bodyPr>
          <a:p>
            <a:pPr eaLnBrk="0" hangingPunct="0">
              <a:buNone/>
            </a:pPr>
            <a:r>
              <a:rPr lang="en-US" altLang="zh-CN" sz="1400" b="1" dirty="0">
                <a:latin typeface="Calibri" panose="020F0502020204030204" pitchFamily="34" charset="0"/>
                <a:ea typeface="楷体_GB2312"/>
                <a:sym typeface="Arial" panose="020B0604020202020204" pitchFamily="34" charset="0"/>
              </a:rPr>
              <a:t>eChat servers</a:t>
            </a:r>
            <a:endParaRPr lang="en-US" altLang="zh-CN" sz="1400" b="1" dirty="0">
              <a:latin typeface="Calibri" panose="020F0502020204030204" pitchFamily="34" charset="0"/>
              <a:ea typeface="楷体_GB2312"/>
              <a:sym typeface="Arial" panose="020B0604020202020204" pitchFamily="34" charset="0"/>
            </a:endParaRPr>
          </a:p>
        </p:txBody>
      </p:sp>
      <p:sp>
        <p:nvSpPr>
          <p:cNvPr id="27" name="矩形 26"/>
          <p:cNvSpPr/>
          <p:nvPr/>
        </p:nvSpPr>
        <p:spPr>
          <a:xfrm>
            <a:off x="6934200" y="1643063"/>
            <a:ext cx="819150"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r>
              <a:rPr lang="en-US" altLang="zh-CN" sz="1400" b="1" strike="noStrike" noProof="1"/>
              <a:t>MMS</a:t>
            </a:r>
            <a:endParaRPr lang="en-US" altLang="zh-CN" sz="1400" b="1" strike="noStrike" noProof="1"/>
          </a:p>
        </p:txBody>
      </p:sp>
      <p:sp>
        <p:nvSpPr>
          <p:cNvPr id="31" name="矩形 30"/>
          <p:cNvSpPr/>
          <p:nvPr/>
        </p:nvSpPr>
        <p:spPr>
          <a:xfrm>
            <a:off x="4600575" y="1643063"/>
            <a:ext cx="942975"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r>
              <a:rPr lang="en-US" altLang="zh-CN" sz="1400" b="1" strike="noStrike" noProof="1"/>
              <a:t>PHR</a:t>
            </a:r>
            <a:endParaRPr lang="en-US" altLang="zh-CN" sz="1400" b="1" strike="noStrike" noProof="1"/>
          </a:p>
        </p:txBody>
      </p:sp>
      <p:sp>
        <p:nvSpPr>
          <p:cNvPr id="32" name="矩形 31"/>
          <p:cNvSpPr/>
          <p:nvPr/>
        </p:nvSpPr>
        <p:spPr>
          <a:xfrm>
            <a:off x="3462338" y="2808288"/>
            <a:ext cx="892175" cy="325438"/>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r>
              <a:rPr lang="en-US" altLang="zh-CN" sz="1400" b="1" strike="noStrike" noProof="1"/>
              <a:t>LMS</a:t>
            </a:r>
            <a:endParaRPr lang="en-US" altLang="zh-CN" sz="1400" b="1" strike="noStrike" noProof="1"/>
          </a:p>
        </p:txBody>
      </p:sp>
      <p:cxnSp>
        <p:nvCxnSpPr>
          <p:cNvPr id="33" name="直接连接符 32"/>
          <p:cNvCxnSpPr>
            <a:endCxn id="20" idx="2"/>
          </p:cNvCxnSpPr>
          <p:nvPr/>
        </p:nvCxnSpPr>
        <p:spPr>
          <a:xfrm flipV="1">
            <a:off x="6229350" y="1978025"/>
            <a:ext cx="0" cy="396875"/>
          </a:xfrm>
          <a:prstGeom prst="line">
            <a:avLst/>
          </a:prstGeom>
        </p:spPr>
        <p:style>
          <a:lnRef idx="1">
            <a:schemeClr val="dk1"/>
          </a:lnRef>
          <a:fillRef idx="3">
            <a:schemeClr val="dk1"/>
          </a:fillRef>
          <a:effectRef idx="2">
            <a:schemeClr val="dk1"/>
          </a:effectRef>
          <a:fontRef idx="minor">
            <a:schemeClr val="lt1"/>
          </a:fontRef>
        </p:style>
      </p:cxnSp>
      <p:cxnSp>
        <p:nvCxnSpPr>
          <p:cNvPr id="34" name="直接连接符 33"/>
          <p:cNvCxnSpPr>
            <a:endCxn id="20" idx="2"/>
          </p:cNvCxnSpPr>
          <p:nvPr/>
        </p:nvCxnSpPr>
        <p:spPr>
          <a:xfrm flipV="1">
            <a:off x="7315200" y="1997075"/>
            <a:ext cx="0" cy="377825"/>
          </a:xfrm>
          <a:prstGeom prst="line">
            <a:avLst/>
          </a:prstGeom>
        </p:spPr>
        <p:style>
          <a:lnRef idx="1">
            <a:schemeClr val="dk1"/>
          </a:lnRef>
          <a:fillRef idx="3">
            <a:schemeClr val="dk1"/>
          </a:fillRef>
          <a:effectRef idx="2">
            <a:schemeClr val="dk1"/>
          </a:effectRef>
          <a:fontRef idx="minor">
            <a:schemeClr val="lt1"/>
          </a:fontRef>
        </p:style>
      </p:cxnSp>
      <p:cxnSp>
        <p:nvCxnSpPr>
          <p:cNvPr id="41" name="直接连接符 40"/>
          <p:cNvCxnSpPr>
            <a:endCxn id="20" idx="2"/>
          </p:cNvCxnSpPr>
          <p:nvPr/>
        </p:nvCxnSpPr>
        <p:spPr>
          <a:xfrm flipV="1">
            <a:off x="6229350" y="2403475"/>
            <a:ext cx="0" cy="398463"/>
          </a:xfrm>
          <a:prstGeom prst="line">
            <a:avLst/>
          </a:prstGeom>
        </p:spPr>
        <p:style>
          <a:lnRef idx="1">
            <a:schemeClr val="dk1"/>
          </a:lnRef>
          <a:fillRef idx="3">
            <a:schemeClr val="dk1"/>
          </a:fillRef>
          <a:effectRef idx="2">
            <a:schemeClr val="dk1"/>
          </a:effectRef>
          <a:fontRef idx="minor">
            <a:schemeClr val="lt1"/>
          </a:fontRef>
        </p:style>
      </p:cxnSp>
      <p:cxnSp>
        <p:nvCxnSpPr>
          <p:cNvPr id="42" name="直接连接符 41"/>
          <p:cNvCxnSpPr>
            <a:endCxn id="20" idx="2"/>
          </p:cNvCxnSpPr>
          <p:nvPr/>
        </p:nvCxnSpPr>
        <p:spPr>
          <a:xfrm flipV="1">
            <a:off x="7315200" y="2400300"/>
            <a:ext cx="0" cy="398463"/>
          </a:xfrm>
          <a:prstGeom prst="line">
            <a:avLst/>
          </a:prstGeom>
        </p:spPr>
        <p:style>
          <a:lnRef idx="1">
            <a:schemeClr val="dk1"/>
          </a:lnRef>
          <a:fillRef idx="3">
            <a:schemeClr val="dk1"/>
          </a:fillRef>
          <a:effectRef idx="2">
            <a:schemeClr val="dk1"/>
          </a:effectRef>
          <a:fontRef idx="minor">
            <a:schemeClr val="lt1"/>
          </a:fontRef>
        </p:style>
      </p:cxnSp>
      <p:sp>
        <p:nvSpPr>
          <p:cNvPr id="46" name="Freeform 5"/>
          <p:cNvSpPr/>
          <p:nvPr/>
        </p:nvSpPr>
        <p:spPr bwMode="auto">
          <a:xfrm>
            <a:off x="804863" y="4044950"/>
            <a:ext cx="1460500" cy="657225"/>
          </a:xfrm>
          <a:custGeom>
            <a:avLst/>
            <a:gdLst>
              <a:gd name="T0" fmla="*/ 70 w 812"/>
              <a:gd name="T1" fmla="*/ 238 h 515"/>
              <a:gd name="T2" fmla="*/ 37 w 812"/>
              <a:gd name="T3" fmla="*/ 180 h 515"/>
              <a:gd name="T4" fmla="*/ 257 w 812"/>
              <a:gd name="T5" fmla="*/ 93 h 515"/>
              <a:gd name="T6" fmla="*/ 477 w 812"/>
              <a:gd name="T7" fmla="*/ 26 h 515"/>
              <a:gd name="T8" fmla="*/ 638 w 812"/>
              <a:gd name="T9" fmla="*/ 127 h 515"/>
              <a:gd name="T10" fmla="*/ 718 w 812"/>
              <a:gd name="T11" fmla="*/ 246 h 515"/>
              <a:gd name="T12" fmla="*/ 803 w 812"/>
              <a:gd name="T13" fmla="*/ 333 h 515"/>
              <a:gd name="T14" fmla="*/ 670 w 812"/>
              <a:gd name="T15" fmla="*/ 406 h 515"/>
              <a:gd name="T16" fmla="*/ 628 w 812"/>
              <a:gd name="T17" fmla="*/ 478 h 515"/>
              <a:gd name="T18" fmla="*/ 487 w 812"/>
              <a:gd name="T19" fmla="*/ 468 h 515"/>
              <a:gd name="T20" fmla="*/ 343 w 812"/>
              <a:gd name="T21" fmla="*/ 509 h 515"/>
              <a:gd name="T22" fmla="*/ 210 w 812"/>
              <a:gd name="T23" fmla="*/ 439 h 515"/>
              <a:gd name="T24" fmla="*/ 100 w 812"/>
              <a:gd name="T25" fmla="*/ 385 h 515"/>
              <a:gd name="T26" fmla="*/ 7 w 812"/>
              <a:gd name="T27" fmla="*/ 311 h 515"/>
              <a:gd name="T28" fmla="*/ 70 w 812"/>
              <a:gd name="T29" fmla="*/ 23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515">
                <a:moveTo>
                  <a:pt x="70" y="238"/>
                </a:moveTo>
                <a:cubicBezTo>
                  <a:pt x="70" y="238"/>
                  <a:pt x="29" y="220"/>
                  <a:pt x="37" y="180"/>
                </a:cubicBezTo>
                <a:cubicBezTo>
                  <a:pt x="45" y="139"/>
                  <a:pt x="104" y="63"/>
                  <a:pt x="257" y="93"/>
                </a:cubicBezTo>
                <a:cubicBezTo>
                  <a:pt x="257" y="93"/>
                  <a:pt x="337" y="0"/>
                  <a:pt x="477" y="26"/>
                </a:cubicBezTo>
                <a:cubicBezTo>
                  <a:pt x="618" y="52"/>
                  <a:pt x="628" y="97"/>
                  <a:pt x="638" y="127"/>
                </a:cubicBezTo>
                <a:cubicBezTo>
                  <a:pt x="638" y="127"/>
                  <a:pt x="759" y="163"/>
                  <a:pt x="718" y="246"/>
                </a:cubicBezTo>
                <a:cubicBezTo>
                  <a:pt x="718" y="246"/>
                  <a:pt x="812" y="261"/>
                  <a:pt x="803" y="333"/>
                </a:cubicBezTo>
                <a:cubicBezTo>
                  <a:pt x="793" y="406"/>
                  <a:pt x="694" y="408"/>
                  <a:pt x="670" y="406"/>
                </a:cubicBezTo>
                <a:cubicBezTo>
                  <a:pt x="670" y="406"/>
                  <a:pt x="693" y="454"/>
                  <a:pt x="628" y="478"/>
                </a:cubicBezTo>
                <a:cubicBezTo>
                  <a:pt x="563" y="502"/>
                  <a:pt x="511" y="476"/>
                  <a:pt x="487" y="468"/>
                </a:cubicBezTo>
                <a:cubicBezTo>
                  <a:pt x="487" y="468"/>
                  <a:pt x="429" y="515"/>
                  <a:pt x="343" y="509"/>
                </a:cubicBezTo>
                <a:cubicBezTo>
                  <a:pt x="246" y="501"/>
                  <a:pt x="220" y="457"/>
                  <a:pt x="210" y="439"/>
                </a:cubicBezTo>
                <a:cubicBezTo>
                  <a:pt x="210" y="439"/>
                  <a:pt x="120" y="454"/>
                  <a:pt x="100" y="385"/>
                </a:cubicBezTo>
                <a:cubicBezTo>
                  <a:pt x="100" y="385"/>
                  <a:pt x="13" y="371"/>
                  <a:pt x="7" y="311"/>
                </a:cubicBezTo>
                <a:cubicBezTo>
                  <a:pt x="0" y="252"/>
                  <a:pt x="70" y="238"/>
                  <a:pt x="70" y="238"/>
                </a:cubicBezTo>
                <a:close/>
              </a:path>
            </a:pathLst>
          </a:custGeom>
        </p:spPr>
        <p:style>
          <a:lnRef idx="1">
            <a:schemeClr val="dk1"/>
          </a:lnRef>
          <a:fillRef idx="3">
            <a:schemeClr val="dk1"/>
          </a:fillRef>
          <a:effectRef idx="2">
            <a:schemeClr val="dk1"/>
          </a:effectRef>
          <a:fontRef idx="minor">
            <a:schemeClr val="lt1"/>
          </a:fontRef>
        </p:style>
        <p:txBody>
          <a:bodyPr lIns="68562" tIns="34281" rIns="68562" bIns="34281"/>
          <a:p>
            <a:pPr fontAlgn="auto">
              <a:spcBef>
                <a:spcPts val="0"/>
              </a:spcBef>
              <a:spcAft>
                <a:spcPts val="0"/>
              </a:spcAft>
              <a:defRPr/>
            </a:pPr>
            <a:endParaRPr lang="zh-CN" altLang="en-US" strike="noStrike" noProof="1" dirty="0"/>
          </a:p>
        </p:txBody>
      </p:sp>
      <p:sp>
        <p:nvSpPr>
          <p:cNvPr id="18452" name="Text Box 373"/>
          <p:cNvSpPr txBox="1"/>
          <p:nvPr/>
        </p:nvSpPr>
        <p:spPr>
          <a:xfrm>
            <a:off x="944563" y="4232275"/>
            <a:ext cx="1098550" cy="282575"/>
          </a:xfrm>
          <a:prstGeom prst="rect">
            <a:avLst/>
          </a:prstGeom>
          <a:noFill/>
          <a:ln w="9525">
            <a:noFill/>
          </a:ln>
        </p:spPr>
        <p:txBody>
          <a:bodyPr wrap="square" lIns="68562" tIns="34281" rIns="68562" bIns="34281" anchor="t">
            <a:spAutoFit/>
          </a:bodyPr>
          <a:p>
            <a:pPr algn="ctr" eaLnBrk="0" hangingPunct="0"/>
            <a:r>
              <a:rPr lang="en-US" altLang="zh-CN" sz="1400" b="1" dirty="0">
                <a:solidFill>
                  <a:schemeClr val="bg1"/>
                </a:solidFill>
                <a:latin typeface="Calibri" panose="020F0502020204030204" pitchFamily="34" charset="0"/>
                <a:ea typeface="MS PGothic" panose="020B0600070205080204" pitchFamily="34" charset="-128"/>
              </a:rPr>
              <a:t>Internet</a:t>
            </a:r>
            <a:endParaRPr lang="en-US" altLang="zh-CN" sz="1400" b="1" dirty="0">
              <a:solidFill>
                <a:schemeClr val="bg1"/>
              </a:solidFill>
              <a:latin typeface="Calibri" panose="020F0502020204030204" pitchFamily="34" charset="0"/>
              <a:ea typeface="MS PGothic" panose="020B0600070205080204" pitchFamily="34" charset="-128"/>
            </a:endParaRPr>
          </a:p>
        </p:txBody>
      </p:sp>
      <p:cxnSp>
        <p:nvCxnSpPr>
          <p:cNvPr id="66" name="直接连接符 65"/>
          <p:cNvCxnSpPr>
            <a:endCxn id="20" idx="2"/>
          </p:cNvCxnSpPr>
          <p:nvPr/>
        </p:nvCxnSpPr>
        <p:spPr>
          <a:xfrm>
            <a:off x="2249488" y="4483100"/>
            <a:ext cx="32940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直接连接符 67"/>
          <p:cNvCxnSpPr>
            <a:endCxn id="20" idx="2"/>
          </p:cNvCxnSpPr>
          <p:nvPr/>
        </p:nvCxnSpPr>
        <p:spPr>
          <a:xfrm flipH="1">
            <a:off x="5543550" y="2357438"/>
            <a:ext cx="4763" cy="2128838"/>
          </a:xfrm>
          <a:prstGeom prst="line">
            <a:avLst/>
          </a:prstGeom>
        </p:spPr>
        <p:style>
          <a:lnRef idx="2">
            <a:schemeClr val="accent1"/>
          </a:lnRef>
          <a:fillRef idx="0">
            <a:schemeClr val="accent1"/>
          </a:fillRef>
          <a:effectRef idx="1">
            <a:schemeClr val="accent1"/>
          </a:effectRef>
          <a:fontRef idx="minor">
            <a:schemeClr val="tx1"/>
          </a:fontRef>
        </p:style>
      </p:cxnSp>
      <p:sp>
        <p:nvSpPr>
          <p:cNvPr id="18455" name="TextBox 33"/>
          <p:cNvSpPr/>
          <p:nvPr/>
        </p:nvSpPr>
        <p:spPr>
          <a:xfrm>
            <a:off x="1919288" y="3751263"/>
            <a:ext cx="1668462" cy="276225"/>
          </a:xfrm>
          <a:prstGeom prst="rect">
            <a:avLst/>
          </a:prstGeom>
          <a:noFill/>
          <a:ln w="9525">
            <a:noFill/>
          </a:ln>
        </p:spPr>
        <p:txBody>
          <a:bodyPr wrap="square" anchor="t">
            <a:spAutoFit/>
          </a:bodyPr>
          <a:p>
            <a:pPr algn="ctr" eaLnBrk="0" hangingPunct="0">
              <a:buNone/>
            </a:pPr>
            <a:r>
              <a:rPr lang="en-US" altLang="zh-CN" sz="1200" b="1" dirty="0">
                <a:latin typeface="Calibri" panose="020F0502020204030204" pitchFamily="34" charset="0"/>
                <a:ea typeface="楷体_GB2312"/>
                <a:sym typeface="Arial" panose="020B0604020202020204" pitchFamily="34" charset="0"/>
              </a:rPr>
              <a:t>Management Console</a:t>
            </a:r>
            <a:endParaRPr lang="zh-CN" altLang="en-US" sz="1200" b="1" dirty="0">
              <a:latin typeface="Calibri" panose="020F0502020204030204" pitchFamily="34" charset="0"/>
              <a:ea typeface="楷体_GB2312"/>
              <a:sym typeface="Arial" panose="020B0604020202020204" pitchFamily="34" charset="0"/>
            </a:endParaRPr>
          </a:p>
        </p:txBody>
      </p:sp>
      <p:sp>
        <p:nvSpPr>
          <p:cNvPr id="18456" name="TextBox 33"/>
          <p:cNvSpPr/>
          <p:nvPr/>
        </p:nvSpPr>
        <p:spPr>
          <a:xfrm>
            <a:off x="708025" y="2493963"/>
            <a:ext cx="1304925" cy="274637"/>
          </a:xfrm>
          <a:prstGeom prst="rect">
            <a:avLst/>
          </a:prstGeom>
          <a:noFill/>
          <a:ln w="9525">
            <a:noFill/>
          </a:ln>
        </p:spPr>
        <p:txBody>
          <a:bodyPr wrap="square" anchor="t">
            <a:spAutoFit/>
          </a:bodyPr>
          <a:p>
            <a:pPr algn="ctr" eaLnBrk="0" hangingPunct="0">
              <a:buNone/>
            </a:pPr>
            <a:r>
              <a:rPr lang="en-US" altLang="zh-CN" sz="1200" b="1" dirty="0">
                <a:latin typeface="Calibri" panose="020F0502020204030204" pitchFamily="34" charset="0"/>
                <a:ea typeface="楷体_GB2312"/>
                <a:sym typeface="Arial" panose="020B0604020202020204" pitchFamily="34" charset="0"/>
              </a:rPr>
              <a:t>Dispatch  Console</a:t>
            </a:r>
            <a:endParaRPr lang="zh-CN" altLang="en-US" sz="1200" b="1" dirty="0">
              <a:latin typeface="Calibri" panose="020F0502020204030204" pitchFamily="34" charset="0"/>
              <a:ea typeface="楷体_GB2312"/>
              <a:sym typeface="Arial" panose="020B0604020202020204" pitchFamily="34" charset="0"/>
            </a:endParaRPr>
          </a:p>
        </p:txBody>
      </p:sp>
      <p:sp>
        <p:nvSpPr>
          <p:cNvPr id="54" name="矩形 53"/>
          <p:cNvSpPr/>
          <p:nvPr/>
        </p:nvSpPr>
        <p:spPr>
          <a:xfrm>
            <a:off x="6362700" y="4379913"/>
            <a:ext cx="571500" cy="203200"/>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a:p>
            <a:pPr algn="ctr" fontAlgn="base"/>
            <a:endParaRPr lang="en-US" altLang="zh-CN" sz="1400" b="1" strike="noStrike" noProof="1"/>
          </a:p>
        </p:txBody>
      </p:sp>
      <p:sp>
        <p:nvSpPr>
          <p:cNvPr id="55" name="矩形 54"/>
          <p:cNvSpPr/>
          <p:nvPr/>
        </p:nvSpPr>
        <p:spPr>
          <a:xfrm>
            <a:off x="6367463" y="4791075"/>
            <a:ext cx="571500" cy="203200"/>
          </a:xfrm>
          <a:prstGeom prst="rect">
            <a:avLst/>
          </a:prstGeom>
          <a:solidFill>
            <a:srgbClr val="FFC000"/>
          </a:solidFill>
          <a:ln>
            <a:solidFill>
              <a:schemeClr val="bg1"/>
            </a:solidFill>
          </a:ln>
        </p:spPr>
        <p:style>
          <a:lnRef idx="1">
            <a:schemeClr val="dk1"/>
          </a:lnRef>
          <a:fillRef idx="3">
            <a:schemeClr val="dk1"/>
          </a:fillRef>
          <a:effectRef idx="2">
            <a:schemeClr val="dk1"/>
          </a:effectRef>
          <a:fontRef idx="minor">
            <a:schemeClr val="lt1"/>
          </a:fontRef>
        </p:style>
        <p:txBody>
          <a:bodyPr/>
          <a:p>
            <a:pPr algn="ctr" fontAlgn="base"/>
            <a:endParaRPr lang="en-US" altLang="zh-CN" sz="1400" b="1" strike="noStrike" noProof="1"/>
          </a:p>
        </p:txBody>
      </p:sp>
      <p:sp>
        <p:nvSpPr>
          <p:cNvPr id="18459" name="文本框 55"/>
          <p:cNvSpPr txBox="1"/>
          <p:nvPr/>
        </p:nvSpPr>
        <p:spPr>
          <a:xfrm>
            <a:off x="7011988" y="4344988"/>
            <a:ext cx="1257300" cy="801687"/>
          </a:xfrm>
          <a:prstGeom prst="rect">
            <a:avLst/>
          </a:prstGeom>
          <a:noFill/>
          <a:ln w="9525">
            <a:noFill/>
          </a:ln>
        </p:spPr>
        <p:txBody>
          <a:bodyPr lIns="0" tIns="0" rIns="0" bIns="0" anchor="t"/>
          <a:p>
            <a:r>
              <a:rPr lang="en-US" altLang="zh-CN" sz="1400" dirty="0">
                <a:latin typeface="Calibri" panose="020F0502020204030204" pitchFamily="34" charset="0"/>
                <a:ea typeface="宋体" panose="02010600030101010101" pitchFamily="2" charset="-122"/>
              </a:rPr>
              <a:t>Mandatory</a:t>
            </a:r>
            <a:endParaRPr lang="en-US" altLang="zh-CN" sz="1400" dirty="0">
              <a:latin typeface="Calibri" panose="020F0502020204030204" pitchFamily="34" charset="0"/>
              <a:ea typeface="宋体" panose="02010600030101010101" pitchFamily="2" charset="-122"/>
            </a:endParaRPr>
          </a:p>
          <a:p>
            <a:endParaRPr lang="en-US" altLang="zh-CN" sz="1400" dirty="0">
              <a:latin typeface="Calibri" panose="020F0502020204030204" pitchFamily="34" charset="0"/>
              <a:ea typeface="宋体" panose="02010600030101010101" pitchFamily="2" charset="-122"/>
            </a:endParaRPr>
          </a:p>
          <a:p>
            <a:r>
              <a:rPr lang="en-US" altLang="zh-CN" sz="1400" dirty="0">
                <a:latin typeface="Calibri" panose="020F0502020204030204" pitchFamily="34" charset="0"/>
                <a:ea typeface="宋体" panose="02010600030101010101" pitchFamily="2" charset="-122"/>
              </a:rPr>
              <a:t>Optional</a:t>
            </a:r>
            <a:endParaRPr lang="en-US" altLang="zh-CN" sz="1400" dirty="0">
              <a:latin typeface="Calibri" panose="020F0502020204030204" pitchFamily="34" charset="0"/>
              <a:ea typeface="宋体" panose="02010600030101010101" pitchFamily="2" charset="-122"/>
            </a:endParaRPr>
          </a:p>
        </p:txBody>
      </p:sp>
      <p:sp>
        <p:nvSpPr>
          <p:cNvPr id="58" name="圆角矩形 57"/>
          <p:cNvSpPr/>
          <p:nvPr/>
        </p:nvSpPr>
        <p:spPr>
          <a:xfrm>
            <a:off x="3657600" y="2312988"/>
            <a:ext cx="3952875" cy="1190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p>
            <a:pPr fontAlgn="base"/>
            <a:endParaRPr lang="zh-CN" altLang="en-US" strike="noStrike" noProof="1"/>
          </a:p>
        </p:txBody>
      </p:sp>
      <p:sp>
        <p:nvSpPr>
          <p:cNvPr id="18461" name="文本框 59"/>
          <p:cNvSpPr txBox="1"/>
          <p:nvPr/>
        </p:nvSpPr>
        <p:spPr>
          <a:xfrm>
            <a:off x="7391400" y="2076450"/>
            <a:ext cx="590550" cy="209550"/>
          </a:xfrm>
          <a:prstGeom prst="rect">
            <a:avLst/>
          </a:prstGeom>
          <a:noFill/>
          <a:ln w="9525">
            <a:noFill/>
          </a:ln>
        </p:spPr>
        <p:txBody>
          <a:bodyPr lIns="0" tIns="0" rIns="0" bIns="0" anchor="t"/>
          <a:p>
            <a:r>
              <a:rPr lang="en-US" altLang="zh-CN" sz="1200" b="1" dirty="0">
                <a:latin typeface="Calibri" panose="020F0502020204030204" pitchFamily="34" charset="0"/>
                <a:ea typeface="宋体" panose="02010600030101010101" pitchFamily="2" charset="-122"/>
              </a:rPr>
              <a:t>Switch</a:t>
            </a:r>
            <a:endParaRPr lang="en-US" altLang="zh-CN" sz="1200" b="1" dirty="0">
              <a:latin typeface="Calibri" panose="020F0502020204030204" pitchFamily="34" charset="0"/>
              <a:ea typeface="宋体" panose="02010600030101010101" pitchFamily="2" charset="-122"/>
            </a:endParaRPr>
          </a:p>
        </p:txBody>
      </p:sp>
      <p:sp>
        <p:nvSpPr>
          <p:cNvPr id="18462" name="标题 2"/>
          <p:cNvSpPr>
            <a:spLocks noGrp="1"/>
          </p:cNvSpPr>
          <p:nvPr/>
        </p:nvSpPr>
        <p:spPr>
          <a:xfrm>
            <a:off x="161925" y="120650"/>
            <a:ext cx="6143625" cy="1116013"/>
          </a:xfrm>
          <a:prstGeom prst="rect">
            <a:avLst/>
          </a:prstGeom>
          <a:noFill/>
          <a:ln w="9525">
            <a:noFill/>
          </a:ln>
        </p:spPr>
        <p:txBody>
          <a:bodyPr wrap="square" lIns="0" tIns="0" rIns="0" bIns="0" anchor="t"/>
          <a:p>
            <a:r>
              <a:rPr lang="en-US" altLang="zh-CN" sz="2800" b="1" baseline="0" dirty="0" err="1">
                <a:solidFill>
                  <a:srgbClr val="25C6FF"/>
                </a:solidFill>
                <a:latin typeface="Calibri" panose="020F0502020204030204" pitchFamily="34" charset="0"/>
                <a:ea typeface="微软雅黑" panose="020B0503020204020204" charset="-122"/>
                <a:sym typeface="宋体" panose="02010600030101010101" pitchFamily="2" charset="-122"/>
              </a:rPr>
              <a:t>eChat</a:t>
            </a:r>
            <a:r>
              <a:rPr lang="en-US" altLang="zh-CN" sz="2800" b="1" baseline="0" dirty="0">
                <a:solidFill>
                  <a:srgbClr val="25C6FF"/>
                </a:solidFill>
                <a:latin typeface="Calibri" panose="020F0502020204030204" pitchFamily="34" charset="0"/>
                <a:ea typeface="微软雅黑" panose="020B0503020204020204" charset="-122"/>
                <a:sym typeface="宋体" panose="02010600030101010101" pitchFamily="2" charset="-122"/>
              </a:rPr>
              <a:t> System Architecture</a:t>
            </a:r>
            <a:br>
              <a:rPr lang="en-US" altLang="zh-CN" sz="2800" b="1" baseline="0" dirty="0">
                <a:solidFill>
                  <a:srgbClr val="25C6FF"/>
                </a:solidFill>
                <a:latin typeface="Calibri" panose="020F0502020204030204" pitchFamily="34" charset="0"/>
                <a:ea typeface="微软雅黑" panose="020B0503020204020204" charset="-122"/>
              </a:rPr>
            </a:br>
            <a:endParaRPr lang="zh-CN" sz="2500" b="1" baseline="0" dirty="0">
              <a:solidFill>
                <a:srgbClr val="25C6FF"/>
              </a:solidFill>
              <a:latin typeface="Arial" panose="020B0604020202020204" pitchFamily="34" charset="0"/>
              <a:ea typeface="微软雅黑" panose="020B0503020204020204" charset="-122"/>
              <a:sym typeface="宋体" panose="02010600030101010101" pitchFamily="2" charset="-122"/>
            </a:endParaRPr>
          </a:p>
        </p:txBody>
      </p:sp>
      <p:grpSp>
        <p:nvGrpSpPr>
          <p:cNvPr id="18463" name="Group 237"/>
          <p:cNvGrpSpPr/>
          <p:nvPr/>
        </p:nvGrpSpPr>
        <p:grpSpPr>
          <a:xfrm>
            <a:off x="2043113" y="3057525"/>
            <a:ext cx="885825" cy="619125"/>
            <a:chOff x="584200" y="1168400"/>
            <a:chExt cx="1001713" cy="700088"/>
          </a:xfrm>
        </p:grpSpPr>
        <p:sp>
          <p:nvSpPr>
            <p:cNvPr id="18464" name="Freeform 31"/>
            <p:cNvSpPr/>
            <p:nvPr/>
          </p:nvSpPr>
          <p:spPr>
            <a:xfrm>
              <a:off x="584200" y="1168400"/>
              <a:ext cx="1001713" cy="700088"/>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0" y="2147483647"/>
                </a:cxn>
              </a:cxnLst>
              <a:pathLst>
                <a:path w="631" h="441">
                  <a:moveTo>
                    <a:pt x="0" y="331"/>
                  </a:moveTo>
                  <a:lnTo>
                    <a:pt x="0" y="345"/>
                  </a:lnTo>
                  <a:lnTo>
                    <a:pt x="308" y="441"/>
                  </a:lnTo>
                  <a:lnTo>
                    <a:pt x="587" y="353"/>
                  </a:lnTo>
                  <a:lnTo>
                    <a:pt x="631" y="88"/>
                  </a:lnTo>
                  <a:lnTo>
                    <a:pt x="617" y="74"/>
                  </a:lnTo>
                  <a:lnTo>
                    <a:pt x="322" y="0"/>
                  </a:lnTo>
                  <a:lnTo>
                    <a:pt x="273" y="245"/>
                  </a:lnTo>
                  <a:lnTo>
                    <a:pt x="0" y="331"/>
                  </a:lnTo>
                  <a:close/>
                </a:path>
              </a:pathLst>
            </a:custGeom>
            <a:solidFill>
              <a:srgbClr val="3D61A4"/>
            </a:solidFill>
            <a:ln w="9525">
              <a:noFill/>
            </a:ln>
          </p:spPr>
          <p:txBody>
            <a:bodyPr/>
            <a:p>
              <a:endParaRPr lang="zh-CN" altLang="en-US"/>
            </a:p>
          </p:txBody>
        </p:sp>
        <p:sp>
          <p:nvSpPr>
            <p:cNvPr id="18465" name="Freeform 32"/>
            <p:cNvSpPr/>
            <p:nvPr/>
          </p:nvSpPr>
          <p:spPr>
            <a:xfrm>
              <a:off x="587375" y="1285875"/>
              <a:ext cx="982663" cy="557213"/>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619" h="351">
                  <a:moveTo>
                    <a:pt x="615" y="0"/>
                  </a:moveTo>
                  <a:lnTo>
                    <a:pt x="611" y="0"/>
                  </a:lnTo>
                  <a:lnTo>
                    <a:pt x="567" y="259"/>
                  </a:lnTo>
                  <a:lnTo>
                    <a:pt x="273" y="169"/>
                  </a:lnTo>
                  <a:lnTo>
                    <a:pt x="271" y="171"/>
                  </a:lnTo>
                  <a:lnTo>
                    <a:pt x="263" y="173"/>
                  </a:lnTo>
                  <a:lnTo>
                    <a:pt x="563" y="265"/>
                  </a:lnTo>
                  <a:lnTo>
                    <a:pt x="308" y="343"/>
                  </a:lnTo>
                  <a:lnTo>
                    <a:pt x="10" y="253"/>
                  </a:lnTo>
                  <a:lnTo>
                    <a:pt x="0" y="257"/>
                  </a:lnTo>
                  <a:lnTo>
                    <a:pt x="308" y="351"/>
                  </a:lnTo>
                  <a:lnTo>
                    <a:pt x="573" y="269"/>
                  </a:lnTo>
                  <a:lnTo>
                    <a:pt x="619" y="4"/>
                  </a:lnTo>
                  <a:lnTo>
                    <a:pt x="615" y="0"/>
                  </a:lnTo>
                  <a:close/>
                </a:path>
              </a:pathLst>
            </a:custGeom>
            <a:solidFill>
              <a:srgbClr val="FFFFFF"/>
            </a:solidFill>
            <a:ln w="9525">
              <a:noFill/>
            </a:ln>
          </p:spPr>
          <p:txBody>
            <a:bodyPr/>
            <a:p>
              <a:endParaRPr lang="zh-CN" altLang="en-US"/>
            </a:p>
          </p:txBody>
        </p:sp>
        <p:sp>
          <p:nvSpPr>
            <p:cNvPr id="18466" name="Freeform 33"/>
            <p:cNvSpPr/>
            <p:nvPr/>
          </p:nvSpPr>
          <p:spPr>
            <a:xfrm>
              <a:off x="760413" y="1662113"/>
              <a:ext cx="588963" cy="1238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85" h="39">
                  <a:moveTo>
                    <a:pt x="0" y="2"/>
                  </a:moveTo>
                  <a:cubicBezTo>
                    <a:pt x="0" y="3"/>
                    <a:pt x="1" y="4"/>
                    <a:pt x="2" y="4"/>
                  </a:cubicBezTo>
                  <a:cubicBezTo>
                    <a:pt x="114" y="39"/>
                    <a:pt x="114" y="39"/>
                    <a:pt x="114" y="39"/>
                  </a:cubicBezTo>
                  <a:cubicBezTo>
                    <a:pt x="185" y="17"/>
                    <a:pt x="185" y="17"/>
                    <a:pt x="185" y="17"/>
                  </a:cubicBezTo>
                  <a:cubicBezTo>
                    <a:pt x="141" y="5"/>
                    <a:pt x="141" y="5"/>
                    <a:pt x="141" y="5"/>
                  </a:cubicBezTo>
                  <a:cubicBezTo>
                    <a:pt x="140" y="5"/>
                    <a:pt x="140" y="5"/>
                    <a:pt x="139" y="6"/>
                  </a:cubicBezTo>
                  <a:cubicBezTo>
                    <a:pt x="139" y="6"/>
                    <a:pt x="139" y="6"/>
                    <a:pt x="139" y="7"/>
                  </a:cubicBezTo>
                  <a:cubicBezTo>
                    <a:pt x="139" y="7"/>
                    <a:pt x="140" y="8"/>
                    <a:pt x="141" y="8"/>
                  </a:cubicBezTo>
                  <a:cubicBezTo>
                    <a:pt x="141" y="8"/>
                    <a:pt x="165" y="15"/>
                    <a:pt x="173" y="17"/>
                  </a:cubicBezTo>
                  <a:cubicBezTo>
                    <a:pt x="164" y="20"/>
                    <a:pt x="115" y="35"/>
                    <a:pt x="114" y="36"/>
                  </a:cubicBezTo>
                  <a:cubicBezTo>
                    <a:pt x="113" y="35"/>
                    <a:pt x="3" y="1"/>
                    <a:pt x="3" y="1"/>
                  </a:cubicBezTo>
                  <a:cubicBezTo>
                    <a:pt x="2" y="0"/>
                    <a:pt x="1" y="1"/>
                    <a:pt x="0" y="2"/>
                  </a:cubicBezTo>
                  <a:close/>
                </a:path>
              </a:pathLst>
            </a:custGeom>
            <a:solidFill>
              <a:srgbClr val="FFFFFF"/>
            </a:solidFill>
            <a:ln w="9525">
              <a:noFill/>
            </a:ln>
          </p:spPr>
          <p:txBody>
            <a:bodyPr/>
            <a:p>
              <a:endParaRPr lang="zh-CN" altLang="en-US"/>
            </a:p>
          </p:txBody>
        </p:sp>
        <p:sp>
          <p:nvSpPr>
            <p:cNvPr id="18467" name="Freeform 34"/>
            <p:cNvSpPr/>
            <p:nvPr/>
          </p:nvSpPr>
          <p:spPr>
            <a:xfrm>
              <a:off x="890588" y="1655763"/>
              <a:ext cx="319088" cy="1047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0" h="33">
                  <a:moveTo>
                    <a:pt x="1" y="2"/>
                  </a:moveTo>
                  <a:cubicBezTo>
                    <a:pt x="0" y="3"/>
                    <a:pt x="1" y="4"/>
                    <a:pt x="2" y="4"/>
                  </a:cubicBezTo>
                  <a:cubicBezTo>
                    <a:pt x="97" y="32"/>
                    <a:pt x="97" y="32"/>
                    <a:pt x="97" y="32"/>
                  </a:cubicBezTo>
                  <a:cubicBezTo>
                    <a:pt x="98" y="33"/>
                    <a:pt x="99" y="32"/>
                    <a:pt x="100" y="31"/>
                  </a:cubicBezTo>
                  <a:cubicBezTo>
                    <a:pt x="100" y="30"/>
                    <a:pt x="99" y="30"/>
                    <a:pt x="98" y="29"/>
                  </a:cubicBezTo>
                  <a:cubicBezTo>
                    <a:pt x="3" y="1"/>
                    <a:pt x="3" y="1"/>
                    <a:pt x="3" y="1"/>
                  </a:cubicBezTo>
                  <a:cubicBezTo>
                    <a:pt x="2" y="0"/>
                    <a:pt x="1" y="1"/>
                    <a:pt x="1" y="2"/>
                  </a:cubicBezTo>
                  <a:close/>
                </a:path>
              </a:pathLst>
            </a:custGeom>
            <a:solidFill>
              <a:srgbClr val="FFFFFF"/>
            </a:solidFill>
            <a:ln w="9525">
              <a:noFill/>
            </a:ln>
          </p:spPr>
          <p:txBody>
            <a:bodyPr/>
            <a:p>
              <a:endParaRPr lang="zh-CN" altLang="en-US"/>
            </a:p>
          </p:txBody>
        </p:sp>
        <p:sp>
          <p:nvSpPr>
            <p:cNvPr id="18468" name="Freeform 35"/>
            <p:cNvSpPr/>
            <p:nvPr/>
          </p:nvSpPr>
          <p:spPr>
            <a:xfrm>
              <a:off x="1033463" y="1662113"/>
              <a:ext cx="233363" cy="7620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73" h="24">
                  <a:moveTo>
                    <a:pt x="0" y="2"/>
                  </a:moveTo>
                  <a:cubicBezTo>
                    <a:pt x="0" y="3"/>
                    <a:pt x="1" y="4"/>
                    <a:pt x="2" y="4"/>
                  </a:cubicBezTo>
                  <a:cubicBezTo>
                    <a:pt x="71" y="24"/>
                    <a:pt x="71" y="24"/>
                    <a:pt x="71" y="24"/>
                  </a:cubicBezTo>
                  <a:cubicBezTo>
                    <a:pt x="72" y="24"/>
                    <a:pt x="73" y="24"/>
                    <a:pt x="73" y="23"/>
                  </a:cubicBezTo>
                  <a:cubicBezTo>
                    <a:pt x="73" y="22"/>
                    <a:pt x="73" y="21"/>
                    <a:pt x="72" y="21"/>
                  </a:cubicBezTo>
                  <a:cubicBezTo>
                    <a:pt x="2" y="1"/>
                    <a:pt x="2" y="1"/>
                    <a:pt x="2" y="1"/>
                  </a:cubicBezTo>
                  <a:cubicBezTo>
                    <a:pt x="2" y="0"/>
                    <a:pt x="1" y="1"/>
                    <a:pt x="0" y="2"/>
                  </a:cubicBezTo>
                  <a:close/>
                </a:path>
              </a:pathLst>
            </a:custGeom>
            <a:solidFill>
              <a:srgbClr val="FFFFFF"/>
            </a:solidFill>
            <a:ln w="9525">
              <a:noFill/>
            </a:ln>
          </p:spPr>
          <p:txBody>
            <a:bodyPr/>
            <a:p>
              <a:endParaRPr lang="zh-CN" altLang="en-US"/>
            </a:p>
          </p:txBody>
        </p:sp>
        <p:sp>
          <p:nvSpPr>
            <p:cNvPr id="18469" name="Freeform 36"/>
            <p:cNvSpPr/>
            <p:nvPr/>
          </p:nvSpPr>
          <p:spPr>
            <a:xfrm>
              <a:off x="1004888" y="1677988"/>
              <a:ext cx="211138" cy="730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66" h="23">
                  <a:moveTo>
                    <a:pt x="63" y="0"/>
                  </a:moveTo>
                  <a:cubicBezTo>
                    <a:pt x="2" y="19"/>
                    <a:pt x="2" y="19"/>
                    <a:pt x="2" y="19"/>
                  </a:cubicBezTo>
                  <a:cubicBezTo>
                    <a:pt x="1" y="20"/>
                    <a:pt x="0" y="21"/>
                    <a:pt x="1" y="22"/>
                  </a:cubicBezTo>
                  <a:cubicBezTo>
                    <a:pt x="1" y="22"/>
                    <a:pt x="2" y="23"/>
                    <a:pt x="3" y="23"/>
                  </a:cubicBezTo>
                  <a:cubicBezTo>
                    <a:pt x="64" y="3"/>
                    <a:pt x="64" y="3"/>
                    <a:pt x="64" y="3"/>
                  </a:cubicBezTo>
                  <a:cubicBezTo>
                    <a:pt x="65" y="3"/>
                    <a:pt x="66" y="2"/>
                    <a:pt x="66" y="1"/>
                  </a:cubicBezTo>
                  <a:cubicBezTo>
                    <a:pt x="65" y="0"/>
                    <a:pt x="64" y="0"/>
                    <a:pt x="63" y="0"/>
                  </a:cubicBezTo>
                  <a:close/>
                </a:path>
              </a:pathLst>
            </a:custGeom>
            <a:solidFill>
              <a:srgbClr val="FFFFFF"/>
            </a:solidFill>
            <a:ln w="9525">
              <a:noFill/>
            </a:ln>
          </p:spPr>
          <p:txBody>
            <a:bodyPr/>
            <a:p>
              <a:endParaRPr lang="zh-CN" altLang="en-US"/>
            </a:p>
          </p:txBody>
        </p:sp>
        <p:sp>
          <p:nvSpPr>
            <p:cNvPr id="18470" name="Freeform 37"/>
            <p:cNvSpPr/>
            <p:nvPr/>
          </p:nvSpPr>
          <p:spPr>
            <a:xfrm>
              <a:off x="909638" y="1662113"/>
              <a:ext cx="136525" cy="60325"/>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pathLst>
                <a:path w="43" h="19">
                  <a:moveTo>
                    <a:pt x="40" y="1"/>
                  </a:moveTo>
                  <a:cubicBezTo>
                    <a:pt x="1" y="15"/>
                    <a:pt x="1" y="15"/>
                    <a:pt x="1" y="15"/>
                  </a:cubicBezTo>
                  <a:cubicBezTo>
                    <a:pt x="0" y="15"/>
                    <a:pt x="0" y="16"/>
                    <a:pt x="0" y="17"/>
                  </a:cubicBezTo>
                  <a:cubicBezTo>
                    <a:pt x="0" y="18"/>
                    <a:pt x="1" y="19"/>
                    <a:pt x="2" y="18"/>
                  </a:cubicBezTo>
                  <a:cubicBezTo>
                    <a:pt x="42" y="4"/>
                    <a:pt x="42" y="4"/>
                    <a:pt x="42" y="4"/>
                  </a:cubicBezTo>
                  <a:cubicBezTo>
                    <a:pt x="42" y="3"/>
                    <a:pt x="43" y="3"/>
                    <a:pt x="43" y="2"/>
                  </a:cubicBezTo>
                  <a:cubicBezTo>
                    <a:pt x="42" y="1"/>
                    <a:pt x="41" y="0"/>
                    <a:pt x="40" y="1"/>
                  </a:cubicBezTo>
                  <a:close/>
                </a:path>
              </a:pathLst>
            </a:custGeom>
            <a:solidFill>
              <a:srgbClr val="FFFFFF"/>
            </a:solidFill>
            <a:ln w="9525">
              <a:noFill/>
            </a:ln>
          </p:spPr>
          <p:txBody>
            <a:bodyPr/>
            <a:p>
              <a:endParaRPr lang="zh-CN" altLang="en-US"/>
            </a:p>
          </p:txBody>
        </p:sp>
        <p:sp>
          <p:nvSpPr>
            <p:cNvPr id="18471" name="Freeform 38"/>
            <p:cNvSpPr/>
            <p:nvPr/>
          </p:nvSpPr>
          <p:spPr>
            <a:xfrm>
              <a:off x="1046163" y="1203325"/>
              <a:ext cx="479425" cy="4587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50" h="144">
                  <a:moveTo>
                    <a:pt x="19" y="8"/>
                  </a:moveTo>
                  <a:cubicBezTo>
                    <a:pt x="18" y="13"/>
                    <a:pt x="3" y="92"/>
                    <a:pt x="2" y="98"/>
                  </a:cubicBezTo>
                  <a:cubicBezTo>
                    <a:pt x="0" y="105"/>
                    <a:pt x="5" y="108"/>
                    <a:pt x="12" y="110"/>
                  </a:cubicBezTo>
                  <a:cubicBezTo>
                    <a:pt x="19" y="113"/>
                    <a:pt x="112" y="140"/>
                    <a:pt x="118" y="142"/>
                  </a:cubicBezTo>
                  <a:cubicBezTo>
                    <a:pt x="125" y="144"/>
                    <a:pt x="130" y="140"/>
                    <a:pt x="132" y="133"/>
                  </a:cubicBezTo>
                  <a:cubicBezTo>
                    <a:pt x="133" y="126"/>
                    <a:pt x="148" y="48"/>
                    <a:pt x="149" y="42"/>
                  </a:cubicBezTo>
                  <a:cubicBezTo>
                    <a:pt x="150" y="36"/>
                    <a:pt x="147" y="32"/>
                    <a:pt x="137" y="29"/>
                  </a:cubicBezTo>
                  <a:cubicBezTo>
                    <a:pt x="128" y="27"/>
                    <a:pt x="37" y="3"/>
                    <a:pt x="34" y="2"/>
                  </a:cubicBezTo>
                  <a:cubicBezTo>
                    <a:pt x="27" y="0"/>
                    <a:pt x="20" y="1"/>
                    <a:pt x="19" y="8"/>
                  </a:cubicBezTo>
                </a:path>
              </a:pathLst>
            </a:custGeom>
            <a:solidFill>
              <a:srgbClr val="FFFFFF"/>
            </a:solidFill>
            <a:ln w="9525">
              <a:noFill/>
            </a:ln>
          </p:spPr>
          <p:txBody>
            <a:bodyPr/>
            <a:p>
              <a:endParaRPr lang="zh-CN" altLang="en-US"/>
            </a:p>
          </p:txBody>
        </p:sp>
        <p:sp>
          <p:nvSpPr>
            <p:cNvPr id="18472" name="Freeform 231"/>
            <p:cNvSpPr/>
            <p:nvPr/>
          </p:nvSpPr>
          <p:spPr>
            <a:xfrm>
              <a:off x="1073150" y="1254125"/>
              <a:ext cx="177800" cy="3317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Lst>
              <a:pathLst>
                <a:path w="56" h="104">
                  <a:moveTo>
                    <a:pt x="1" y="78"/>
                  </a:moveTo>
                  <a:cubicBezTo>
                    <a:pt x="0" y="87"/>
                    <a:pt x="6" y="89"/>
                    <a:pt x="11" y="91"/>
                  </a:cubicBezTo>
                  <a:cubicBezTo>
                    <a:pt x="14" y="92"/>
                    <a:pt x="27" y="96"/>
                    <a:pt x="54" y="104"/>
                  </a:cubicBezTo>
                  <a:cubicBezTo>
                    <a:pt x="54" y="104"/>
                    <a:pt x="55" y="103"/>
                    <a:pt x="56" y="103"/>
                  </a:cubicBezTo>
                  <a:cubicBezTo>
                    <a:pt x="56" y="102"/>
                    <a:pt x="55" y="101"/>
                    <a:pt x="55" y="100"/>
                  </a:cubicBezTo>
                  <a:cubicBezTo>
                    <a:pt x="29" y="93"/>
                    <a:pt x="15" y="89"/>
                    <a:pt x="12" y="88"/>
                  </a:cubicBezTo>
                  <a:cubicBezTo>
                    <a:pt x="6" y="85"/>
                    <a:pt x="4" y="84"/>
                    <a:pt x="5" y="79"/>
                  </a:cubicBezTo>
                  <a:cubicBezTo>
                    <a:pt x="5" y="79"/>
                    <a:pt x="20" y="0"/>
                    <a:pt x="20" y="0"/>
                  </a:cubicBezTo>
                  <a:cubicBezTo>
                    <a:pt x="20" y="1"/>
                    <a:pt x="19" y="2"/>
                    <a:pt x="18" y="2"/>
                  </a:cubicBezTo>
                  <a:cubicBezTo>
                    <a:pt x="17" y="1"/>
                    <a:pt x="16" y="0"/>
                    <a:pt x="16" y="0"/>
                  </a:cubicBezTo>
                  <a:lnTo>
                    <a:pt x="1" y="78"/>
                  </a:lnTo>
                  <a:close/>
                </a:path>
              </a:pathLst>
            </a:custGeom>
            <a:solidFill>
              <a:srgbClr val="3D61A4"/>
            </a:solidFill>
            <a:ln w="9525">
              <a:noFill/>
            </a:ln>
          </p:spPr>
          <p:txBody>
            <a:bodyPr/>
            <a:p>
              <a:endParaRPr lang="zh-CN" altLang="en-US"/>
            </a:p>
          </p:txBody>
        </p:sp>
      </p:grpSp>
      <p:grpSp>
        <p:nvGrpSpPr>
          <p:cNvPr id="18473" name="Group 225"/>
          <p:cNvGrpSpPr/>
          <p:nvPr/>
        </p:nvGrpSpPr>
        <p:grpSpPr>
          <a:xfrm>
            <a:off x="708025" y="1820863"/>
            <a:ext cx="922338" cy="652462"/>
            <a:chOff x="2554287" y="2678113"/>
            <a:chExt cx="679450" cy="481012"/>
          </a:xfrm>
        </p:grpSpPr>
        <p:sp>
          <p:nvSpPr>
            <p:cNvPr id="18474" name="Freeform 180"/>
            <p:cNvSpPr/>
            <p:nvPr/>
          </p:nvSpPr>
          <p:spPr>
            <a:xfrm>
              <a:off x="2554287" y="2930525"/>
              <a:ext cx="679450" cy="228600"/>
            </a:xfrm>
            <a:custGeom>
              <a:avLst/>
              <a:gdLst/>
              <a:ahLst/>
              <a:cxnLst>
                <a:cxn ang="0">
                  <a:pos x="2147483647" y="0"/>
                </a:cxn>
                <a:cxn ang="0">
                  <a:pos x="2147483647" y="2147483647"/>
                </a:cxn>
                <a:cxn ang="0">
                  <a:pos x="2147483647" y="2147483647"/>
                </a:cxn>
                <a:cxn ang="0">
                  <a:pos x="2147483647" y="2147483647"/>
                </a:cxn>
                <a:cxn ang="0">
                  <a:pos x="0" y="2147483647"/>
                </a:cxn>
                <a:cxn ang="0">
                  <a:pos x="0" y="0"/>
                </a:cxn>
              </a:cxnLst>
              <a:pathLst>
                <a:path w="213" h="72">
                  <a:moveTo>
                    <a:pt x="213" y="0"/>
                  </a:moveTo>
                  <a:cubicBezTo>
                    <a:pt x="213" y="62"/>
                    <a:pt x="213" y="62"/>
                    <a:pt x="213" y="62"/>
                  </a:cubicBezTo>
                  <a:cubicBezTo>
                    <a:pt x="213" y="67"/>
                    <a:pt x="209" y="72"/>
                    <a:pt x="204" y="72"/>
                  </a:cubicBezTo>
                  <a:cubicBezTo>
                    <a:pt x="9" y="72"/>
                    <a:pt x="9" y="72"/>
                    <a:pt x="9" y="72"/>
                  </a:cubicBezTo>
                  <a:cubicBezTo>
                    <a:pt x="4" y="72"/>
                    <a:pt x="0" y="67"/>
                    <a:pt x="0" y="62"/>
                  </a:cubicBezTo>
                  <a:cubicBezTo>
                    <a:pt x="0" y="0"/>
                    <a:pt x="0" y="0"/>
                    <a:pt x="0" y="0"/>
                  </a:cubicBezTo>
                </a:path>
              </a:pathLst>
            </a:custGeom>
            <a:solidFill>
              <a:srgbClr val="3D61A4"/>
            </a:solidFill>
            <a:ln w="9525">
              <a:noFill/>
            </a:ln>
          </p:spPr>
          <p:txBody>
            <a:bodyPr/>
            <a:p>
              <a:endParaRPr lang="zh-CN" altLang="en-US"/>
            </a:p>
          </p:txBody>
        </p:sp>
        <p:sp>
          <p:nvSpPr>
            <p:cNvPr id="18475" name="Rectangle 181"/>
            <p:cNvSpPr/>
            <p:nvPr/>
          </p:nvSpPr>
          <p:spPr>
            <a:xfrm>
              <a:off x="2930525" y="2728913"/>
              <a:ext cx="196850" cy="153988"/>
            </a:xfrm>
            <a:prstGeom prst="rect">
              <a:avLst/>
            </a:prstGeom>
            <a:solidFill>
              <a:srgbClr val="3D61A4"/>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76" name="Rectangle 182"/>
            <p:cNvSpPr/>
            <p:nvPr/>
          </p:nvSpPr>
          <p:spPr>
            <a:xfrm>
              <a:off x="2952750" y="2754313"/>
              <a:ext cx="152400" cy="100013"/>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77" name="Rectangle 183"/>
            <p:cNvSpPr/>
            <p:nvPr/>
          </p:nvSpPr>
          <p:spPr>
            <a:xfrm>
              <a:off x="2936875" y="2905125"/>
              <a:ext cx="184150" cy="73025"/>
            </a:xfrm>
            <a:prstGeom prst="rect">
              <a:avLst/>
            </a:prstGeom>
            <a:solidFill>
              <a:srgbClr val="3D61A4"/>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78" name="Rectangle 184"/>
            <p:cNvSpPr/>
            <p:nvPr/>
          </p:nvSpPr>
          <p:spPr>
            <a:xfrm>
              <a:off x="2965450" y="2927350"/>
              <a:ext cx="127000" cy="22225"/>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79" name="Rectangle 185"/>
            <p:cNvSpPr/>
            <p:nvPr/>
          </p:nvSpPr>
          <p:spPr>
            <a:xfrm>
              <a:off x="2554287" y="3048000"/>
              <a:ext cx="679450" cy="2540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80" name="Freeform 186"/>
            <p:cNvSpPr/>
            <p:nvPr/>
          </p:nvSpPr>
          <p:spPr>
            <a:xfrm>
              <a:off x="2724150" y="2706688"/>
              <a:ext cx="130175" cy="131763"/>
            </a:xfrm>
            <a:custGeom>
              <a:avLst/>
              <a:gdLst/>
              <a:ahLst/>
              <a:cxnLst>
                <a:cxn ang="0">
                  <a:pos x="2147483647" y="2147483647"/>
                </a:cxn>
                <a:cxn ang="0">
                  <a:pos x="2147483647" y="0"/>
                </a:cxn>
                <a:cxn ang="0">
                  <a:pos x="2147483647" y="2147483647"/>
                </a:cxn>
                <a:cxn ang="0">
                  <a:pos x="0" y="2147483647"/>
                </a:cxn>
                <a:cxn ang="0">
                  <a:pos x="2147483647" y="2147483647"/>
                </a:cxn>
                <a:cxn ang="0">
                  <a:pos x="2147483647" y="2147483647"/>
                </a:cxn>
                <a:cxn ang="0">
                  <a:pos x="2147483647" y="2147483647"/>
                </a:cxn>
              </a:cxnLst>
              <a:pathLst>
                <a:path w="41" h="41">
                  <a:moveTo>
                    <a:pt x="35" y="6"/>
                  </a:moveTo>
                  <a:cubicBezTo>
                    <a:pt x="31" y="2"/>
                    <a:pt x="26" y="0"/>
                    <a:pt x="21" y="0"/>
                  </a:cubicBezTo>
                  <a:cubicBezTo>
                    <a:pt x="15" y="0"/>
                    <a:pt x="10" y="2"/>
                    <a:pt x="6" y="6"/>
                  </a:cubicBezTo>
                  <a:cubicBezTo>
                    <a:pt x="2" y="10"/>
                    <a:pt x="0" y="15"/>
                    <a:pt x="0" y="20"/>
                  </a:cubicBezTo>
                  <a:cubicBezTo>
                    <a:pt x="0" y="32"/>
                    <a:pt x="9" y="41"/>
                    <a:pt x="21" y="41"/>
                  </a:cubicBezTo>
                  <a:cubicBezTo>
                    <a:pt x="32" y="41"/>
                    <a:pt x="41" y="32"/>
                    <a:pt x="41" y="20"/>
                  </a:cubicBezTo>
                  <a:cubicBezTo>
                    <a:pt x="41" y="15"/>
                    <a:pt x="39" y="10"/>
                    <a:pt x="35" y="6"/>
                  </a:cubicBezTo>
                  <a:close/>
                </a:path>
              </a:pathLst>
            </a:custGeom>
            <a:solidFill>
              <a:srgbClr val="3D61A4"/>
            </a:solidFill>
            <a:ln w="9525">
              <a:noFill/>
            </a:ln>
          </p:spPr>
          <p:txBody>
            <a:bodyPr/>
            <a:p>
              <a:endParaRPr lang="zh-CN" altLang="en-US"/>
            </a:p>
          </p:txBody>
        </p:sp>
        <p:sp>
          <p:nvSpPr>
            <p:cNvPr id="18481" name="Freeform 187"/>
            <p:cNvSpPr/>
            <p:nvPr/>
          </p:nvSpPr>
          <p:spPr>
            <a:xfrm>
              <a:off x="2825750" y="2816225"/>
              <a:ext cx="44450" cy="47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 h="15">
                  <a:moveTo>
                    <a:pt x="13" y="2"/>
                  </a:moveTo>
                  <a:cubicBezTo>
                    <a:pt x="14" y="4"/>
                    <a:pt x="14" y="7"/>
                    <a:pt x="13" y="8"/>
                  </a:cubicBezTo>
                  <a:cubicBezTo>
                    <a:pt x="8" y="13"/>
                    <a:pt x="8" y="13"/>
                    <a:pt x="8" y="13"/>
                  </a:cubicBezTo>
                  <a:cubicBezTo>
                    <a:pt x="6" y="15"/>
                    <a:pt x="3" y="15"/>
                    <a:pt x="1" y="13"/>
                  </a:cubicBezTo>
                  <a:cubicBezTo>
                    <a:pt x="0" y="12"/>
                    <a:pt x="0" y="9"/>
                    <a:pt x="1" y="7"/>
                  </a:cubicBezTo>
                  <a:cubicBezTo>
                    <a:pt x="6" y="2"/>
                    <a:pt x="6" y="2"/>
                    <a:pt x="6" y="2"/>
                  </a:cubicBezTo>
                  <a:cubicBezTo>
                    <a:pt x="8" y="0"/>
                    <a:pt x="11" y="0"/>
                    <a:pt x="13" y="2"/>
                  </a:cubicBezTo>
                </a:path>
              </a:pathLst>
            </a:custGeom>
            <a:solidFill>
              <a:srgbClr val="3D61A4"/>
            </a:solidFill>
            <a:ln w="9525">
              <a:noFill/>
            </a:ln>
          </p:spPr>
          <p:txBody>
            <a:bodyPr/>
            <a:p>
              <a:endParaRPr lang="zh-CN" altLang="en-US"/>
            </a:p>
          </p:txBody>
        </p:sp>
        <p:sp>
          <p:nvSpPr>
            <p:cNvPr id="18482" name="Freeform 188"/>
            <p:cNvSpPr/>
            <p:nvPr/>
          </p:nvSpPr>
          <p:spPr>
            <a:xfrm>
              <a:off x="2674937" y="2838450"/>
              <a:ext cx="230188" cy="320675"/>
            </a:xfrm>
            <a:custGeom>
              <a:avLst/>
              <a:gdLst/>
              <a:ahLst/>
              <a:cxnLst>
                <a:cxn ang="0">
                  <a:pos x="2147483647" y="2147483647"/>
                </a:cxn>
                <a:cxn ang="0">
                  <a:pos x="2147483647" y="2147483647"/>
                </a:cxn>
                <a:cxn ang="0">
                  <a:pos x="0" y="2147483647"/>
                </a:cxn>
                <a:cxn ang="0">
                  <a:pos x="2147483647" y="2147483647"/>
                </a:cxn>
                <a:cxn ang="0">
                  <a:pos x="2147483647" y="2147483647"/>
                </a:cxn>
              </a:cxnLst>
              <a:pathLst>
                <a:path w="72" h="101">
                  <a:moveTo>
                    <a:pt x="53" y="101"/>
                  </a:moveTo>
                  <a:cubicBezTo>
                    <a:pt x="64" y="88"/>
                    <a:pt x="72" y="63"/>
                    <a:pt x="72" y="37"/>
                  </a:cubicBezTo>
                  <a:cubicBezTo>
                    <a:pt x="72" y="0"/>
                    <a:pt x="0" y="0"/>
                    <a:pt x="0" y="37"/>
                  </a:cubicBezTo>
                  <a:cubicBezTo>
                    <a:pt x="0" y="63"/>
                    <a:pt x="7" y="88"/>
                    <a:pt x="18" y="101"/>
                  </a:cubicBezTo>
                  <a:lnTo>
                    <a:pt x="53" y="101"/>
                  </a:lnTo>
                  <a:close/>
                </a:path>
              </a:pathLst>
            </a:custGeom>
            <a:solidFill>
              <a:srgbClr val="3D61A4"/>
            </a:solidFill>
            <a:ln w="9525">
              <a:noFill/>
            </a:ln>
          </p:spPr>
          <p:txBody>
            <a:bodyPr/>
            <a:p>
              <a:endParaRPr lang="zh-CN" altLang="en-US"/>
            </a:p>
          </p:txBody>
        </p:sp>
        <p:sp>
          <p:nvSpPr>
            <p:cNvPr id="18483" name="Freeform 189"/>
            <p:cNvSpPr/>
            <p:nvPr/>
          </p:nvSpPr>
          <p:spPr>
            <a:xfrm>
              <a:off x="2693987" y="2678113"/>
              <a:ext cx="192088" cy="1698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Lst>
              <a:pathLst>
                <a:path w="60" h="53">
                  <a:moveTo>
                    <a:pt x="0" y="28"/>
                  </a:moveTo>
                  <a:cubicBezTo>
                    <a:pt x="4" y="29"/>
                    <a:pt x="4" y="29"/>
                    <a:pt x="4" y="29"/>
                  </a:cubicBezTo>
                  <a:cubicBezTo>
                    <a:pt x="4" y="28"/>
                    <a:pt x="6" y="4"/>
                    <a:pt x="30" y="4"/>
                  </a:cubicBezTo>
                  <a:cubicBezTo>
                    <a:pt x="54" y="4"/>
                    <a:pt x="55" y="26"/>
                    <a:pt x="55" y="27"/>
                  </a:cubicBezTo>
                  <a:cubicBezTo>
                    <a:pt x="55" y="27"/>
                    <a:pt x="56" y="45"/>
                    <a:pt x="45" y="50"/>
                  </a:cubicBezTo>
                  <a:cubicBezTo>
                    <a:pt x="47" y="53"/>
                    <a:pt x="47" y="53"/>
                    <a:pt x="47" y="53"/>
                  </a:cubicBezTo>
                  <a:cubicBezTo>
                    <a:pt x="60" y="47"/>
                    <a:pt x="59" y="28"/>
                    <a:pt x="59" y="27"/>
                  </a:cubicBezTo>
                  <a:cubicBezTo>
                    <a:pt x="59" y="27"/>
                    <a:pt x="58" y="0"/>
                    <a:pt x="30" y="0"/>
                  </a:cubicBezTo>
                  <a:cubicBezTo>
                    <a:pt x="2" y="0"/>
                    <a:pt x="0" y="28"/>
                    <a:pt x="0" y="28"/>
                  </a:cubicBezTo>
                  <a:close/>
                </a:path>
              </a:pathLst>
            </a:custGeom>
            <a:solidFill>
              <a:srgbClr val="3D61A4"/>
            </a:solidFill>
            <a:ln w="9525">
              <a:noFill/>
            </a:ln>
          </p:spPr>
          <p:txBody>
            <a:bodyPr/>
            <a:p>
              <a:endParaRPr lang="zh-CN" altLang="en-US"/>
            </a:p>
          </p:txBody>
        </p:sp>
        <p:sp>
          <p:nvSpPr>
            <p:cNvPr id="18484" name="Oval 190"/>
            <p:cNvSpPr/>
            <p:nvPr/>
          </p:nvSpPr>
          <p:spPr>
            <a:xfrm>
              <a:off x="2687637" y="2754313"/>
              <a:ext cx="25400" cy="46038"/>
            </a:xfrm>
            <a:prstGeom prst="ellipse">
              <a:avLst/>
            </a:prstGeom>
            <a:solidFill>
              <a:srgbClr val="3D61A4"/>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85" name="Freeform 191"/>
            <p:cNvSpPr/>
            <p:nvPr/>
          </p:nvSpPr>
          <p:spPr>
            <a:xfrm>
              <a:off x="2668587" y="2860675"/>
              <a:ext cx="242888" cy="298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Lst>
              <a:pathLst>
                <a:path w="76" h="94">
                  <a:moveTo>
                    <a:pt x="23" y="94"/>
                  </a:moveTo>
                  <a:cubicBezTo>
                    <a:pt x="12" y="82"/>
                    <a:pt x="4" y="57"/>
                    <a:pt x="4" y="30"/>
                  </a:cubicBezTo>
                  <a:cubicBezTo>
                    <a:pt x="4" y="12"/>
                    <a:pt x="21" y="4"/>
                    <a:pt x="38" y="4"/>
                  </a:cubicBezTo>
                  <a:cubicBezTo>
                    <a:pt x="54" y="4"/>
                    <a:pt x="72" y="12"/>
                    <a:pt x="72" y="30"/>
                  </a:cubicBezTo>
                  <a:cubicBezTo>
                    <a:pt x="72" y="57"/>
                    <a:pt x="64" y="82"/>
                    <a:pt x="52" y="94"/>
                  </a:cubicBezTo>
                  <a:cubicBezTo>
                    <a:pt x="58" y="94"/>
                    <a:pt x="58" y="94"/>
                    <a:pt x="58" y="94"/>
                  </a:cubicBezTo>
                  <a:cubicBezTo>
                    <a:pt x="69" y="80"/>
                    <a:pt x="76" y="57"/>
                    <a:pt x="76" y="30"/>
                  </a:cubicBezTo>
                  <a:cubicBezTo>
                    <a:pt x="76" y="9"/>
                    <a:pt x="56" y="0"/>
                    <a:pt x="38" y="0"/>
                  </a:cubicBezTo>
                  <a:cubicBezTo>
                    <a:pt x="19" y="0"/>
                    <a:pt x="0" y="9"/>
                    <a:pt x="0" y="30"/>
                  </a:cubicBezTo>
                  <a:cubicBezTo>
                    <a:pt x="0" y="57"/>
                    <a:pt x="7" y="80"/>
                    <a:pt x="17" y="94"/>
                  </a:cubicBezTo>
                  <a:lnTo>
                    <a:pt x="23" y="94"/>
                  </a:lnTo>
                  <a:close/>
                </a:path>
              </a:pathLst>
            </a:custGeom>
            <a:solidFill>
              <a:srgbClr val="FFFFFF"/>
            </a:solidFill>
            <a:ln w="9525">
              <a:noFill/>
            </a:ln>
          </p:spPr>
          <p:txBody>
            <a:bodyPr/>
            <a:p>
              <a:endParaRPr lang="zh-CN" altLang="en-US"/>
            </a:p>
          </p:txBody>
        </p:sp>
      </p:grpSp>
      <p:grpSp>
        <p:nvGrpSpPr>
          <p:cNvPr id="18486" name="Group 145"/>
          <p:cNvGrpSpPr/>
          <p:nvPr/>
        </p:nvGrpSpPr>
        <p:grpSpPr>
          <a:xfrm>
            <a:off x="5256213" y="3378200"/>
            <a:ext cx="596900" cy="666750"/>
            <a:chOff x="2659063" y="2593975"/>
            <a:chExt cx="596900" cy="666750"/>
          </a:xfrm>
        </p:grpSpPr>
        <p:sp>
          <p:nvSpPr>
            <p:cNvPr id="18487" name="Freeform 61"/>
            <p:cNvSpPr/>
            <p:nvPr/>
          </p:nvSpPr>
          <p:spPr>
            <a:xfrm>
              <a:off x="2659063" y="2593975"/>
              <a:ext cx="596900" cy="66675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187" h="209">
                  <a:moveTo>
                    <a:pt x="84" y="209"/>
                  </a:moveTo>
                  <a:cubicBezTo>
                    <a:pt x="84" y="209"/>
                    <a:pt x="48" y="187"/>
                    <a:pt x="24" y="131"/>
                  </a:cubicBezTo>
                  <a:cubicBezTo>
                    <a:pt x="0" y="75"/>
                    <a:pt x="4" y="6"/>
                    <a:pt x="4" y="6"/>
                  </a:cubicBezTo>
                  <a:cubicBezTo>
                    <a:pt x="24" y="0"/>
                    <a:pt x="24" y="0"/>
                    <a:pt x="24" y="0"/>
                  </a:cubicBezTo>
                  <a:cubicBezTo>
                    <a:pt x="184" y="50"/>
                    <a:pt x="184" y="50"/>
                    <a:pt x="184" y="50"/>
                  </a:cubicBezTo>
                  <a:cubicBezTo>
                    <a:pt x="184" y="50"/>
                    <a:pt x="187" y="141"/>
                    <a:pt x="156" y="175"/>
                  </a:cubicBezTo>
                  <a:cubicBezTo>
                    <a:pt x="132" y="202"/>
                    <a:pt x="117" y="207"/>
                    <a:pt x="117" y="207"/>
                  </a:cubicBezTo>
                  <a:lnTo>
                    <a:pt x="84" y="209"/>
                  </a:lnTo>
                  <a:close/>
                </a:path>
              </a:pathLst>
            </a:custGeom>
            <a:solidFill>
              <a:srgbClr val="3D61A4"/>
            </a:solidFill>
            <a:ln w="9525">
              <a:noFill/>
            </a:ln>
          </p:spPr>
          <p:txBody>
            <a:bodyPr/>
            <a:p>
              <a:endParaRPr lang="zh-CN" altLang="en-US"/>
            </a:p>
          </p:txBody>
        </p:sp>
        <p:sp>
          <p:nvSpPr>
            <p:cNvPr id="18488" name="Rectangle 62"/>
            <p:cNvSpPr/>
            <p:nvPr/>
          </p:nvSpPr>
          <p:spPr>
            <a:xfrm>
              <a:off x="3076575" y="2736850"/>
              <a:ext cx="15875" cy="11430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89" name="Rectangle 63"/>
            <p:cNvSpPr/>
            <p:nvPr/>
          </p:nvSpPr>
          <p:spPr>
            <a:xfrm>
              <a:off x="2911475" y="2695575"/>
              <a:ext cx="12700" cy="104775"/>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0" name="Rectangle 64"/>
            <p:cNvSpPr/>
            <p:nvPr/>
          </p:nvSpPr>
          <p:spPr>
            <a:xfrm>
              <a:off x="2754313" y="2641600"/>
              <a:ext cx="12700" cy="11430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1" name="Rectangle 65"/>
            <p:cNvSpPr/>
            <p:nvPr/>
          </p:nvSpPr>
          <p:spPr>
            <a:xfrm>
              <a:off x="3063875" y="2963862"/>
              <a:ext cx="15875" cy="11430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2" name="Rectangle 66"/>
            <p:cNvSpPr/>
            <p:nvPr/>
          </p:nvSpPr>
          <p:spPr>
            <a:xfrm>
              <a:off x="2905125" y="2919412"/>
              <a:ext cx="12700" cy="10795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3" name="Freeform 67"/>
            <p:cNvSpPr>
              <a:spLocks noEditPoints="1"/>
            </p:cNvSpPr>
            <p:nvPr/>
          </p:nvSpPr>
          <p:spPr>
            <a:xfrm>
              <a:off x="2671763" y="2609850"/>
              <a:ext cx="573088" cy="650875"/>
            </a:xfrm>
            <a:custGeom>
              <a:avLst/>
              <a:gdLst/>
              <a:ahLst/>
              <a:cxnLst>
                <a:cxn ang="0">
                  <a:pos x="2147483647" y="2147483647"/>
                </a:cxn>
                <a:cxn ang="0">
                  <a:pos x="2147483647" y="2147483647"/>
                </a:cxn>
                <a:cxn ang="0">
                  <a:pos x="2147483647" y="2147483647"/>
                </a:cxn>
                <a:cxn ang="0">
                  <a:pos x="2147483647" y="2147483647"/>
                </a:cxn>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0" h="204">
                  <a:moveTo>
                    <a:pt x="180" y="45"/>
                  </a:moveTo>
                  <a:cubicBezTo>
                    <a:pt x="180" y="45"/>
                    <a:pt x="180" y="45"/>
                    <a:pt x="180" y="45"/>
                  </a:cubicBezTo>
                  <a:cubicBezTo>
                    <a:pt x="177" y="44"/>
                    <a:pt x="177" y="44"/>
                    <a:pt x="177" y="44"/>
                  </a:cubicBezTo>
                  <a:cubicBezTo>
                    <a:pt x="160" y="49"/>
                    <a:pt x="160" y="49"/>
                    <a:pt x="160" y="49"/>
                  </a:cubicBezTo>
                  <a:cubicBezTo>
                    <a:pt x="3" y="0"/>
                    <a:pt x="3" y="0"/>
                    <a:pt x="3" y="0"/>
                  </a:cubicBezTo>
                  <a:cubicBezTo>
                    <a:pt x="0" y="1"/>
                    <a:pt x="0" y="1"/>
                    <a:pt x="0" y="1"/>
                  </a:cubicBezTo>
                  <a:cubicBezTo>
                    <a:pt x="0" y="1"/>
                    <a:pt x="0" y="2"/>
                    <a:pt x="0" y="3"/>
                  </a:cubicBezTo>
                  <a:cubicBezTo>
                    <a:pt x="158" y="53"/>
                    <a:pt x="158" y="53"/>
                    <a:pt x="158" y="53"/>
                  </a:cubicBezTo>
                  <a:cubicBezTo>
                    <a:pt x="158" y="54"/>
                    <a:pt x="158" y="55"/>
                    <a:pt x="158" y="56"/>
                  </a:cubicBezTo>
                  <a:cubicBezTo>
                    <a:pt x="158" y="62"/>
                    <a:pt x="158" y="72"/>
                    <a:pt x="157" y="84"/>
                  </a:cubicBezTo>
                  <a:cubicBezTo>
                    <a:pt x="1" y="35"/>
                    <a:pt x="1" y="35"/>
                    <a:pt x="1" y="35"/>
                  </a:cubicBezTo>
                  <a:cubicBezTo>
                    <a:pt x="0" y="37"/>
                    <a:pt x="0" y="37"/>
                    <a:pt x="0" y="37"/>
                  </a:cubicBezTo>
                  <a:cubicBezTo>
                    <a:pt x="0" y="38"/>
                    <a:pt x="0" y="38"/>
                    <a:pt x="1" y="39"/>
                  </a:cubicBezTo>
                  <a:cubicBezTo>
                    <a:pt x="156" y="88"/>
                    <a:pt x="156" y="88"/>
                    <a:pt x="156" y="88"/>
                  </a:cubicBezTo>
                  <a:cubicBezTo>
                    <a:pt x="157" y="86"/>
                    <a:pt x="157" y="86"/>
                    <a:pt x="157" y="86"/>
                  </a:cubicBezTo>
                  <a:cubicBezTo>
                    <a:pt x="156" y="96"/>
                    <a:pt x="155" y="107"/>
                    <a:pt x="152" y="118"/>
                  </a:cubicBezTo>
                  <a:cubicBezTo>
                    <a:pt x="4" y="71"/>
                    <a:pt x="4" y="71"/>
                    <a:pt x="4" y="71"/>
                  </a:cubicBezTo>
                  <a:cubicBezTo>
                    <a:pt x="5" y="73"/>
                    <a:pt x="5" y="74"/>
                    <a:pt x="5" y="76"/>
                  </a:cubicBezTo>
                  <a:cubicBezTo>
                    <a:pt x="151" y="122"/>
                    <a:pt x="151" y="122"/>
                    <a:pt x="151" y="122"/>
                  </a:cubicBezTo>
                  <a:cubicBezTo>
                    <a:pt x="149" y="132"/>
                    <a:pt x="146" y="141"/>
                    <a:pt x="142" y="150"/>
                  </a:cubicBezTo>
                  <a:cubicBezTo>
                    <a:pt x="14" y="110"/>
                    <a:pt x="14" y="110"/>
                    <a:pt x="14" y="110"/>
                  </a:cubicBezTo>
                  <a:cubicBezTo>
                    <a:pt x="14" y="111"/>
                    <a:pt x="15" y="113"/>
                    <a:pt x="15" y="115"/>
                  </a:cubicBezTo>
                  <a:cubicBezTo>
                    <a:pt x="141" y="154"/>
                    <a:pt x="141" y="154"/>
                    <a:pt x="141" y="154"/>
                  </a:cubicBezTo>
                  <a:cubicBezTo>
                    <a:pt x="139" y="157"/>
                    <a:pt x="137" y="160"/>
                    <a:pt x="136" y="162"/>
                  </a:cubicBezTo>
                  <a:cubicBezTo>
                    <a:pt x="131" y="169"/>
                    <a:pt x="127" y="174"/>
                    <a:pt x="123" y="179"/>
                  </a:cubicBezTo>
                  <a:cubicBezTo>
                    <a:pt x="32" y="151"/>
                    <a:pt x="32" y="151"/>
                    <a:pt x="32" y="151"/>
                  </a:cubicBezTo>
                  <a:cubicBezTo>
                    <a:pt x="34" y="153"/>
                    <a:pt x="35" y="154"/>
                    <a:pt x="36" y="156"/>
                  </a:cubicBezTo>
                  <a:cubicBezTo>
                    <a:pt x="73" y="168"/>
                    <a:pt x="73" y="168"/>
                    <a:pt x="73" y="168"/>
                  </a:cubicBezTo>
                  <a:cubicBezTo>
                    <a:pt x="73" y="199"/>
                    <a:pt x="73" y="199"/>
                    <a:pt x="73" y="199"/>
                  </a:cubicBezTo>
                  <a:cubicBezTo>
                    <a:pt x="77" y="202"/>
                    <a:pt x="80" y="204"/>
                    <a:pt x="80" y="204"/>
                  </a:cubicBezTo>
                  <a:cubicBezTo>
                    <a:pt x="96" y="203"/>
                    <a:pt x="96" y="203"/>
                    <a:pt x="96" y="203"/>
                  </a:cubicBezTo>
                  <a:cubicBezTo>
                    <a:pt x="109" y="198"/>
                    <a:pt x="124" y="188"/>
                    <a:pt x="139" y="165"/>
                  </a:cubicBezTo>
                  <a:cubicBezTo>
                    <a:pt x="161" y="132"/>
                    <a:pt x="162" y="74"/>
                    <a:pt x="163" y="56"/>
                  </a:cubicBezTo>
                  <a:cubicBezTo>
                    <a:pt x="163" y="55"/>
                    <a:pt x="163" y="54"/>
                    <a:pt x="162" y="53"/>
                  </a:cubicBezTo>
                  <a:cubicBezTo>
                    <a:pt x="180" y="47"/>
                    <a:pt x="180" y="47"/>
                    <a:pt x="180" y="47"/>
                  </a:cubicBezTo>
                  <a:cubicBezTo>
                    <a:pt x="180" y="46"/>
                    <a:pt x="180" y="45"/>
                    <a:pt x="180" y="45"/>
                  </a:cubicBezTo>
                  <a:close/>
                  <a:moveTo>
                    <a:pt x="79" y="202"/>
                  </a:moveTo>
                  <a:cubicBezTo>
                    <a:pt x="78" y="202"/>
                    <a:pt x="78" y="202"/>
                    <a:pt x="77" y="202"/>
                  </a:cubicBezTo>
                  <a:cubicBezTo>
                    <a:pt x="77" y="169"/>
                    <a:pt x="77" y="169"/>
                    <a:pt x="77" y="169"/>
                  </a:cubicBezTo>
                  <a:cubicBezTo>
                    <a:pt x="119" y="182"/>
                    <a:pt x="119" y="182"/>
                    <a:pt x="119" y="182"/>
                  </a:cubicBezTo>
                  <a:cubicBezTo>
                    <a:pt x="102" y="200"/>
                    <a:pt x="86" y="202"/>
                    <a:pt x="79" y="202"/>
                  </a:cubicBezTo>
                  <a:close/>
                </a:path>
              </a:pathLst>
            </a:custGeom>
            <a:solidFill>
              <a:srgbClr val="FFFFFF"/>
            </a:solidFill>
            <a:ln w="9525">
              <a:noFill/>
            </a:ln>
          </p:spPr>
          <p:txBody>
            <a:bodyPr/>
            <a:p>
              <a:endParaRPr lang="zh-CN" altLang="en-US"/>
            </a:p>
          </p:txBody>
        </p:sp>
        <p:sp>
          <p:nvSpPr>
            <p:cNvPr id="18494" name="Rectangle 68"/>
            <p:cNvSpPr/>
            <p:nvPr/>
          </p:nvSpPr>
          <p:spPr>
            <a:xfrm>
              <a:off x="2754313" y="2868612"/>
              <a:ext cx="12700" cy="111125"/>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5" name="Rectangle 69"/>
            <p:cNvSpPr/>
            <p:nvPr/>
          </p:nvSpPr>
          <p:spPr>
            <a:xfrm>
              <a:off x="2997200" y="2825750"/>
              <a:ext cx="12700" cy="115888"/>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6" name="Rectangle 70"/>
            <p:cNvSpPr/>
            <p:nvPr/>
          </p:nvSpPr>
          <p:spPr>
            <a:xfrm>
              <a:off x="2830513" y="2778125"/>
              <a:ext cx="12700" cy="115888"/>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7" name="Rectangle 71"/>
            <p:cNvSpPr/>
            <p:nvPr/>
          </p:nvSpPr>
          <p:spPr>
            <a:xfrm>
              <a:off x="2984500" y="3055937"/>
              <a:ext cx="12700" cy="111125"/>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8" name="Rectangle 72"/>
            <p:cNvSpPr/>
            <p:nvPr/>
          </p:nvSpPr>
          <p:spPr>
            <a:xfrm>
              <a:off x="2830513" y="3008312"/>
              <a:ext cx="12700" cy="111125"/>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sp>
          <p:nvSpPr>
            <p:cNvPr id="18499" name="Rectangle 73"/>
            <p:cNvSpPr/>
            <p:nvPr/>
          </p:nvSpPr>
          <p:spPr>
            <a:xfrm>
              <a:off x="2684463" y="2733675"/>
              <a:ext cx="15875" cy="114300"/>
            </a:xfrm>
            <a:prstGeom prst="rect">
              <a:avLst/>
            </a:prstGeom>
            <a:solidFill>
              <a:srgbClr val="FFFFFF"/>
            </a:solidFill>
            <a:ln w="9525">
              <a:noFill/>
            </a:ln>
          </p:spPr>
          <p:txBody>
            <a:bodyPr anchor="t"/>
            <a:p>
              <a:endParaRPr lang="en-US" altLang="x-none" dirty="0">
                <a:latin typeface="宋体" panose="02010600030101010101" pitchFamily="2" charset="-128"/>
                <a:ea typeface="宋体" panose="02010600030101010101" pitchFamily="2" charset="-122"/>
              </a:endParaRPr>
            </a:p>
          </p:txBody>
        </p:sp>
      </p:grpSp>
      <p:sp>
        <p:nvSpPr>
          <p:cNvPr id="18500" name="TextBox 33"/>
          <p:cNvSpPr/>
          <p:nvPr/>
        </p:nvSpPr>
        <p:spPr>
          <a:xfrm>
            <a:off x="5535613" y="3903663"/>
            <a:ext cx="831850" cy="274637"/>
          </a:xfrm>
          <a:prstGeom prst="rect">
            <a:avLst/>
          </a:prstGeom>
          <a:noFill/>
          <a:ln w="9525">
            <a:noFill/>
          </a:ln>
        </p:spPr>
        <p:txBody>
          <a:bodyPr wrap="square" anchor="t">
            <a:spAutoFit/>
          </a:bodyPr>
          <a:p>
            <a:pPr algn="ctr" eaLnBrk="0" hangingPunct="0">
              <a:buNone/>
            </a:pPr>
            <a:r>
              <a:rPr lang="en-US" altLang="zh-CN" sz="1200" b="1" dirty="0">
                <a:latin typeface="Calibri" panose="020F0502020204030204" pitchFamily="34" charset="0"/>
                <a:ea typeface="楷体_GB2312"/>
                <a:sym typeface="Arial" panose="020B0604020202020204" pitchFamily="34" charset="0"/>
              </a:rPr>
              <a:t>Firewall</a:t>
            </a:r>
            <a:endParaRPr lang="en-US" altLang="zh-CN" sz="1200" b="1" dirty="0">
              <a:latin typeface="Calibri" panose="020F0502020204030204" pitchFamily="34" charset="0"/>
              <a:ea typeface="楷体_GB2312"/>
              <a:sym typeface="Arial" panose="020B0604020202020204" pitchFamily="34" charset="0"/>
            </a:endParaRPr>
          </a:p>
        </p:txBody>
      </p:sp>
      <p:sp>
        <p:nvSpPr>
          <p:cNvPr id="18501" name="Text Box 2181"/>
          <p:cNvSpPr txBox="1"/>
          <p:nvPr/>
        </p:nvSpPr>
        <p:spPr>
          <a:xfrm>
            <a:off x="3349625" y="750888"/>
            <a:ext cx="4467225" cy="582612"/>
          </a:xfrm>
          <a:prstGeom prst="rect">
            <a:avLst/>
          </a:prstGeom>
          <a:noFill/>
          <a:ln w="9525">
            <a:noFill/>
          </a:ln>
        </p:spPr>
        <p:txBody>
          <a:bodyPr wrap="square" lIns="91424" tIns="45712" rIns="91424" bIns="45712" anchor="t">
            <a:spAutoFit/>
          </a:bodyPr>
          <a:p>
            <a:r>
              <a:rPr lang="en-US" altLang="zh-CN" sz="1600" dirty="0">
                <a:solidFill>
                  <a:srgbClr val="FFC000"/>
                </a:solidFill>
                <a:latin typeface="Impact" panose="020B0806030902050204" charset="0"/>
                <a:ea typeface="微软雅黑" panose="020B0503020204020204" charset="-122"/>
              </a:rPr>
              <a:t>All of the network elements support load sharing and  disaster redundancy!</a:t>
            </a:r>
            <a:endParaRPr lang="en-US" altLang="zh-CN" sz="1600" dirty="0">
              <a:solidFill>
                <a:srgbClr val="FFC000"/>
              </a:solidFill>
              <a:latin typeface="Impact" panose="020B080603090205020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2"/>
          <p:cNvSpPr>
            <a:spLocks noGrp="1"/>
          </p:cNvSpPr>
          <p:nvPr/>
        </p:nvSpPr>
        <p:spPr>
          <a:xfrm>
            <a:off x="304800" y="336550"/>
            <a:ext cx="6145213" cy="1116013"/>
          </a:xfrm>
          <a:prstGeom prst="rect">
            <a:avLst/>
          </a:prstGeom>
          <a:noFill/>
          <a:ln w="9525">
            <a:noFill/>
          </a:ln>
        </p:spPr>
        <p:txBody>
          <a:bodyPr wrap="square" lIns="0" tIns="0" rIns="0" bIns="0" anchor="t"/>
          <a:p>
            <a:r>
              <a:rPr lang="en-US" altLang="zh-CN" sz="2800" b="1" baseline="0">
                <a:solidFill>
                  <a:srgbClr val="25C6FF"/>
                </a:solidFill>
                <a:latin typeface="Calibri" panose="020F0502020204030204" pitchFamily="34" charset="0"/>
                <a:ea typeface="微软雅黑" panose="020B0503020204020204" charset="-122"/>
                <a:sym typeface="宋体" panose="02010600030101010101" pitchFamily="2" charset="-122"/>
              </a:rPr>
              <a:t>eChat Server Description</a:t>
            </a:r>
            <a:br>
              <a:rPr lang="en-US" altLang="zh-CN" sz="2800" b="1" baseline="0" dirty="0">
                <a:solidFill>
                  <a:srgbClr val="25C6FF"/>
                </a:solidFill>
                <a:latin typeface="Calibri" panose="020F0502020204030204" pitchFamily="34" charset="0"/>
                <a:ea typeface="微软雅黑" panose="020B0503020204020204" charset="-122"/>
              </a:rPr>
            </a:br>
            <a:endParaRPr lang="zh-CN" sz="2500" b="1" baseline="0" dirty="0">
              <a:solidFill>
                <a:srgbClr val="25C6FF"/>
              </a:solidFill>
              <a:latin typeface="Arial" panose="020B0604020202020204" pitchFamily="34" charset="0"/>
              <a:ea typeface="微软雅黑" panose="020B0503020204020204" charset="-122"/>
              <a:sym typeface="宋体" panose="02010600030101010101" pitchFamily="2" charset="-122"/>
            </a:endParaRPr>
          </a:p>
        </p:txBody>
      </p:sp>
      <p:graphicFrame>
        <p:nvGraphicFramePr>
          <p:cNvPr id="5" name="图示 4"/>
          <p:cNvGraphicFramePr/>
          <p:nvPr/>
        </p:nvGraphicFramePr>
        <p:xfrm>
          <a:off x="737235" y="835660"/>
          <a:ext cx="7572375"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75" y="104140"/>
            <a:ext cx="7021830" cy="1115060"/>
          </a:xfrm>
        </p:spPr>
        <p:txBody>
          <a:bodyPr/>
          <a:lstStyle/>
          <a:p>
            <a:r>
              <a:rPr lang="en-US" altLang="zh-CN" sz="2800" b="1">
                <a:solidFill>
                  <a:srgbClr val="25C6FF"/>
                </a:solidFill>
                <a:latin typeface="+mj-lt"/>
                <a:sym typeface="+mn-ea"/>
              </a:rPr>
              <a:t>eChat Solution – Key Technologies</a:t>
            </a:r>
            <a:br>
              <a:rPr kumimoji="1" lang="zh-CN" altLang="en-US" b="0" dirty="0" smtClean="0">
                <a:latin typeface="Arial" panose="020B0604020202020204" pitchFamily="34" charset="0"/>
                <a:ea typeface="微软雅黑" panose="020B0503020204020204" charset="-122"/>
                <a:cs typeface="Arial" panose="020B0604020202020204" pitchFamily="34" charset="0"/>
              </a:rPr>
            </a:br>
            <a:endParaRPr lang="zh-CN" altLang="en-US"/>
          </a:p>
        </p:txBody>
      </p:sp>
      <p:sp>
        <p:nvSpPr>
          <p:cNvPr id="3" name="内容占位符 1"/>
          <p:cNvSpPr txBox="1"/>
          <p:nvPr/>
        </p:nvSpPr>
        <p:spPr>
          <a:xfrm>
            <a:off x="443230" y="824230"/>
            <a:ext cx="8050530" cy="4068445"/>
          </a:xfrm>
          <a:prstGeom prst="rect">
            <a:avLst/>
          </a:prstGeom>
        </p:spPr>
        <p:txBody>
          <a:bodyPr vert="horz" lIns="91423" tIns="45712" rIns="91423" bIns="45712" rtlCol="0">
            <a:normAutofit fontScale="60000" lnSpcReduction="20000"/>
          </a:bodyPr>
          <a:lstStyle/>
          <a:p>
            <a:pPr marL="342900" marR="0" lvl="0" indent="-342900" algn="l" defTabSz="456565" rtl="0" eaLnBrk="1" fontAlgn="auto" latinLnBrk="0" hangingPunct="1">
              <a:lnSpc>
                <a:spcPct val="150000"/>
              </a:lnSpc>
              <a:spcBef>
                <a:spcPct val="20000"/>
              </a:spcBef>
              <a:spcAft>
                <a:spcPts val="0"/>
              </a:spcAft>
              <a:buClrTx/>
              <a:buSzTx/>
              <a:buFont typeface="Wingdings" panose="05000000000000000000" pitchFamily="2" charset="2"/>
              <a:buChar char="n"/>
              <a:defRPr/>
            </a:pPr>
            <a:r>
              <a:rPr kumimoji="0" lang="en-US" altLang="zh-CN" sz="28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Trunking Features</a:t>
            </a:r>
            <a:endParaRPr kumimoji="0" lang="zh-CN" altLang="en-US" sz="1800" b="0" i="0" u="none" strike="noStrike" kern="1200" cap="none" spc="0" normalizeH="0" baseline="0" noProof="0" dirty="0" smtClean="0">
              <a:ln>
                <a:noFill/>
              </a:ln>
              <a:solidFill>
                <a:sysClr val="windowText" lastClr="000000"/>
              </a:solidFill>
              <a:effectLst/>
              <a:uLnTx/>
              <a:uFillTx/>
              <a:latin typeface="+mn-lt"/>
              <a:ea typeface="微软雅黑" panose="020B0503020204020204" charset="-122"/>
              <a:cs typeface="+mn-lt"/>
            </a:endParaRPr>
          </a:p>
          <a:p>
            <a:pPr marL="742950" marR="0" lvl="1" indent="-285750" algn="l" defTabSz="456565" rtl="0" eaLnBrk="1" fontAlgn="auto" latinLnBrk="0" hangingPunct="1">
              <a:lnSpc>
                <a:spcPct val="150000"/>
              </a:lnSpc>
              <a:spcBef>
                <a:spcPct val="20000"/>
              </a:spcBef>
              <a:spcAft>
                <a:spcPts val="0"/>
              </a:spcAft>
              <a:buClrTx/>
              <a:buSzTx/>
              <a:buFont typeface="Arial" panose="020B0604020202020204"/>
              <a:buChar char="–"/>
              <a:defRPr/>
            </a:pPr>
            <a:r>
              <a:rPr kumimoji="0" lang="en-US" altLang="zh-CN" sz="2400" b="0" i="0" u="none" strike="noStrike" kern="1200" cap="none" spc="0" normalizeH="0" baseline="0" noProof="0" dirty="0" smtClean="0">
                <a:ln>
                  <a:noFill/>
                </a:ln>
                <a:solidFill>
                  <a:srgbClr val="FF0000"/>
                </a:solidFill>
                <a:effectLst/>
                <a:uLnTx/>
                <a:uFillTx/>
                <a:latin typeface="+mn-lt"/>
                <a:ea typeface="微软雅黑" panose="020B0503020204020204" charset="-122"/>
                <a:cs typeface="Arial" panose="020B0604020202020204" pitchFamily="34" charset="0"/>
              </a:rPr>
              <a:t>Push-</a:t>
            </a:r>
            <a:r>
              <a:rPr lang="en-US" altLang="zh-CN" sz="2400" noProof="0" dirty="0" smtClean="0">
                <a:solidFill>
                  <a:srgbClr val="FF0000"/>
                </a:solidFill>
                <a:latin typeface="+mn-lt"/>
                <a:ea typeface="微软雅黑" panose="020B0503020204020204" charset="-122"/>
                <a:cs typeface="Arial" panose="020B0604020202020204" pitchFamily="34" charset="0"/>
              </a:rPr>
              <a:t>T</a:t>
            </a:r>
            <a:r>
              <a:rPr lang="en-US" altLang="zh-CN" sz="2400" dirty="0" smtClean="0">
                <a:solidFill>
                  <a:srgbClr val="FF0000"/>
                </a:solidFill>
                <a:latin typeface="+mn-lt"/>
                <a:ea typeface="微软雅黑" panose="020B0503020204020204" charset="-122"/>
                <a:cs typeface="Arial" panose="020B0604020202020204" pitchFamily="34" charset="0"/>
              </a:rPr>
              <a:t>o-Talk:</a:t>
            </a:r>
            <a:r>
              <a:rPr kumimoji="0" lang="en-US" altLang="zh-CN" sz="2400" b="0" i="0" u="none" strike="noStrike" kern="1200" cap="none" spc="0" normalizeH="0" baseline="0" noProof="0" dirty="0" smtClean="0">
                <a:ln>
                  <a:noFill/>
                </a:ln>
                <a:solidFill>
                  <a:sysClr val="windowText" lastClr="000000"/>
                </a:solidFill>
                <a:effectLst/>
                <a:uLnTx/>
                <a:uFillTx/>
                <a:latin typeface="+mn-lt"/>
                <a:ea typeface="微软雅黑" panose="020B0503020204020204" charset="-122"/>
                <a:cs typeface="Arial" panose="020B0604020202020204" pitchFamily="34" charset="0"/>
              </a:rPr>
              <a:t>:</a:t>
            </a:r>
            <a:r>
              <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 Press the PTT button and then talk</a:t>
            </a:r>
            <a:endParaRPr kumimoji="0" lang="zh-CN" altLang="en-US"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742950" marR="0" lvl="1" indent="-285750" algn="l" defTabSz="456565" rtl="0" eaLnBrk="1" fontAlgn="auto" latinLnBrk="0" hangingPunct="1">
              <a:lnSpc>
                <a:spcPct val="150000"/>
              </a:lnSpc>
              <a:spcBef>
                <a:spcPct val="20000"/>
              </a:spcBef>
              <a:spcAft>
                <a:spcPts val="0"/>
              </a:spcAft>
              <a:buClrTx/>
              <a:buSzTx/>
              <a:buFont typeface="Arial" panose="020B0604020202020204"/>
              <a:buChar char="–"/>
              <a:defRPr/>
            </a:pPr>
            <a:r>
              <a:rPr lang="en-US" altLang="zh-CN" sz="2400" dirty="0" smtClean="0">
                <a:solidFill>
                  <a:srgbClr val="FF0000"/>
                </a:solidFill>
                <a:latin typeface="+mn-lt"/>
                <a:ea typeface="微软雅黑" panose="020B0503020204020204" charset="-122"/>
                <a:cs typeface="Arial" panose="020B0604020202020204" pitchFamily="34" charset="0"/>
              </a:rPr>
              <a:t>One-to-many call:</a:t>
            </a:r>
            <a:r>
              <a:rPr lang="en-US" altLang="zh-CN" sz="2400" dirty="0" smtClean="0">
                <a:solidFill>
                  <a:schemeClr val="bg1"/>
                </a:solidFill>
                <a:latin typeface="+mn-lt"/>
                <a:ea typeface="微软雅黑" panose="020B0503020204020204" charset="-122"/>
                <a:cs typeface="Arial" panose="020B0604020202020204" pitchFamily="34" charset="0"/>
              </a:rPr>
              <a:t> Large call capacity and instant communication with </a:t>
            </a:r>
            <a:r>
              <a:rPr lang="en-US" altLang="zh-CN" sz="2400" dirty="0" err="1" smtClean="0">
                <a:solidFill>
                  <a:schemeClr val="bg1"/>
                </a:solidFill>
                <a:latin typeface="+mn-lt"/>
                <a:ea typeface="微软雅黑" panose="020B0503020204020204" charset="-122"/>
                <a:cs typeface="Arial" panose="020B0604020202020204" pitchFamily="34" charset="0"/>
              </a:rPr>
              <a:t>many members</a:t>
            </a:r>
            <a:endPar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342900" marR="0" lvl="0" indent="-342900" algn="l" defTabSz="456565" rtl="0" eaLnBrk="1" fontAlgn="auto" latinLnBrk="0" hangingPunct="1">
              <a:lnSpc>
                <a:spcPct val="150000"/>
              </a:lnSpc>
              <a:spcBef>
                <a:spcPct val="20000"/>
              </a:spcBef>
              <a:spcAft>
                <a:spcPts val="0"/>
              </a:spcAft>
              <a:buClrTx/>
              <a:buSzTx/>
              <a:buFont typeface="Wingdings" panose="05000000000000000000" pitchFamily="2" charset="2"/>
              <a:buChar char="n"/>
              <a:defRPr/>
            </a:pPr>
            <a:r>
              <a:rPr kumimoji="0" lang="en-US" altLang="zh-CN" sz="28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Key Technologies</a:t>
            </a:r>
            <a:endParaRPr kumimoji="0" lang="en-US" altLang="zh-CN" sz="28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742950" marR="0" lvl="1" indent="-285750" algn="l" defTabSz="456565" rtl="0" eaLnBrk="1" fontAlgn="auto" latinLnBrk="0" hangingPunct="1">
              <a:lnSpc>
                <a:spcPct val="150000"/>
              </a:lnSpc>
              <a:spcBef>
                <a:spcPct val="20000"/>
              </a:spcBef>
              <a:spcAft>
                <a:spcPts val="0"/>
              </a:spcAft>
              <a:buClrTx/>
              <a:buSzTx/>
              <a:buFont typeface="Arial" panose="020B0604020202020204"/>
              <a:buChar char="–"/>
              <a:defRPr/>
            </a:pPr>
            <a:r>
              <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Multi-mode Access Network</a:t>
            </a:r>
            <a:endPar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1143000" marR="0" lvl="2" indent="-228600" algn="l" defTabSz="456565" rtl="0" eaLnBrk="1" fontAlgn="auto" latinLnBrk="0" hangingPunct="1">
              <a:lnSpc>
                <a:spcPct val="150000"/>
              </a:lnSpc>
              <a:spcBef>
                <a:spcPct val="20000"/>
              </a:spcBef>
              <a:spcAft>
                <a:spcPts val="0"/>
              </a:spcAft>
              <a:buClrTx/>
              <a:buSzTx/>
              <a:buFont typeface="Arial" panose="020B0604020202020204"/>
              <a:buChar char="•"/>
              <a:defRPr/>
            </a:pPr>
            <a:r>
              <a:rPr kumimoji="0" lang="en-US" altLang="zh-CN" sz="20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Our eChat service is independent of the bearer network, so that it can be performed in different access networks, such as 2G, 3G, 4G and Wi-Fi. </a:t>
            </a:r>
            <a:endParaRPr kumimoji="0" lang="zh-CN" altLang="en-US" sz="20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742950" marR="0" lvl="1" indent="-285750" algn="l" defTabSz="456565" rtl="0" eaLnBrk="1" fontAlgn="auto" latinLnBrk="0" hangingPunct="1">
              <a:lnSpc>
                <a:spcPct val="150000"/>
              </a:lnSpc>
              <a:spcBef>
                <a:spcPct val="20000"/>
              </a:spcBef>
              <a:spcAft>
                <a:spcPts val="0"/>
              </a:spcAft>
              <a:buClrTx/>
              <a:buSzTx/>
              <a:buFont typeface="Arial" panose="020B0604020202020204"/>
              <a:buChar char="–"/>
              <a:defRPr/>
            </a:pPr>
            <a:r>
              <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Modularization and Distributed Design</a:t>
            </a:r>
            <a:endParaRPr kumimoji="0" lang="en-US" altLang="zh-CN" sz="24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1143000" marR="0" lvl="2" indent="-228600" algn="l" defTabSz="456565" rtl="0" eaLnBrk="1" fontAlgn="auto" latinLnBrk="0" hangingPunct="1">
              <a:lnSpc>
                <a:spcPct val="150000"/>
              </a:lnSpc>
              <a:spcBef>
                <a:spcPct val="20000"/>
              </a:spcBef>
              <a:spcAft>
                <a:spcPts val="0"/>
              </a:spcAft>
              <a:buClrTx/>
              <a:buSzTx/>
              <a:buFont typeface="Arial" panose="020B0604020202020204"/>
              <a:buChar char="•"/>
              <a:defRPr/>
            </a:pPr>
            <a:r>
              <a:rPr kumimoji="0" lang="en-US" altLang="zh-CN" sz="20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Our </a:t>
            </a:r>
            <a:r>
              <a:rPr kumimoji="0" lang="en-US" altLang="zh-CN" sz="2000" b="0" i="0" u="none" strike="noStrike" kern="1200" cap="none" spc="0" normalizeH="0" baseline="0" noProof="0" dirty="0" err="1" smtClean="0">
                <a:ln>
                  <a:noFill/>
                </a:ln>
                <a:solidFill>
                  <a:schemeClr val="bg1"/>
                </a:solidFill>
                <a:effectLst/>
                <a:uLnTx/>
                <a:uFillTx/>
                <a:latin typeface="+mn-lt"/>
                <a:ea typeface="微软雅黑" panose="020B0503020204020204" charset="-122"/>
                <a:cs typeface="Arial" panose="020B0604020202020204" pitchFamily="34" charset="0"/>
              </a:rPr>
              <a:t>eChat</a:t>
            </a:r>
            <a:r>
              <a:rPr kumimoji="0" lang="en-US" altLang="zh-CN" sz="20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rPr>
              <a:t> system adopt modularization and distributed technology to design, </a:t>
            </a:r>
            <a:r>
              <a:rPr kumimoji="0" lang="en-US" altLang="zh-CN" sz="2000" b="0" i="0" u="none" strike="noStrike" kern="1200" cap="none" spc="0" normalizeH="0" noProof="0" dirty="0" smtClean="0">
                <a:ln>
                  <a:noFill/>
                </a:ln>
                <a:solidFill>
                  <a:schemeClr val="bg1"/>
                </a:solidFill>
                <a:effectLst/>
                <a:uLnTx/>
                <a:uFillTx/>
                <a:latin typeface="+mn-lt"/>
                <a:ea typeface="微软雅黑" panose="020B0503020204020204" charset="-122"/>
                <a:cs typeface="Arial" panose="020B0604020202020204" pitchFamily="34" charset="0"/>
              </a:rPr>
              <a:t>it can be deployed according to different capacity scenarios. </a:t>
            </a:r>
            <a:endParaRPr kumimoji="0" lang="en-US" altLang="zh-CN" sz="2000" b="0" i="0" u="none" strike="noStrike" kern="1200" cap="none" spc="0" normalizeH="0" noProof="0" dirty="0" smtClean="0">
              <a:ln>
                <a:noFill/>
              </a:ln>
              <a:solidFill>
                <a:schemeClr val="bg1"/>
              </a:solidFill>
              <a:effectLst/>
              <a:uLnTx/>
              <a:uFillTx/>
              <a:latin typeface="+mn-lt"/>
              <a:ea typeface="微软雅黑" panose="020B0503020204020204" charset="-122"/>
              <a:cs typeface="Arial" panose="020B0604020202020204" pitchFamily="34" charset="0"/>
            </a:endParaRPr>
          </a:p>
          <a:p>
            <a:pPr marL="1143000" marR="0" lvl="2" indent="-228600" algn="l" defTabSz="456565" rtl="0" eaLnBrk="1" fontAlgn="auto" latinLnBrk="0" hangingPunct="1">
              <a:lnSpc>
                <a:spcPct val="150000"/>
              </a:lnSpc>
              <a:spcBef>
                <a:spcPct val="20000"/>
              </a:spcBef>
              <a:spcAft>
                <a:spcPts val="0"/>
              </a:spcAft>
              <a:buClrTx/>
              <a:buSzTx/>
              <a:buFont typeface="Arial" panose="020B0604020202020204"/>
              <a:buChar char="•"/>
              <a:defRPr/>
            </a:pPr>
            <a:r>
              <a:rPr lang="en-US" altLang="zh-CN" sz="2000" noProof="0" dirty="0" smtClean="0">
                <a:ln>
                  <a:noFill/>
                </a:ln>
                <a:solidFill>
                  <a:schemeClr val="bg1"/>
                </a:solidFill>
                <a:effectLst/>
                <a:uLnTx/>
                <a:uFillTx/>
                <a:latin typeface="+mn-lt"/>
                <a:ea typeface="微软雅黑" panose="020B0503020204020204" charset="-122"/>
                <a:cs typeface="Arial" panose="020B0604020202020204" pitchFamily="34" charset="0"/>
                <a:sym typeface="+mn-ea"/>
              </a:rPr>
              <a:t>The distributed technology may ensure the system redundancy, stability and service continuity.</a:t>
            </a:r>
            <a:endParaRPr lang="en-US" altLang="zh-CN" sz="2000" noProof="0" dirty="0" smtClean="0">
              <a:ln>
                <a:noFill/>
              </a:ln>
              <a:solidFill>
                <a:schemeClr val="bg1"/>
              </a:solidFill>
              <a:effectLst/>
              <a:uLnTx/>
              <a:uFillTx/>
              <a:latin typeface="+mn-lt"/>
              <a:ea typeface="微软雅黑" panose="020B0503020204020204" charset="-122"/>
              <a:cs typeface="Arial" panose="020B0604020202020204" pitchFamily="34" charset="0"/>
              <a:sym typeface="+mn-ea"/>
            </a:endParaRPr>
          </a:p>
          <a:p>
            <a:pPr marL="1143000" marR="0" lvl="2" indent="-228600" algn="l" defTabSz="456565" rtl="0" eaLnBrk="1" fontAlgn="auto" latinLnBrk="0" hangingPunct="1">
              <a:lnSpc>
                <a:spcPct val="150000"/>
              </a:lnSpc>
              <a:spcBef>
                <a:spcPct val="20000"/>
              </a:spcBef>
              <a:spcAft>
                <a:spcPts val="0"/>
              </a:spcAft>
              <a:buClrTx/>
              <a:buSzTx/>
              <a:buFont typeface="Arial" panose="020B0604020202020204"/>
              <a:buChar char="•"/>
              <a:defRPr/>
            </a:pPr>
            <a:r>
              <a:rPr lang="en-US" altLang="zh-CN" sz="2000" dirty="0" smtClean="0">
                <a:solidFill>
                  <a:schemeClr val="bg1"/>
                </a:solidFill>
                <a:latin typeface="+mn-lt"/>
                <a:ea typeface="微软雅黑" panose="020B0503020204020204" charset="-122"/>
                <a:cs typeface="Arial" panose="020B0604020202020204" pitchFamily="34" charset="0"/>
              </a:rPr>
              <a:t>The modularization design to make the future expansion easy and fast.</a:t>
            </a:r>
            <a:endParaRPr lang="en-US" altLang="zh-CN" sz="2000" dirty="0" smtClean="0">
              <a:solidFill>
                <a:schemeClr val="bg1"/>
              </a:solidFill>
              <a:latin typeface="+mn-lt"/>
              <a:ea typeface="微软雅黑" panose="020B0503020204020204" charset="-122"/>
              <a:cs typeface="Arial" panose="020B0604020202020204" pitchFamily="34" charset="0"/>
            </a:endParaRPr>
          </a:p>
          <a:p>
            <a:pPr marL="1143000" marR="0" lvl="2" indent="-228600" algn="l" defTabSz="456565" rtl="0" eaLnBrk="1" fontAlgn="auto" latinLnBrk="0" hangingPunct="1">
              <a:lnSpc>
                <a:spcPct val="150000"/>
              </a:lnSpc>
              <a:spcBef>
                <a:spcPct val="20000"/>
              </a:spcBef>
              <a:spcAft>
                <a:spcPts val="0"/>
              </a:spcAft>
              <a:buClrTx/>
              <a:buSzTx/>
              <a:buFont typeface="Arial" panose="020B0604020202020204"/>
              <a:buChar char="•"/>
              <a:defRPr/>
            </a:pPr>
            <a:r>
              <a:rPr lang="en-US" altLang="zh-CN" sz="2000" dirty="0" smtClean="0">
                <a:solidFill>
                  <a:schemeClr val="bg1"/>
                </a:solidFill>
                <a:latin typeface="+mn-lt"/>
                <a:ea typeface="微软雅黑" panose="020B0503020204020204" charset="-122"/>
                <a:cs typeface="Arial" panose="020B0604020202020204" pitchFamily="34" charset="0"/>
              </a:rPr>
              <a:t>Our eChat system support PC server or cloud based deployment.</a:t>
            </a:r>
            <a:endParaRPr kumimoji="0" lang="en-US" altLang="zh-CN" sz="2000" b="0" i="0" u="none" strike="noStrike" kern="1200" cap="none" spc="0" normalizeH="0" baseline="0" noProof="0" dirty="0" smtClean="0">
              <a:ln>
                <a:noFill/>
              </a:ln>
              <a:solidFill>
                <a:schemeClr val="bg1"/>
              </a:solidFill>
              <a:effectLst/>
              <a:uLnTx/>
              <a:uFillTx/>
              <a:latin typeface="+mn-lt"/>
              <a:ea typeface="微软雅黑" panose="020B050302020402020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a:xfrm>
            <a:off x="333375" y="55563"/>
            <a:ext cx="6143625" cy="1116012"/>
          </a:xfrm>
        </p:spPr>
        <p:txBody>
          <a:bodyPr vert="horz" wrap="square" lIns="0" tIns="0" rIns="0" bIns="0" anchor="t"/>
          <a:p>
            <a:pPr defTabSz="457200"/>
            <a:r>
              <a:rPr lang="en-US" altLang="zh-CN" sz="2800" b="1" kern="1200" baseline="0" dirty="0">
                <a:solidFill>
                  <a:srgbClr val="25C6FF"/>
                </a:solidFill>
                <a:latin typeface="Calibri" panose="020F0502020204030204" pitchFamily="34" charset="0"/>
                <a:ea typeface="微软雅黑" panose="020B0503020204020204" charset="-122"/>
                <a:cs typeface="+mn-cs"/>
                <a:sym typeface="宋体" panose="02010600030101010101" pitchFamily="2" charset="-122"/>
              </a:rPr>
              <a:t>eChat Solution Features</a:t>
            </a:r>
            <a:br>
              <a:rPr lang="en-US" altLang="zh-CN" sz="2800" b="1" kern="1200" baseline="0" dirty="0">
                <a:solidFill>
                  <a:srgbClr val="25C6FF"/>
                </a:solidFill>
                <a:latin typeface="Calibri" panose="020F0502020204030204" pitchFamily="34" charset="0"/>
                <a:ea typeface="微软雅黑" panose="020B0503020204020204" charset="-122"/>
                <a:cs typeface="+mn-cs"/>
              </a:rPr>
            </a:br>
            <a:endParaRPr lang="en-US" altLang="zh-CN" sz="2800" b="1" kern="1200" baseline="0" dirty="0">
              <a:solidFill>
                <a:srgbClr val="25C6FF"/>
              </a:solidFill>
              <a:latin typeface="Calibri" panose="020F0502020204030204" pitchFamily="34" charset="0"/>
              <a:ea typeface="微软雅黑" panose="020B0503020204020204" charset="-122"/>
              <a:cs typeface="+mn-cs"/>
            </a:endParaRPr>
          </a:p>
        </p:txBody>
      </p:sp>
      <p:sp>
        <p:nvSpPr>
          <p:cNvPr id="65" name="矩形 64"/>
          <p:cNvSpPr/>
          <p:nvPr/>
        </p:nvSpPr>
        <p:spPr bwMode="auto">
          <a:xfrm>
            <a:off x="3217863" y="660400"/>
            <a:ext cx="2557463" cy="4260850"/>
          </a:xfrm>
          <a:prstGeom prst="rect">
            <a:avLst/>
          </a:prstGeom>
          <a:solidFill>
            <a:schemeClr val="tx2">
              <a:lumMod val="50000"/>
            </a:schemeClr>
          </a:solidFill>
          <a:ln w="9525">
            <a:noFill/>
            <a:round/>
          </a:ln>
          <a:effectLst>
            <a:outerShdw sx="1000" sy="1000" algn="ctr" rotWithShape="0">
              <a:srgbClr val="000000"/>
            </a:outerShdw>
          </a:effectLst>
        </p:spPr>
        <p:txBody>
          <a:bodyPr wrap="square" lIns="71961" tIns="71961" rIns="71961" bIns="71961" anchor="t" anchorCtr="0"/>
          <a:lstStyle/>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sym typeface="+mn-ea"/>
              </a:rPr>
              <a:t>Dispatch Console</a:t>
            </a:r>
            <a:endParaRPr lang="en-US" altLang="zh-CN" sz="1000" b="1"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Dispatch</a:t>
            </a:r>
            <a:r>
              <a:rPr lang="en-US" altLang="zh-CN" sz="1000" strike="noStrike" noProof="1" dirty="0" smtClean="0">
                <a:solidFill>
                  <a:schemeClr val="bg1"/>
                </a:solidFill>
                <a:latin typeface="+mn-lt"/>
                <a:ea typeface="微软雅黑" panose="020B0503020204020204" charset="-122"/>
                <a:cs typeface="+mn-cs"/>
                <a:sym typeface="+mn-ea"/>
              </a:rPr>
              <a:t>ing</a:t>
            </a:r>
            <a:endParaRPr lang="zh-CN" altLang="en-US"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Temporary group call</a:t>
            </a:r>
            <a:endParaRPr lang="en-US" altLang="zh-CN"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Status Subscription</a:t>
            </a:r>
            <a:endParaRPr lang="en-US" altLang="zh-CN"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Local Voice Recording</a:t>
            </a:r>
            <a:endParaRPr lang="zh-CN" altLang="en-US" sz="1000"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Triple Screens</a:t>
            </a:r>
            <a:endParaRPr lang="zh-CN" altLang="en-US" sz="1000" strike="noStrike"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zh-CN" altLang="en-US" sz="1000" strike="noStrike" noProof="1" dirty="0" smtClean="0">
              <a:solidFill>
                <a:schemeClr val="bg1"/>
              </a:solidFill>
              <a:latin typeface="+mn-lt"/>
              <a:ea typeface="微软雅黑" panose="020B0503020204020204" charset="-122"/>
            </a:endParaRPr>
          </a:p>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sym typeface="+mn-ea"/>
              </a:rPr>
              <a:t>Management Console</a:t>
            </a:r>
            <a:endParaRPr lang="en-US" altLang="zh-CN"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Agent Management</a:t>
            </a:r>
            <a:endParaRPr lang="en-US" altLang="zh-CN"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User Account Management</a:t>
            </a:r>
            <a:endParaRPr lang="en-US" altLang="zh-CN" sz="1000" strike="noStrike" kern="0" noProof="1" dirty="0" smtClean="0">
              <a:solidFill>
                <a:schemeClr val="bg1"/>
              </a:solidFill>
              <a:latin typeface="+mn-lt"/>
              <a:ea typeface="微软雅黑" panose="020B0503020204020204" charset="-122"/>
              <a:sym typeface="+mn-ea"/>
            </a:endParaRPr>
          </a:p>
          <a:p>
            <a:pPr marL="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Fleet and Group Management</a:t>
            </a:r>
            <a:endParaRPr lang="en-US" altLang="zh-CN"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sz="1000" strike="noStrike" kern="0" noProof="1" dirty="0" smtClean="0">
                <a:solidFill>
                  <a:schemeClr val="bg1"/>
                </a:solidFill>
                <a:latin typeface="+mn-lt"/>
                <a:ea typeface="微软雅黑" panose="020B0503020204020204" charset="-122"/>
                <a:cs typeface="+mn-cs"/>
                <a:sym typeface="+mn-ea"/>
              </a:rPr>
              <a:t>Organization Management</a:t>
            </a:r>
            <a:endParaRPr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chemeClr val="bg1"/>
                </a:solidFill>
                <a:latin typeface="+mn-lt"/>
                <a:ea typeface="微软雅黑" panose="020B0503020204020204" charset="-122"/>
                <a:cs typeface="+mn-cs"/>
                <a:sym typeface="+mn-ea"/>
              </a:rPr>
              <a:t>System Maintenance</a:t>
            </a:r>
            <a:endParaRPr lang="en-US" altLang="zh-CN"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chemeClr val="bg1"/>
                </a:solidFill>
                <a:latin typeface="+mn-lt"/>
                <a:ea typeface="微软雅黑" panose="020B0503020204020204" charset="-122"/>
                <a:cs typeface="+mn-cs"/>
                <a:sym typeface="+mn-ea"/>
              </a:rPr>
              <a:t>Management Data Import and Export</a:t>
            </a:r>
            <a:endParaRPr lang="en-US" altLang="zh-CN"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b="1"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sym typeface="+mn-ea"/>
              </a:rPr>
              <a:t>Positioning</a:t>
            </a:r>
            <a:endParaRPr lang="zh-CN" altLang="en-US"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Real-Time Location</a:t>
            </a:r>
            <a:endParaRPr lang="en-US" altLang="zh-CN"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Historical Track</a:t>
            </a:r>
            <a:endParaRPr lang="zh-CN" altLang="en-US"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rgbClr val="FFFF00"/>
                </a:solidFill>
                <a:latin typeface="+mn-lt"/>
                <a:ea typeface="微软雅黑" panose="020B0503020204020204" charset="-122"/>
                <a:cs typeface="+mn-cs"/>
                <a:sym typeface="+mn-ea"/>
              </a:rPr>
              <a:t>Circle Selection Call</a:t>
            </a:r>
            <a:endParaRPr lang="zh-CN" altLang="en-US" sz="1000" strike="noStrike"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Ranging</a:t>
            </a:r>
            <a:endParaRPr lang="zh-CN" altLang="en-US" sz="1000" strike="noStrike" noProof="1" dirty="0" smtClean="0">
              <a:solidFill>
                <a:srgbClr val="FFFF00"/>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rgbClr val="FFFF00"/>
                </a:solidFill>
                <a:latin typeface="+mn-lt"/>
                <a:ea typeface="微软雅黑" panose="020B0503020204020204" charset="-122"/>
                <a:cs typeface="+mn-cs"/>
                <a:sym typeface="+mn-ea"/>
              </a:rPr>
              <a:t>Geo-f</a:t>
            </a:r>
            <a:r>
              <a:rPr lang="zh-CN" altLang="en-US" sz="1000" strike="noStrike" noProof="1" dirty="0" smtClean="0">
                <a:solidFill>
                  <a:srgbClr val="FFFF00"/>
                </a:solidFill>
                <a:latin typeface="+mn-lt"/>
                <a:ea typeface="微软雅黑" panose="020B0503020204020204" charset="-122"/>
                <a:cs typeface="+mn-cs"/>
                <a:sym typeface="+mn-ea"/>
              </a:rPr>
              <a:t>encing</a:t>
            </a:r>
            <a:endParaRPr lang="zh-CN" altLang="en-US" sz="1000" strike="noStrike"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Location Data Export</a:t>
            </a:r>
            <a:endParaRPr lang="zh-CN" altLang="en-US" sz="1000" b="1" strike="noStrike" kern="0" noProof="1" dirty="0" smtClean="0">
              <a:solidFill>
                <a:schemeClr val="bg1"/>
              </a:solidFill>
              <a:latin typeface="+mn-lt"/>
              <a:ea typeface="微软雅黑" panose="020B0503020204020204" charset="-122"/>
              <a:sym typeface="+mn-ea"/>
            </a:endParaRPr>
          </a:p>
        </p:txBody>
      </p:sp>
      <p:sp>
        <p:nvSpPr>
          <p:cNvPr id="70" name="矩形 69"/>
          <p:cNvSpPr/>
          <p:nvPr/>
        </p:nvSpPr>
        <p:spPr bwMode="auto">
          <a:xfrm>
            <a:off x="5775325" y="660400"/>
            <a:ext cx="2557463" cy="4260850"/>
          </a:xfrm>
          <a:prstGeom prst="rect">
            <a:avLst/>
          </a:prstGeom>
          <a:solidFill>
            <a:schemeClr val="tx2">
              <a:lumMod val="75000"/>
            </a:schemeClr>
          </a:solidFill>
          <a:ln w="9525">
            <a:noFill/>
            <a:round/>
          </a:ln>
          <a:effectLst>
            <a:outerShdw sx="1000" sy="1000" algn="ctr" rotWithShape="0">
              <a:srgbClr val="000000"/>
            </a:outerShdw>
          </a:effectLst>
        </p:spPr>
        <p:txBody>
          <a:bodyPr wrap="square" lIns="71961" tIns="71961" rIns="71961" bIns="71961" anchor="t" anchorCtr="0"/>
          <a:lstStyle/>
          <a:p>
            <a:pPr marL="0" lvl="1" indent="0" defTabSz="913765" fontAlgn="base">
              <a:lnSpc>
                <a:spcPct val="115000"/>
              </a:lnSpc>
              <a:buFont typeface="Arial" panose="020B0604020202020204" pitchFamily="34" charset="0"/>
              <a:buNone/>
              <a:defRPr/>
            </a:pPr>
            <a:r>
              <a:rPr lang="en-US" altLang="zh-CN" sz="1400" b="1" strike="noStrike" kern="0" noProof="1" dirty="0" smtClean="0">
                <a:solidFill>
                  <a:schemeClr val="bg1"/>
                </a:solidFill>
                <a:latin typeface="+mn-lt"/>
                <a:ea typeface="微软雅黑" panose="020B0503020204020204" charset="-122"/>
                <a:cs typeface="+mn-cs"/>
                <a:sym typeface="+mn-ea"/>
              </a:rPr>
              <a:t>Unified Storage</a:t>
            </a:r>
            <a:endParaRPr lang="en-US" altLang="zh-CN" sz="1000" b="1"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FF00"/>
                </a:solidFill>
                <a:latin typeface="+mn-lt"/>
                <a:ea typeface="微软雅黑" panose="020B0503020204020204" charset="-122"/>
                <a:cs typeface="+mn-cs"/>
                <a:sym typeface="+mn-ea"/>
              </a:rPr>
              <a:t>Unified </a:t>
            </a:r>
            <a:r>
              <a:rPr lang="zh-CN" altLang="en-US" sz="1000" strike="noStrike" kern="0" noProof="1" dirty="0" smtClean="0">
                <a:solidFill>
                  <a:srgbClr val="FFFF00"/>
                </a:solidFill>
                <a:latin typeface="+mn-lt"/>
                <a:ea typeface="微软雅黑" panose="020B0503020204020204" charset="-122"/>
                <a:cs typeface="+mn-cs"/>
                <a:sym typeface="+mn-ea"/>
              </a:rPr>
              <a:t>Voice Storage</a:t>
            </a:r>
            <a:endParaRPr lang="zh-CN" altLang="en-US"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FF00"/>
                </a:solidFill>
                <a:latin typeface="+mn-lt"/>
                <a:ea typeface="微软雅黑" panose="020B0503020204020204" charset="-122"/>
                <a:cs typeface="+mn-cs"/>
                <a:sym typeface="+mn-ea"/>
              </a:rPr>
              <a:t>Unified Video Storage</a:t>
            </a:r>
            <a:endParaRPr lang="en-US" altLang="zh-CN"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strike="noStrike" kern="0" noProof="1" dirty="0" smtClean="0">
              <a:solidFill>
                <a:schemeClr val="bg1"/>
              </a:solidFill>
              <a:latin typeface="+mn-lt"/>
              <a:ea typeface="微软雅黑" panose="020B0503020204020204" charset="-122"/>
              <a:sym typeface="+mn-ea"/>
            </a:endParaRPr>
          </a:p>
          <a:p>
            <a:pPr marL="0" lvl="1" indent="0" defTabSz="913765" fontAlgn="base">
              <a:lnSpc>
                <a:spcPct val="115000"/>
              </a:lnSpc>
              <a:buFont typeface="Arial" panose="020B0604020202020204" pitchFamily="34" charset="0"/>
              <a:buNone/>
              <a:defRPr/>
            </a:pPr>
            <a:r>
              <a:rPr lang="en-US" altLang="zh-CN" sz="1400" b="1" strike="noStrike" noProof="1" dirty="0" smtClean="0">
                <a:solidFill>
                  <a:schemeClr val="bg1"/>
                </a:solidFill>
                <a:latin typeface="+mn-lt"/>
                <a:ea typeface="微软雅黑" panose="020B0503020204020204" charset="-122"/>
                <a:cs typeface="+mn-cs"/>
                <a:sym typeface="+mn-ea"/>
              </a:rPr>
              <a:t>Reliability</a:t>
            </a:r>
            <a:endParaRPr lang="en-US" altLang="zh-CN" sz="1000" b="1"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chemeClr val="bg1"/>
                </a:solidFill>
                <a:latin typeface="+mn-lt"/>
                <a:ea typeface="微软雅黑" panose="020B0503020204020204" charset="-122"/>
                <a:cs typeface="+mn-cs"/>
                <a:sym typeface="+mn-ea"/>
              </a:rPr>
              <a:t>OTA</a:t>
            </a:r>
            <a:endParaRPr lang="en-US" altLang="zh-CN"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chemeClr val="bg1"/>
                </a:solidFill>
                <a:latin typeface="+mn-lt"/>
                <a:ea typeface="微软雅黑" panose="020B0503020204020204" charset="-122"/>
                <a:cs typeface="+mn-cs"/>
                <a:sym typeface="+mn-ea"/>
              </a:rPr>
              <a:t>System Data Disaster Recovery</a:t>
            </a:r>
            <a:endParaRPr lang="en-US" altLang="zh-CN"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b="1"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sym typeface="+mn-ea"/>
              </a:rPr>
              <a:t>Interconnection</a:t>
            </a:r>
            <a:endParaRPr lang="zh-CN" altLang="en-US" sz="1000" b="1"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Interconnection with DMR</a:t>
            </a:r>
            <a:endParaRPr lang="zh-CN" altLang="en-US" sz="1000" strike="noStrike" noProof="1" dirty="0" smtClean="0">
              <a:solidFill>
                <a:srgbClr val="FFFF00"/>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Interconnection with </a:t>
            </a:r>
            <a:r>
              <a:rPr lang="en-US" altLang="zh-CN" sz="1000" strike="noStrike" noProof="1" dirty="0" smtClean="0">
                <a:solidFill>
                  <a:srgbClr val="FFFF00"/>
                </a:solidFill>
                <a:latin typeface="+mn-lt"/>
                <a:ea typeface="微软雅黑" panose="020B0503020204020204" charset="-122"/>
                <a:cs typeface="+mn-cs"/>
                <a:sym typeface="+mn-ea"/>
              </a:rPr>
              <a:t>TETRA</a:t>
            </a:r>
            <a:endParaRPr lang="en-US" altLang="zh-CN" sz="1000" strike="noStrike"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Interconnection with </a:t>
            </a:r>
            <a:r>
              <a:rPr lang="en-US" altLang="zh-CN" sz="1000" strike="noStrike" noProof="1" dirty="0" smtClean="0">
                <a:solidFill>
                  <a:srgbClr val="FFFF00"/>
                </a:solidFill>
                <a:latin typeface="+mn-lt"/>
                <a:ea typeface="微软雅黑" panose="020B0503020204020204" charset="-122"/>
                <a:cs typeface="+mn-cs"/>
                <a:sym typeface="+mn-ea"/>
              </a:rPr>
              <a:t>LTE B-TrunC</a:t>
            </a:r>
            <a:endParaRPr lang="en-US" altLang="zh-CN" sz="1000" strike="noStrike"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b="1"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sym typeface="+mn-ea"/>
              </a:rPr>
              <a:t>Industry Customization Service</a:t>
            </a:r>
            <a:endParaRPr lang="en-US" altLang="zh-CN" sz="1000" b="1"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rgbClr val="FFC000"/>
                </a:solidFill>
                <a:latin typeface="+mn-lt"/>
                <a:ea typeface="宋体" panose="02010600030101010101" pitchFamily="2" charset="-122"/>
                <a:cs typeface="+mn-cs"/>
              </a:rPr>
              <a:t>911 Alarm Tri-party Call</a:t>
            </a:r>
            <a:endParaRPr lang="en-US" altLang="zh-CN" sz="1000" strike="noStrike" noProof="1" dirty="0" smtClean="0">
              <a:solidFill>
                <a:srgbClr val="FFC000"/>
              </a:solidFill>
              <a:latin typeface="+mn-lt"/>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C000"/>
                </a:solidFill>
                <a:latin typeface="+mn-lt"/>
                <a:ea typeface="微软雅黑" panose="020B0503020204020204" charset="-122"/>
                <a:cs typeface="+mn-cs"/>
                <a:sym typeface="+mn-ea"/>
              </a:rPr>
              <a:t>Merchant One-Click Alarm</a:t>
            </a:r>
            <a:endParaRPr lang="zh-CN" altLang="en-US" sz="1000" strike="noStrike" kern="0" noProof="1" dirty="0" smtClean="0">
              <a:solidFill>
                <a:srgbClr val="FFC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C000"/>
                </a:solidFill>
                <a:latin typeface="+mn-lt"/>
                <a:ea typeface="微软雅黑" panose="020B0503020204020204" charset="-122"/>
                <a:cs typeface="+mn-cs"/>
                <a:sym typeface="+mn-ea"/>
              </a:rPr>
              <a:t>Logo Customization</a:t>
            </a:r>
            <a:endParaRPr lang="zh-CN" altLang="en-US" sz="1000" strike="noStrike" kern="0" noProof="1" dirty="0" smtClean="0">
              <a:solidFill>
                <a:srgbClr val="FFC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C000"/>
                </a:solidFill>
                <a:latin typeface="+mn-lt"/>
                <a:ea typeface="微软雅黑" panose="020B0503020204020204" charset="-122"/>
                <a:cs typeface="+mn-cs"/>
                <a:sym typeface="+mn-ea"/>
              </a:rPr>
              <a:t>Roll Call in Dispatch Console</a:t>
            </a:r>
            <a:endParaRPr lang="en-US" altLang="zh-CN" sz="1000" strike="noStrike" kern="0" noProof="1" dirty="0" smtClean="0">
              <a:solidFill>
                <a:srgbClr val="FFC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C000"/>
                </a:solidFill>
                <a:latin typeface="+mn-lt"/>
                <a:ea typeface="微软雅黑" panose="020B0503020204020204" charset="-122"/>
                <a:cs typeface="+mn-cs"/>
                <a:sym typeface="+mn-ea"/>
              </a:rPr>
              <a:t>High Priority Group</a:t>
            </a:r>
            <a:endParaRPr lang="en-US" altLang="zh-CN" sz="1000" strike="noStrike" kern="0" noProof="1" dirty="0" smtClean="0">
              <a:solidFill>
                <a:srgbClr val="FFC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C000"/>
                </a:solidFill>
                <a:latin typeface="+mn-lt"/>
                <a:ea typeface="微软雅黑" panose="020B0503020204020204" charset="-122"/>
                <a:cs typeface="+mn-cs"/>
                <a:sym typeface="+mn-ea"/>
              </a:rPr>
              <a:t>Map Industry Layer Display</a:t>
            </a:r>
            <a:endParaRPr lang="en-US" altLang="zh-CN" sz="1000" strike="noStrike" kern="0" noProof="1" dirty="0" smtClean="0">
              <a:solidFill>
                <a:srgbClr val="FFC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C000"/>
                </a:solidFill>
                <a:latin typeface="+mn-lt"/>
                <a:ea typeface="微软雅黑" panose="020B0503020204020204" charset="-122"/>
                <a:cs typeface="+mn-cs"/>
                <a:sym typeface="+mn-ea"/>
              </a:rPr>
              <a:t>Secondary Development Interface</a:t>
            </a:r>
            <a:endParaRPr lang="en-US" altLang="zh-CN" sz="1000" strike="noStrike" kern="0" noProof="1" dirty="0" smtClean="0">
              <a:solidFill>
                <a:schemeClr val="bg1"/>
              </a:solidFill>
              <a:latin typeface="+mn-lt"/>
              <a:ea typeface="微软雅黑" panose="020B0503020204020204" charset="-122"/>
              <a:sym typeface="+mn-ea"/>
            </a:endParaRPr>
          </a:p>
          <a:p>
            <a:pPr marL="0" lvl="1" indent="0" defTabSz="913765" fontAlgn="base">
              <a:lnSpc>
                <a:spcPct val="115000"/>
              </a:lnSpc>
              <a:buFont typeface="Arial" panose="020B0604020202020204" pitchFamily="34" charset="0"/>
              <a:buNone/>
              <a:defRPr/>
            </a:pPr>
            <a:endParaRPr lang="en-US" altLang="zh-CN" sz="1000" b="1" strike="noStrike" kern="0" noProof="1" dirty="0" smtClean="0">
              <a:solidFill>
                <a:schemeClr val="bg1"/>
              </a:solidFill>
              <a:latin typeface="+mn-lt"/>
            </a:endParaRPr>
          </a:p>
          <a:p>
            <a:pPr marL="0" lvl="1" indent="0" defTabSz="913765" fontAlgn="base">
              <a:lnSpc>
                <a:spcPct val="115000"/>
              </a:lnSpc>
              <a:buFont typeface="Arial" panose="020B0604020202020204" pitchFamily="34" charset="0"/>
              <a:buNone/>
              <a:defRPr/>
            </a:pPr>
            <a:endParaRPr lang="en-US" altLang="zh-CN" sz="1000" b="1" strike="noStrike" kern="0" noProof="1" dirty="0" smtClean="0">
              <a:solidFill>
                <a:schemeClr val="bg1"/>
              </a:solidFill>
              <a:latin typeface="+mn-lt"/>
            </a:endParaRPr>
          </a:p>
        </p:txBody>
      </p:sp>
      <p:sp>
        <p:nvSpPr>
          <p:cNvPr id="79" name="矩形 78"/>
          <p:cNvSpPr/>
          <p:nvPr/>
        </p:nvSpPr>
        <p:spPr bwMode="auto">
          <a:xfrm>
            <a:off x="660400" y="660400"/>
            <a:ext cx="2557463" cy="4260850"/>
          </a:xfrm>
          <a:prstGeom prst="rect">
            <a:avLst/>
          </a:prstGeom>
          <a:solidFill>
            <a:schemeClr val="tx1">
              <a:lumMod val="50000"/>
            </a:schemeClr>
          </a:solidFill>
          <a:ln w="9525">
            <a:noFill/>
            <a:round/>
          </a:ln>
          <a:effectLst>
            <a:outerShdw sx="1000" sy="1000" algn="ctr" rotWithShape="0">
              <a:srgbClr val="000000"/>
            </a:outerShdw>
          </a:effectLst>
        </p:spPr>
        <p:txBody>
          <a:bodyPr wrap="square" lIns="71961" tIns="71961" rIns="71961" bIns="71961" anchor="t"/>
          <a:lstStyle/>
          <a:p>
            <a:pPr marL="120650" lvl="1" indent="-120650" defTabSz="913765" fontAlgn="base">
              <a:lnSpc>
                <a:spcPct val="115000"/>
              </a:lnSpc>
              <a:defRPr/>
            </a:pPr>
            <a:r>
              <a:rPr lang="en-US" altLang="zh-CN" sz="1400" b="1" strike="noStrike" noProof="1" dirty="0" smtClean="0">
                <a:solidFill>
                  <a:schemeClr val="bg1"/>
                </a:solidFill>
                <a:latin typeface="+mn-lt"/>
                <a:ea typeface="微软雅黑" panose="020B0503020204020204" charset="-122"/>
                <a:cs typeface="+mn-cs"/>
              </a:rPr>
              <a:t>Voice</a:t>
            </a:r>
            <a:endParaRPr lang="en-US" altLang="zh-CN" sz="1000" b="1"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Group call</a:t>
            </a:r>
            <a:endParaRPr lang="zh-CN" altLang="en-US"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Half-Duplex Private Voice Call</a:t>
            </a:r>
            <a:endParaRPr lang="zh-CN" altLang="en-US" sz="1000"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noProof="1" dirty="0" smtClean="0">
                <a:solidFill>
                  <a:schemeClr val="bg1"/>
                </a:solidFill>
                <a:latin typeface="+mn-lt"/>
                <a:ea typeface="微软雅黑" panose="020B0503020204020204" charset="-122"/>
                <a:cs typeface="+mn-cs"/>
                <a:sym typeface="+mn-ea"/>
              </a:rPr>
              <a:t>Full</a:t>
            </a:r>
            <a:r>
              <a:rPr lang="zh-CN" altLang="en-US" sz="1000" strike="noStrike" noProof="1" dirty="0" smtClean="0">
                <a:solidFill>
                  <a:schemeClr val="bg1"/>
                </a:solidFill>
                <a:latin typeface="+mn-lt"/>
                <a:ea typeface="微软雅黑" panose="020B0503020204020204" charset="-122"/>
                <a:cs typeface="+mn-cs"/>
                <a:sym typeface="+mn-ea"/>
              </a:rPr>
              <a:t>-Duplex Private Voice Call</a:t>
            </a:r>
            <a:endParaRPr lang="zh-CN" altLang="en-US" sz="1000" strike="noStrike"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chemeClr val="bg1"/>
                </a:solidFill>
                <a:latin typeface="+mn-lt"/>
                <a:ea typeface="微软雅黑" panose="020B0503020204020204" charset="-122"/>
                <a:cs typeface="+mn-cs"/>
                <a:sym typeface="+mn-ea"/>
              </a:rPr>
              <a:t>Floor Priority</a:t>
            </a:r>
            <a:endParaRPr lang="zh-CN" altLang="en-US"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en-US" altLang="zh-CN" sz="1000" strike="noStrike" kern="0" noProof="1" dirty="0" smtClean="0">
                <a:solidFill>
                  <a:schemeClr val="bg1"/>
                </a:solidFill>
                <a:latin typeface="+mn-lt"/>
                <a:ea typeface="微软雅黑" panose="020B0503020204020204" charset="-122"/>
                <a:cs typeface="+mn-cs"/>
                <a:sym typeface="+mn-ea"/>
              </a:rPr>
              <a:t>Late Entry</a:t>
            </a:r>
            <a:endParaRPr lang="zh-CN" altLang="en-US"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chemeClr val="bg1"/>
                </a:solidFill>
                <a:latin typeface="+mn-lt"/>
                <a:ea typeface="微软雅黑" panose="020B0503020204020204" charset="-122"/>
                <a:cs typeface="+mn-cs"/>
                <a:sym typeface="+mn-ea"/>
              </a:rPr>
              <a:t>Information Synchronization and Update</a:t>
            </a:r>
            <a:endParaRPr lang="zh-CN" altLang="en-US" sz="1000" strike="noStrike"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Emergency Alarm </a:t>
            </a:r>
            <a:r>
              <a:rPr lang="en-US" altLang="zh-CN" sz="1000" strike="noStrike" noProof="1" dirty="0" smtClean="0">
                <a:solidFill>
                  <a:srgbClr val="FFFF00"/>
                </a:solidFill>
                <a:latin typeface="+mn-lt"/>
                <a:ea typeface="微软雅黑" panose="020B0503020204020204" charset="-122"/>
                <a:cs typeface="+mn-cs"/>
                <a:sym typeface="+mn-ea"/>
              </a:rPr>
              <a:t>(under developing)</a:t>
            </a:r>
            <a:endParaRPr lang="en-US" altLang="zh-CN" sz="1000"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buFont typeface="Arial" panose="020B0604020202020204" pitchFamily="34" charset="0"/>
              <a:buChar char="•"/>
              <a:defRPr/>
            </a:pPr>
            <a:r>
              <a:rPr lang="zh-CN" altLang="en-US" sz="1000" strike="noStrike" noProof="1" dirty="0" smtClean="0">
                <a:solidFill>
                  <a:srgbClr val="FFFF00"/>
                </a:solidFill>
                <a:latin typeface="+mn-lt"/>
                <a:ea typeface="微软雅黑" panose="020B0503020204020204" charset="-122"/>
                <a:cs typeface="+mn-cs"/>
                <a:sym typeface="+mn-ea"/>
              </a:rPr>
              <a:t>Call Status Indication</a:t>
            </a:r>
            <a:endParaRPr lang="zh-CN" altLang="en-US" sz="1000" strike="noStrike" noProof="1" dirty="0" smtClean="0">
              <a:solidFill>
                <a:srgbClr val="FFFF00"/>
              </a:solidFill>
              <a:latin typeface="+mn-lt"/>
              <a:ea typeface="微软雅黑" panose="020B0503020204020204" charset="-122"/>
              <a:sym typeface="+mn-ea"/>
            </a:endParaRPr>
          </a:p>
          <a:p>
            <a:pPr marL="0" lvl="1" indent="-120650" defTabSz="913765" fontAlgn="base">
              <a:lnSpc>
                <a:spcPct val="115000"/>
              </a:lnSpc>
              <a:buFont typeface="Arial" panose="020B0604020202020204" pitchFamily="34" charset="0"/>
              <a:buChar char="•"/>
              <a:defRPr/>
            </a:pPr>
            <a:r>
              <a:rPr lang="en-US" altLang="zh-CN" sz="1000" strike="noStrike" kern="0" noProof="1" dirty="0" smtClean="0">
                <a:solidFill>
                  <a:srgbClr val="FFFF00"/>
                </a:solidFill>
                <a:latin typeface="+mn-lt"/>
                <a:ea typeface="微软雅黑" panose="020B0503020204020204" charset="-122"/>
                <a:cs typeface="+mn-cs"/>
                <a:sym typeface="+mn-ea"/>
              </a:rPr>
              <a:t>User Status Indication</a:t>
            </a:r>
            <a:endParaRPr lang="zh-CN" altLang="en-US" sz="1000" strike="noStrike" noProof="1" dirty="0" smtClean="0">
              <a:solidFill>
                <a:srgbClr val="FF0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strike="noStrike" noProof="1" dirty="0" smtClean="0">
              <a:solidFill>
                <a:srgbClr val="FF00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en-US" altLang="zh-CN" sz="1000" b="1" strike="noStrike" kern="0" noProof="1" dirty="0" smtClean="0">
              <a:solidFill>
                <a:schemeClr val="bg1"/>
              </a:solidFill>
              <a:latin typeface="+mn-lt"/>
              <a:ea typeface="微软雅黑" panose="020B0503020204020204" charset="-122"/>
            </a:endParaRPr>
          </a:p>
          <a:p>
            <a:pPr marL="120650" lvl="1" indent="-120650" defTabSz="913765" fontAlgn="base">
              <a:lnSpc>
                <a:spcPct val="115000"/>
              </a:lnSpc>
              <a:defRPr/>
            </a:pPr>
            <a:r>
              <a:rPr lang="en-US" altLang="zh-CN" sz="1400" b="1" strike="noStrike" kern="0" noProof="1" dirty="0" smtClean="0">
                <a:solidFill>
                  <a:schemeClr val="bg1"/>
                </a:solidFill>
                <a:latin typeface="+mn-lt"/>
                <a:ea typeface="微软雅黑" panose="020B0503020204020204" charset="-122"/>
                <a:cs typeface="+mn-cs"/>
                <a:sym typeface="+mn-ea"/>
              </a:rPr>
              <a:t>Data</a:t>
            </a:r>
            <a:endParaRPr lang="zh-CN" altLang="en-US"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Multimedia Message</a:t>
            </a:r>
            <a:endParaRPr lang="zh-CN" altLang="en-US"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Location Information Delivery</a:t>
            </a:r>
            <a:endParaRPr lang="zh-CN" altLang="en-US"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endParaRPr lang="zh-CN" altLang="en-US" sz="1000" strike="noStrike" kern="0" noProof="1" dirty="0" smtClean="0">
              <a:solidFill>
                <a:schemeClr val="bg1"/>
              </a:solidFill>
              <a:latin typeface="+mn-lt"/>
              <a:ea typeface="微软雅黑" panose="020B0503020204020204" charset="-122"/>
              <a:sym typeface="+mn-ea"/>
            </a:endParaRPr>
          </a:p>
          <a:p>
            <a:pPr marL="0" lvl="1" indent="0" defTabSz="913765" fontAlgn="base">
              <a:lnSpc>
                <a:spcPct val="115000"/>
              </a:lnSpc>
              <a:buFont typeface="Arial" panose="020B0604020202020204" pitchFamily="34" charset="0"/>
              <a:buNone/>
              <a:defRPr/>
            </a:pPr>
            <a:r>
              <a:rPr lang="en-US" altLang="zh-CN" sz="1400" b="1" strike="noStrike" kern="0" noProof="1" dirty="0" smtClean="0">
                <a:solidFill>
                  <a:schemeClr val="bg1"/>
                </a:solidFill>
                <a:latin typeface="+mn-lt"/>
                <a:ea typeface="微软雅黑" panose="020B0503020204020204" charset="-122"/>
                <a:cs typeface="+mn-cs"/>
                <a:sym typeface="+mn-ea"/>
              </a:rPr>
              <a:t>Video</a:t>
            </a:r>
            <a:endParaRPr lang="en-US" altLang="zh-CN" sz="1000" b="1"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Video Backhaul</a:t>
            </a:r>
            <a:endParaRPr lang="en-US" altLang="zh-CN"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Video </a:t>
            </a:r>
            <a:r>
              <a:rPr lang="en-US" altLang="zh-CN" sz="1000" strike="noStrike" kern="0" noProof="1" dirty="0" smtClean="0">
                <a:solidFill>
                  <a:srgbClr val="FFFF00"/>
                </a:solidFill>
                <a:latin typeface="+mn-lt"/>
                <a:ea typeface="微软雅黑" panose="020B0503020204020204" charset="-122"/>
                <a:cs typeface="+mn-cs"/>
                <a:sym typeface="+mn-ea"/>
              </a:rPr>
              <a:t>Push</a:t>
            </a:r>
            <a:endParaRPr lang="en-US" altLang="zh-CN"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Video Forwarding and Distribution</a:t>
            </a:r>
            <a:endParaRPr lang="zh-CN" altLang="en-US"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Concurrency of Voice and Video Service</a:t>
            </a:r>
            <a:endParaRPr lang="zh-CN" altLang="en-US" sz="1000" strike="noStrike" kern="0" noProof="1" dirty="0" smtClean="0">
              <a:solidFill>
                <a:srgbClr val="FFFF00"/>
              </a:solidFill>
              <a:latin typeface="+mn-lt"/>
              <a:ea typeface="微软雅黑" panose="020B0503020204020204" charset="-122"/>
              <a:sym typeface="+mn-ea"/>
            </a:endParaRPr>
          </a:p>
          <a:p>
            <a:pPr marL="120650" lvl="1" indent="-120650" defTabSz="913765" fontAlgn="base">
              <a:lnSpc>
                <a:spcPct val="115000"/>
              </a:lnSpc>
              <a:buFont typeface="Arial" panose="020B0604020202020204" pitchFamily="34" charset="0"/>
              <a:buChar char="•"/>
              <a:defRPr/>
            </a:pPr>
            <a:r>
              <a:rPr lang="zh-CN" altLang="en-US" sz="1000" strike="noStrike" kern="0" noProof="1" dirty="0" smtClean="0">
                <a:solidFill>
                  <a:srgbClr val="FFFF00"/>
                </a:solidFill>
                <a:latin typeface="+mn-lt"/>
                <a:ea typeface="微软雅黑" panose="020B0503020204020204" charset="-122"/>
                <a:cs typeface="+mn-cs"/>
                <a:sym typeface="+mn-ea"/>
              </a:rPr>
              <a:t>Multiple Video Sources Supporting</a:t>
            </a:r>
            <a:endParaRPr lang="zh-CN" altLang="en-US" sz="1000" strike="noStrike" kern="0" noProof="1" dirty="0" smtClean="0">
              <a:solidFill>
                <a:schemeClr val="bg1"/>
              </a:solidFill>
              <a:latin typeface="+mn-lt"/>
              <a:ea typeface="微软雅黑" panose="020B0503020204020204" charset="-122"/>
              <a:sym typeface="+mn-ea"/>
            </a:endParaRPr>
          </a:p>
          <a:p>
            <a:pPr marL="120650" lvl="1" indent="-120650" defTabSz="913765" fontAlgn="base">
              <a:lnSpc>
                <a:spcPct val="115000"/>
              </a:lnSpc>
              <a:defRPr/>
            </a:pPr>
            <a:endParaRPr lang="en-US" altLang="zh-CN" sz="1000" strike="noStrike" noProof="1" dirty="0" smtClean="0">
              <a:solidFill>
                <a:schemeClr val="bg1"/>
              </a:solidFill>
              <a:latin typeface="+mn-lt"/>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740" y="55880"/>
            <a:ext cx="6144260" cy="513080"/>
          </a:xfrm>
        </p:spPr>
        <p:txBody>
          <a:bodyPr/>
          <a:lstStyle/>
          <a:p>
            <a:r>
              <a:rPr lang="en-US" altLang="zh-CN" sz="2800" b="1">
                <a:solidFill>
                  <a:srgbClr val="25C6FF"/>
                </a:solidFill>
                <a:latin typeface="+mj-lt"/>
                <a:sym typeface="+mn-ea"/>
              </a:rPr>
              <a:t>eChat Solution Roadmap</a:t>
            </a:r>
            <a:endParaRPr lang="en-US" altLang="zh-CN" sz="2800" b="1">
              <a:solidFill>
                <a:srgbClr val="25C6FF"/>
              </a:solidFill>
              <a:latin typeface="+mj-lt"/>
            </a:endParaRPr>
          </a:p>
        </p:txBody>
      </p:sp>
      <p:sp>
        <p:nvSpPr>
          <p:cNvPr id="26" name="矩形 25"/>
          <p:cNvSpPr/>
          <p:nvPr/>
        </p:nvSpPr>
        <p:spPr bwMode="auto">
          <a:xfrm>
            <a:off x="248285" y="903605"/>
            <a:ext cx="2017395" cy="3435350"/>
          </a:xfrm>
          <a:prstGeom prst="rect">
            <a:avLst/>
          </a:prstGeom>
          <a:solidFill>
            <a:srgbClr val="DDD9C3"/>
          </a:solidFill>
          <a:ln w="9525">
            <a:solidFill>
              <a:schemeClr val="bg1"/>
            </a:solidFill>
            <a:round/>
          </a:ln>
          <a:effectLst>
            <a:outerShdw sx="1000" sy="1000" algn="ctr" rotWithShape="0">
              <a:srgbClr val="000000"/>
            </a:outerShdw>
          </a:effectLst>
        </p:spPr>
        <p:txBody>
          <a:bodyPr wrap="square" lIns="53970" tIns="53970" rIns="53970" bIns="53970" anchor="t" anchorCtr="0"/>
          <a:p>
            <a:pPr marL="14605" lvl="1" algn="l" defTabSz="913765">
              <a:lnSpc>
                <a:spcPct val="115000"/>
              </a:lnSpc>
              <a:buClrTx/>
              <a:buSzTx/>
              <a:buFontTx/>
              <a:defRPr/>
            </a:pPr>
            <a:r>
              <a:rPr lang="en-US" altLang="zh-CN" sz="1200" b="1" kern="0" dirty="0" smtClean="0">
                <a:solidFill>
                  <a:schemeClr val="tx1"/>
                </a:solidFill>
                <a:ea typeface="微软雅黑" panose="020B0503020204020204" charset="-122"/>
                <a:cs typeface="Calibri" panose="020F0502020204030204" pitchFamily="34" charset="0"/>
                <a:sym typeface="+mn-ea"/>
              </a:rPr>
              <a:t>Terminal Service</a:t>
            </a:r>
            <a:endParaRPr lang="en-US" altLang="zh-CN" sz="900" b="1" kern="0" dirty="0" smtClean="0">
              <a:solidFill>
                <a:schemeClr val="tx1"/>
              </a:solidFill>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solidFill>
                  <a:schemeClr val="tx1"/>
                </a:solidFill>
                <a:ea typeface="微软雅黑" panose="020B0503020204020204" charset="-122"/>
                <a:cs typeface="Calibri" panose="020F0502020204030204" pitchFamily="34" charset="0"/>
                <a:sym typeface="+mn-ea"/>
              </a:rPr>
              <a:t>Support temporary group call on terminal with large screen</a:t>
            </a:r>
            <a:endParaRPr lang="en-US" altLang="zh-CN" sz="800" kern="0" dirty="0" smtClean="0">
              <a:solidFill>
                <a:schemeClr val="tx1"/>
              </a:solidFill>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solidFill>
                  <a:schemeClr val="tx1"/>
                </a:solidFill>
                <a:ea typeface="微软雅黑" panose="020B0503020204020204" charset="-122"/>
                <a:cs typeface="Calibri" panose="020F0502020204030204" pitchFamily="34" charset="0"/>
                <a:sym typeface="+mn-ea"/>
              </a:rPr>
              <a:t>APK adaptation for e700</a:t>
            </a:r>
            <a:endParaRPr lang="en-US" altLang="zh-CN" sz="800" kern="0" dirty="0" smtClean="0">
              <a:solidFill>
                <a:schemeClr val="tx1"/>
              </a:solidFill>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solidFill>
                  <a:schemeClr val="tx1"/>
                </a:solidFill>
                <a:ea typeface="微软雅黑" panose="020B0503020204020204" charset="-122"/>
                <a:cs typeface="Calibri" panose="020F0502020204030204" pitchFamily="34" charset="0"/>
                <a:sym typeface="+mn-ea"/>
              </a:rPr>
              <a:t>Support IP camera</a:t>
            </a:r>
            <a:endParaRPr lang="en-US" altLang="zh-CN" sz="750" kern="0" dirty="0" smtClean="0">
              <a:solidFill>
                <a:schemeClr val="tx1"/>
              </a:solidFill>
              <a:ea typeface="微软雅黑" panose="020B0503020204020204" charset="-122"/>
              <a:cs typeface="Calibri" panose="020F0502020204030204" pitchFamily="34" charset="0"/>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Voice Service</a:t>
            </a:r>
            <a:endParaRPr lang="en-US" altLang="zh-CN" sz="900" b="1" kern="0" dirty="0" smtClean="0">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High priority group call</a:t>
            </a:r>
            <a:endParaRPr lang="en-US" altLang="zh-CN" sz="750" kern="0" dirty="0" smtClean="0">
              <a:ea typeface="微软雅黑" panose="020B0503020204020204" charset="-122"/>
              <a:cs typeface="Calibri" panose="020F0502020204030204" pitchFamily="34" charset="0"/>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SMS/MMS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Send picture with location information</a:t>
            </a:r>
            <a:endParaRPr lang="en-US" altLang="zh-CN" sz="75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Quality of Service</a:t>
            </a:r>
            <a:endParaRPr lang="en-US" altLang="zh-CN" sz="900" b="1" kern="0" dirty="0" smtClean="0">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Power consumption reduction and speech quality improvement</a:t>
            </a:r>
            <a:endParaRPr lang="en-US" altLang="zh-CN" sz="800" kern="0" dirty="0" smtClean="0">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Management console concurrent capability improvement</a:t>
            </a:r>
            <a:endParaRPr lang="en-US" altLang="zh-CN" sz="75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Interconnection</a:t>
            </a:r>
            <a:endParaRPr lang="en-US" altLang="zh-CN" sz="900" b="1" kern="0" dirty="0" smtClean="0">
              <a:ea typeface="微软雅黑" panose="020B0503020204020204" charset="-122"/>
              <a:cs typeface="Calibri" panose="020F0502020204030204" pitchFamily="34" charset="0"/>
            </a:endParaRPr>
          </a:p>
          <a:p>
            <a:pPr marL="120650" lvl="1" indent="-120650" algn="l" defTabSz="913765">
              <a:lnSpc>
                <a:spcPct val="115000"/>
              </a:lnSpc>
              <a:buClrTx/>
              <a:buSzTx/>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Interconnect with GoTa system</a:t>
            </a:r>
            <a:endParaRPr lang="en-US" altLang="zh-CN" sz="800" kern="0" dirty="0" smtClean="0">
              <a:ea typeface="微软雅黑" panose="020B0503020204020204" charset="-122"/>
              <a:cs typeface="Calibri" panose="020F0502020204030204" pitchFamily="34" charset="0"/>
              <a:sym typeface="+mn-ea"/>
            </a:endParaRPr>
          </a:p>
        </p:txBody>
      </p:sp>
      <p:sp>
        <p:nvSpPr>
          <p:cNvPr id="7" name="矩形 6"/>
          <p:cNvSpPr/>
          <p:nvPr/>
        </p:nvSpPr>
        <p:spPr bwMode="auto">
          <a:xfrm>
            <a:off x="2265680" y="635000"/>
            <a:ext cx="2078355" cy="269240"/>
          </a:xfrm>
          <a:prstGeom prst="rect">
            <a:avLst/>
          </a:prstGeom>
          <a:solidFill>
            <a:srgbClr val="2F2F2F">
              <a:lumMod val="75000"/>
              <a:lumOff val="25000"/>
              <a:alpha val="87059"/>
            </a:srgbClr>
          </a:solidFill>
          <a:ln w="9525" algn="ctr">
            <a:solidFill>
              <a:schemeClr val="bg1"/>
            </a:solidFill>
            <a:miter lim="800000"/>
          </a:ln>
          <a:effectLst>
            <a:outerShdw sx="1000" sy="1000" algn="ctr" rotWithShape="0">
              <a:srgbClr val="000000"/>
            </a:outerShdw>
          </a:effectLst>
        </p:spPr>
        <p:txBody>
          <a:bodyPr vert="horz" wrap="square" lIns="57547" tIns="28774" rIns="57547" bIns="28774" numCol="1" rtlCol="0" anchor="ctr" anchorCtr="0" compatLnSpc="1"/>
          <a:p>
            <a:pPr marL="224155" indent="-224155" algn="ctr" defTabSz="840740">
              <a:lnSpc>
                <a:spcPct val="120000"/>
              </a:lnSpc>
              <a:buClr>
                <a:sysClr val="window" lastClr="FFFFFF"/>
              </a:buClr>
              <a:buSzPct val="80000"/>
              <a:defRPr/>
            </a:pPr>
            <a:r>
              <a:rPr kumimoji="0" lang="en-US" altLang="zh-CN" sz="1600" b="1" kern="0" dirty="0" smtClean="0">
                <a:solidFill>
                  <a:prstClr val="white"/>
                </a:solidFill>
                <a:effectLst>
                  <a:glow rad="101600">
                    <a:sysClr val="windowText" lastClr="000000">
                      <a:alpha val="60000"/>
                    </a:sysClr>
                  </a:glow>
                </a:effectLst>
                <a:latin typeface="Calibri" panose="020F0502020204030204"/>
                <a:ea typeface="微软雅黑" panose="020B0503020204020204" charset="-122"/>
              </a:rPr>
              <a:t>V5.80.20 </a:t>
            </a:r>
            <a:endParaRPr kumimoji="0" lang="en-US" altLang="zh-CN" sz="1600" b="1" kern="0" dirty="0" smtClean="0">
              <a:solidFill>
                <a:prstClr val="white"/>
              </a:solidFill>
              <a:effectLst>
                <a:glow rad="101600">
                  <a:sysClr val="windowText" lastClr="000000">
                    <a:alpha val="60000"/>
                  </a:sysClr>
                </a:glow>
              </a:effectLst>
              <a:latin typeface="Calibri" panose="020F0502020204030204"/>
              <a:ea typeface="微软雅黑" panose="020B0503020204020204" charset="-122"/>
            </a:endParaRPr>
          </a:p>
        </p:txBody>
      </p:sp>
      <p:sp>
        <p:nvSpPr>
          <p:cNvPr id="8" name="矩形 7"/>
          <p:cNvSpPr/>
          <p:nvPr/>
        </p:nvSpPr>
        <p:spPr bwMode="auto">
          <a:xfrm>
            <a:off x="4344035" y="635000"/>
            <a:ext cx="2406650" cy="268605"/>
          </a:xfrm>
          <a:prstGeom prst="rect">
            <a:avLst/>
          </a:prstGeom>
          <a:solidFill>
            <a:srgbClr val="2F2F2F">
              <a:lumMod val="75000"/>
              <a:lumOff val="25000"/>
              <a:alpha val="87059"/>
            </a:srgbClr>
          </a:solidFill>
          <a:ln w="9525" algn="ctr">
            <a:solidFill>
              <a:schemeClr val="bg1"/>
            </a:solidFill>
            <a:miter lim="800000"/>
          </a:ln>
          <a:effectLst>
            <a:outerShdw sx="1000" sy="1000" algn="ctr" rotWithShape="0">
              <a:srgbClr val="000000"/>
            </a:outerShdw>
          </a:effectLst>
        </p:spPr>
        <p:txBody>
          <a:bodyPr vert="horz" wrap="square" lIns="57547" tIns="28774" rIns="57547" bIns="28774" numCol="1" rtlCol="0" anchor="ctr" anchorCtr="0" compatLnSpc="1"/>
          <a:p>
            <a:pPr marL="224155" indent="-224155" algn="ctr" defTabSz="840740">
              <a:lnSpc>
                <a:spcPct val="120000"/>
              </a:lnSpc>
              <a:buClr>
                <a:sysClr val="window" lastClr="FFFFFF"/>
              </a:buClr>
              <a:buSzPct val="80000"/>
              <a:defRPr/>
            </a:pPr>
            <a:r>
              <a:rPr kumimoji="0" lang="en-US" altLang="zh-CN" sz="1600" b="1" kern="0" dirty="0" smtClean="0">
                <a:solidFill>
                  <a:sysClr val="window" lastClr="FFFFFF"/>
                </a:solidFill>
                <a:effectLst>
                  <a:glow rad="101600">
                    <a:sysClr val="windowText" lastClr="000000">
                      <a:alpha val="60000"/>
                    </a:sysClr>
                  </a:glow>
                </a:effectLst>
                <a:latin typeface="Calibri" panose="020F0502020204030204"/>
                <a:ea typeface="微软雅黑" panose="020B0503020204020204" charset="-122"/>
              </a:rPr>
              <a:t>V5.80.30</a:t>
            </a:r>
            <a:endParaRPr kumimoji="0" lang="en-US" altLang="zh-CN" sz="1600" b="1" kern="0" dirty="0" smtClean="0">
              <a:solidFill>
                <a:sysClr val="window" lastClr="FFFFFF"/>
              </a:solidFill>
              <a:effectLst>
                <a:glow rad="101600">
                  <a:sysClr val="windowText" lastClr="000000">
                    <a:alpha val="60000"/>
                  </a:sysClr>
                </a:glow>
              </a:effectLst>
              <a:latin typeface="Calibri" panose="020F0502020204030204"/>
              <a:ea typeface="微软雅黑" panose="020B0503020204020204" charset="-122"/>
            </a:endParaRPr>
          </a:p>
        </p:txBody>
      </p:sp>
      <p:sp>
        <p:nvSpPr>
          <p:cNvPr id="11" name="矩形 10"/>
          <p:cNvSpPr/>
          <p:nvPr/>
        </p:nvSpPr>
        <p:spPr bwMode="auto">
          <a:xfrm>
            <a:off x="6750685" y="634365"/>
            <a:ext cx="2188210" cy="269240"/>
          </a:xfrm>
          <a:prstGeom prst="rect">
            <a:avLst/>
          </a:prstGeom>
          <a:solidFill>
            <a:srgbClr val="2F2F2F">
              <a:lumMod val="75000"/>
              <a:lumOff val="25000"/>
              <a:alpha val="87059"/>
            </a:srgbClr>
          </a:solidFill>
          <a:ln w="9525" algn="ctr">
            <a:solidFill>
              <a:schemeClr val="bg1"/>
            </a:solidFill>
            <a:miter lim="800000"/>
          </a:ln>
          <a:effectLst>
            <a:outerShdw sx="1000" sy="1000" algn="ctr" rotWithShape="0">
              <a:srgbClr val="000000"/>
            </a:outerShdw>
          </a:effectLst>
        </p:spPr>
        <p:txBody>
          <a:bodyPr vert="horz" wrap="square" lIns="57547" tIns="28774" rIns="57547" bIns="28774" numCol="1" rtlCol="0" anchor="ctr" anchorCtr="0" compatLnSpc="1"/>
          <a:p>
            <a:pPr marL="224155" indent="-224155" algn="ctr" defTabSz="840740">
              <a:lnSpc>
                <a:spcPct val="120000"/>
              </a:lnSpc>
              <a:buClr>
                <a:sysClr val="window" lastClr="FFFFFF"/>
              </a:buClr>
              <a:buSzPct val="80000"/>
              <a:defRPr/>
            </a:pPr>
            <a:r>
              <a:rPr lang="en-US" altLang="zh-CN" sz="1600" b="1" kern="0" dirty="0" smtClean="0">
                <a:solidFill>
                  <a:sysClr val="window" lastClr="FFFFFF"/>
                </a:solidFill>
                <a:effectLst>
                  <a:glow rad="101600">
                    <a:sysClr val="windowText" lastClr="000000">
                      <a:alpha val="60000"/>
                    </a:sysClr>
                  </a:glow>
                </a:effectLst>
                <a:latin typeface="Calibri" panose="020F0502020204030204"/>
                <a:ea typeface="微软雅黑" panose="020B0503020204020204" charset="-122"/>
              </a:rPr>
              <a:t>V5.80.40</a:t>
            </a:r>
            <a:r>
              <a:rPr kumimoji="0" lang="en-US" altLang="zh-CN" sz="1600" b="1" kern="0" dirty="0" smtClean="0">
                <a:solidFill>
                  <a:sysClr val="window" lastClr="FFFFFF"/>
                </a:solidFill>
                <a:effectLst>
                  <a:glow rad="101600">
                    <a:sysClr val="windowText" lastClr="000000">
                      <a:alpha val="60000"/>
                    </a:sysClr>
                  </a:glow>
                </a:effectLst>
                <a:latin typeface="Calibri" panose="020F0502020204030204"/>
                <a:ea typeface="微软雅黑" panose="020B0503020204020204" charset="-122"/>
              </a:rPr>
              <a:t> </a:t>
            </a:r>
            <a:endParaRPr kumimoji="0" lang="zh-CN" altLang="en-US" sz="1600" b="1" kern="0" dirty="0">
              <a:solidFill>
                <a:sysClr val="window" lastClr="FFFFFF"/>
              </a:solidFill>
              <a:effectLst>
                <a:glow rad="101600">
                  <a:sysClr val="windowText" lastClr="000000">
                    <a:alpha val="60000"/>
                  </a:sysClr>
                </a:glow>
              </a:effectLst>
              <a:latin typeface="Calibri" panose="020F0502020204030204"/>
              <a:ea typeface="微软雅黑" panose="020B0503020204020204" charset="-122"/>
            </a:endParaRPr>
          </a:p>
        </p:txBody>
      </p:sp>
      <p:sp>
        <p:nvSpPr>
          <p:cNvPr id="27" name="矩形 26"/>
          <p:cNvSpPr/>
          <p:nvPr/>
        </p:nvSpPr>
        <p:spPr bwMode="auto">
          <a:xfrm>
            <a:off x="248285" y="635000"/>
            <a:ext cx="2017395" cy="269240"/>
          </a:xfrm>
          <a:prstGeom prst="rect">
            <a:avLst/>
          </a:prstGeom>
          <a:solidFill>
            <a:srgbClr val="2F2F2F">
              <a:lumMod val="75000"/>
              <a:lumOff val="25000"/>
              <a:alpha val="87059"/>
            </a:srgbClr>
          </a:solidFill>
          <a:ln w="9525" algn="ctr">
            <a:solidFill>
              <a:schemeClr val="bg1"/>
            </a:solidFill>
            <a:miter lim="800000"/>
          </a:ln>
          <a:effectLst>
            <a:outerShdw sx="1000" sy="1000" algn="ctr" rotWithShape="0">
              <a:srgbClr val="000000"/>
            </a:outerShdw>
          </a:effectLst>
        </p:spPr>
        <p:txBody>
          <a:bodyPr vert="horz" wrap="square" lIns="57547" tIns="28774" rIns="57547" bIns="28774" numCol="1" rtlCol="0" anchor="ctr" anchorCtr="0" compatLnSpc="1"/>
          <a:p>
            <a:pPr marL="224155" indent="-224155" algn="ctr" defTabSz="840740">
              <a:lnSpc>
                <a:spcPct val="120000"/>
              </a:lnSpc>
              <a:buClr>
                <a:sysClr val="window" lastClr="FFFFFF"/>
              </a:buClr>
              <a:buSzPct val="80000"/>
              <a:defRPr/>
            </a:pPr>
            <a:r>
              <a:rPr kumimoji="0" lang="en-US" altLang="zh-CN" sz="1600" b="1" kern="0" dirty="0" smtClean="0">
                <a:solidFill>
                  <a:prstClr val="white"/>
                </a:solidFill>
                <a:effectLst>
                  <a:glow rad="101600">
                    <a:sysClr val="windowText" lastClr="000000">
                      <a:alpha val="60000"/>
                    </a:sysClr>
                  </a:glow>
                </a:effectLst>
                <a:latin typeface="Calibri" panose="020F0502020204030204"/>
                <a:ea typeface="微软雅黑" panose="020B0503020204020204" charset="-122"/>
              </a:rPr>
              <a:t>V5.80.10</a:t>
            </a:r>
            <a:endParaRPr kumimoji="0" lang="en-US" altLang="zh-CN" sz="1600" b="1" kern="0" dirty="0" smtClean="0">
              <a:solidFill>
                <a:prstClr val="white"/>
              </a:solidFill>
              <a:effectLst>
                <a:glow rad="101600">
                  <a:sysClr val="windowText" lastClr="000000">
                    <a:alpha val="60000"/>
                  </a:sysClr>
                </a:glow>
              </a:effectLst>
              <a:latin typeface="Calibri" panose="020F0502020204030204"/>
              <a:ea typeface="微软雅黑" panose="020B0503020204020204" charset="-122"/>
            </a:endParaRPr>
          </a:p>
        </p:txBody>
      </p:sp>
      <p:sp>
        <p:nvSpPr>
          <p:cNvPr id="14" name="矩形 13"/>
          <p:cNvSpPr/>
          <p:nvPr/>
        </p:nvSpPr>
        <p:spPr bwMode="auto">
          <a:xfrm>
            <a:off x="2266950" y="903605"/>
            <a:ext cx="2077720" cy="3435350"/>
          </a:xfrm>
          <a:prstGeom prst="rect">
            <a:avLst/>
          </a:prstGeom>
          <a:solidFill>
            <a:srgbClr val="DBFF93"/>
          </a:solidFill>
          <a:ln w="9525">
            <a:solidFill>
              <a:schemeClr val="bg1"/>
            </a:solidFill>
            <a:round/>
          </a:ln>
          <a:effectLst>
            <a:outerShdw sx="1000" sy="1000" algn="ctr" rotWithShape="0">
              <a:srgbClr val="000000"/>
            </a:outerShdw>
          </a:effectLst>
        </p:spPr>
        <p:txBody>
          <a:bodyPr wrap="square" lIns="53970" tIns="53970" rIns="53970" bIns="53970" anchor="t" anchorCtr="0"/>
          <a:p>
            <a:pPr marL="14605" lvl="1" indent="0" defTabSz="913765" eaLnBrk="1" latinLnBrk="0" hangingPunct="1">
              <a:lnSpc>
                <a:spcPct val="115000"/>
              </a:lnSpc>
              <a:defRPr/>
            </a:pPr>
            <a:r>
              <a:rPr lang="en-US" altLang="zh-CN" sz="1200" b="1" kern="0" dirty="0" smtClean="0">
                <a:ea typeface="微软雅黑" panose="020B0503020204020204" charset="-122"/>
                <a:cs typeface="Calibri" panose="020F0502020204030204" pitchFamily="34" charset="0"/>
                <a:sym typeface="+mn-ea"/>
              </a:rPr>
              <a:t>Operation Management Service</a:t>
            </a:r>
            <a:endParaRPr lang="zh-CN" altLang="zh-CN" sz="1050" kern="0" dirty="0" smtClean="0">
              <a:ea typeface="微软雅黑" panose="020B0503020204020204" charset="-122"/>
              <a:cs typeface="Calibri" panose="020F0502020204030204" pitchFamily="34" charset="0"/>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Account with terminal and SIM card binding</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One-Click alarm service access control management</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Management console support interconnection account</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Management console support hierarchical management</a:t>
            </a:r>
            <a:endParaRPr lang="zh-CN" altLang="en-US" sz="105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Dispatch Service</a:t>
            </a:r>
            <a:endParaRPr lang="en-US" altLang="zh-CN" sz="900" b="1" kern="0" dirty="0" smtClean="0">
              <a:ea typeface="微软雅黑" panose="020B0503020204020204" charset="-122"/>
              <a:cs typeface="Calibri" panose="020F0502020204030204" pitchFamily="34" charset="0"/>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Dispatch console support multi voice dispatch mode</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Dispatch console support local video recording</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Dispatch console ease of use improvement</a:t>
            </a:r>
            <a:endParaRPr lang="zh-CN" altLang="en-US" sz="75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System Deployment</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Support PC server based Mini eChat deployment</a:t>
            </a:r>
            <a:endParaRPr lang="en-US" altLang="zh-CN" sz="800" kern="0" dirty="0" smtClean="0">
              <a:ea typeface="微软雅黑" panose="020B0503020204020204" charset="-122"/>
              <a:cs typeface="Calibri" panose="020F0502020204030204" pitchFamily="34" charset="0"/>
              <a:sym typeface="+mn-ea"/>
            </a:endParaRPr>
          </a:p>
        </p:txBody>
      </p:sp>
      <p:sp>
        <p:nvSpPr>
          <p:cNvPr id="6" name="矩形 5"/>
          <p:cNvSpPr/>
          <p:nvPr/>
        </p:nvSpPr>
        <p:spPr bwMode="auto">
          <a:xfrm>
            <a:off x="4344670" y="903605"/>
            <a:ext cx="2406015" cy="3435985"/>
          </a:xfrm>
          <a:prstGeom prst="rect">
            <a:avLst/>
          </a:prstGeom>
          <a:solidFill>
            <a:srgbClr val="A5C3E9"/>
          </a:solidFill>
          <a:ln w="9525">
            <a:solidFill>
              <a:schemeClr val="bg1"/>
            </a:solidFill>
            <a:round/>
          </a:ln>
          <a:effectLst>
            <a:outerShdw sx="1000" sy="1000" algn="ctr" rotWithShape="0">
              <a:srgbClr val="000000"/>
            </a:outerShdw>
          </a:effectLst>
        </p:spPr>
        <p:txBody>
          <a:bodyPr wrap="square" lIns="53970" tIns="53970" rIns="53970" bIns="53970" anchor="t" anchorCtr="0"/>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Voice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Inter-group call priority</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Dispatch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Dynamic regrouping</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Emergency alarm</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Support map-based third party industry layer</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Circle selection call support SMS/MMS</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Support i</a:t>
            </a:r>
            <a:r>
              <a:rPr lang="zh-CN" altLang="en-US" sz="800" kern="0" dirty="0" smtClean="0">
                <a:ea typeface="微软雅黑" panose="020B0503020204020204" charset="-122"/>
                <a:cs typeface="Calibri" panose="020F0502020204030204" pitchFamily="34" charset="0"/>
                <a:sym typeface="+mn-ea"/>
              </a:rPr>
              <a:t>ndustry </a:t>
            </a:r>
            <a:r>
              <a:rPr lang="en-US" altLang="zh-CN" sz="800" kern="0" dirty="0" smtClean="0">
                <a:ea typeface="微软雅黑" panose="020B0503020204020204" charset="-122"/>
                <a:cs typeface="Calibri" panose="020F0502020204030204" pitchFamily="34" charset="0"/>
                <a:sym typeface="+mn-ea"/>
              </a:rPr>
              <a:t>u</a:t>
            </a:r>
            <a:r>
              <a:rPr lang="zh-CN" altLang="en-US" sz="800" kern="0" dirty="0" smtClean="0">
                <a:ea typeface="微软雅黑" panose="020B0503020204020204" charset="-122"/>
                <a:cs typeface="Calibri" panose="020F0502020204030204" pitchFamily="34" charset="0"/>
                <a:sym typeface="+mn-ea"/>
              </a:rPr>
              <a:t>ser </a:t>
            </a:r>
            <a:r>
              <a:rPr sz="800" kern="0" dirty="0" smtClean="0">
                <a:ea typeface="微软雅黑" panose="020B0503020204020204" charset="-122"/>
                <a:cs typeface="Calibri" panose="020F0502020204030204" pitchFamily="34" charset="0"/>
                <a:sym typeface="+mn-ea"/>
              </a:rPr>
              <a:t>use different</a:t>
            </a:r>
            <a:r>
              <a:rPr lang="zh-CN" altLang="en-US" sz="800" kern="0" dirty="0" smtClean="0">
                <a:ea typeface="微软雅黑" panose="020B0503020204020204" charset="-122"/>
                <a:cs typeface="Calibri" panose="020F0502020204030204" pitchFamily="34" charset="0"/>
                <a:sym typeface="+mn-ea"/>
              </a:rPr>
              <a:t> </a:t>
            </a:r>
            <a:r>
              <a:rPr lang="en-US" altLang="zh-CN" sz="800" kern="0" dirty="0" smtClean="0">
                <a:ea typeface="微软雅黑" panose="020B0503020204020204" charset="-122"/>
                <a:cs typeface="Calibri" panose="020F0502020204030204" pitchFamily="34" charset="0"/>
                <a:sym typeface="+mn-ea"/>
              </a:rPr>
              <a:t>i</a:t>
            </a:r>
            <a:r>
              <a:rPr lang="zh-CN" altLang="en-US" sz="800" kern="0" dirty="0" smtClean="0">
                <a:ea typeface="微软雅黑" panose="020B0503020204020204" charset="-122"/>
                <a:cs typeface="Calibri" panose="020F0502020204030204" pitchFamily="34" charset="0"/>
                <a:sym typeface="+mn-ea"/>
              </a:rPr>
              <a:t>con </a:t>
            </a:r>
            <a:r>
              <a:rPr lang="en-US" altLang="zh-CN" sz="800" kern="0" dirty="0" smtClean="0">
                <a:ea typeface="微软雅黑" panose="020B0503020204020204" charset="-122"/>
                <a:cs typeface="Calibri" panose="020F0502020204030204" pitchFamily="34" charset="0"/>
                <a:sym typeface="+mn-ea"/>
              </a:rPr>
              <a:t>to</a:t>
            </a:r>
            <a:r>
              <a:rPr lang="zh-CN" altLang="en-US" sz="800" kern="0" dirty="0" smtClean="0">
                <a:ea typeface="微软雅黑" panose="020B0503020204020204" charset="-122"/>
                <a:cs typeface="Calibri" panose="020F0502020204030204" pitchFamily="34" charset="0"/>
                <a:sym typeface="+mn-ea"/>
              </a:rPr>
              <a:t> </a:t>
            </a:r>
            <a:r>
              <a:rPr lang="en-US" altLang="zh-CN" sz="800" kern="0" dirty="0" smtClean="0">
                <a:ea typeface="微软雅黑" panose="020B0503020204020204" charset="-122"/>
                <a:cs typeface="Calibri" panose="020F0502020204030204" pitchFamily="34" charset="0"/>
                <a:sym typeface="+mn-ea"/>
              </a:rPr>
              <a:t>d</a:t>
            </a:r>
            <a:r>
              <a:rPr lang="zh-CN" altLang="en-US" sz="800" kern="0" dirty="0" smtClean="0">
                <a:ea typeface="微软雅黑" panose="020B0503020204020204" charset="-122"/>
                <a:cs typeface="Calibri" panose="020F0502020204030204" pitchFamily="34" charset="0"/>
                <a:sym typeface="+mn-ea"/>
              </a:rPr>
              <a:t>isplay</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Terminal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Voice local recording</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Video local recording and storage</a:t>
            </a:r>
            <a:endParaRPr lang="zh-CN" altLang="en-US" sz="75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Data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SMS/MMS support read receipt</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zh-CN" altLang="en-US" sz="800" kern="0" dirty="0" smtClean="0">
                <a:ea typeface="微软雅黑" panose="020B0503020204020204" charset="-122"/>
                <a:cs typeface="Calibri" panose="020F0502020204030204" pitchFamily="34" charset="0"/>
                <a:sym typeface="+mn-ea"/>
              </a:rPr>
              <a:t>Broadcast</a:t>
            </a:r>
            <a:r>
              <a:rPr lang="en-US" altLang="zh-CN" sz="800" kern="0" dirty="0" smtClean="0">
                <a:ea typeface="微软雅黑" panose="020B0503020204020204" charset="-122"/>
                <a:cs typeface="Calibri" panose="020F0502020204030204" pitchFamily="34" charset="0"/>
                <a:sym typeface="+mn-ea"/>
              </a:rPr>
              <a:t>ing</a:t>
            </a:r>
            <a:r>
              <a:rPr lang="zh-CN" altLang="en-US" sz="800" kern="0" dirty="0" smtClean="0">
                <a:ea typeface="微软雅黑" panose="020B0503020204020204" charset="-122"/>
                <a:cs typeface="Calibri" panose="020F0502020204030204" pitchFamily="34" charset="0"/>
                <a:sym typeface="+mn-ea"/>
              </a:rPr>
              <a:t> message</a:t>
            </a:r>
            <a:endParaRPr lang="zh-CN" altLang="en-US" sz="90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Video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Video dispatch service support accompanying sound</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sz="800" kern="0" dirty="0" smtClean="0">
                <a:ea typeface="微软雅黑" panose="020B0503020204020204" charset="-122"/>
                <a:cs typeface="Calibri" panose="020F0502020204030204" pitchFamily="34" charset="0"/>
                <a:sym typeface="+mn-ea"/>
              </a:rPr>
              <a:t>Site enforcement </a:t>
            </a:r>
            <a:r>
              <a:rPr lang="en-US" sz="800" kern="0" dirty="0" smtClean="0">
                <a:ea typeface="微软雅黑" panose="020B0503020204020204" charset="-122"/>
                <a:cs typeface="Calibri" panose="020F0502020204030204" pitchFamily="34" charset="0"/>
                <a:sym typeface="+mn-ea"/>
              </a:rPr>
              <a:t>r</a:t>
            </a:r>
            <a:r>
              <a:rPr sz="800" kern="0" dirty="0" smtClean="0">
                <a:ea typeface="微软雅黑" panose="020B0503020204020204" charset="-122"/>
                <a:cs typeface="Calibri" panose="020F0502020204030204" pitchFamily="34" charset="0"/>
                <a:sym typeface="+mn-ea"/>
              </a:rPr>
              <a:t>ecorder </a:t>
            </a:r>
            <a:r>
              <a:rPr lang="en-US" altLang="zh-CN" sz="800" kern="0" dirty="0" smtClean="0">
                <a:ea typeface="微软雅黑" panose="020B0503020204020204" charset="-122"/>
                <a:cs typeface="Calibri" panose="020F0502020204030204" pitchFamily="34" charset="0"/>
                <a:sym typeface="+mn-ea"/>
              </a:rPr>
              <a:t>access</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Operation Management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Terminal model white list control</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dirty="0" smtClean="0">
                <a:ea typeface="微软雅黑" panose="020B0503020204020204" charset="-122"/>
                <a:cs typeface="Calibri" panose="020F0502020204030204" pitchFamily="34" charset="0"/>
              </a:rPr>
              <a:t>System capacity license control</a:t>
            </a:r>
            <a:endParaRPr lang="zh-CN" altLang="en-US" sz="800" dirty="0" smtClean="0">
              <a:ea typeface="微软雅黑" panose="020B0503020204020204" charset="-122"/>
              <a:cs typeface="Calibri" panose="020F0502020204030204" pitchFamily="34" charset="0"/>
            </a:endParaRPr>
          </a:p>
        </p:txBody>
      </p:sp>
      <p:sp>
        <p:nvSpPr>
          <p:cNvPr id="10" name="矩形 9"/>
          <p:cNvSpPr/>
          <p:nvPr/>
        </p:nvSpPr>
        <p:spPr bwMode="auto">
          <a:xfrm>
            <a:off x="6750685" y="904240"/>
            <a:ext cx="2188210" cy="3435985"/>
          </a:xfrm>
          <a:prstGeom prst="rect">
            <a:avLst/>
          </a:prstGeom>
          <a:solidFill>
            <a:srgbClr val="FFEB97"/>
          </a:solidFill>
          <a:ln w="9525">
            <a:solidFill>
              <a:schemeClr val="bg1"/>
            </a:solidFill>
            <a:round/>
          </a:ln>
          <a:effectLst>
            <a:outerShdw sx="1000" sy="1000" algn="ctr" rotWithShape="0">
              <a:srgbClr val="000000"/>
            </a:outerShdw>
          </a:effectLst>
        </p:spPr>
        <p:txBody>
          <a:bodyPr wrap="square" lIns="53970" tIns="53970" rIns="53970" bIns="53970" anchor="t" anchorCtr="0"/>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rPr>
              <a:t>Voice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Voice encryption</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defRPr/>
            </a:pPr>
            <a:r>
              <a:rPr lang="en-US" altLang="zh-CN" sz="1200" b="1" kern="0" dirty="0" smtClean="0">
                <a:ea typeface="微软雅黑" panose="020B0503020204020204" charset="-122"/>
                <a:cs typeface="Calibri" panose="020F0502020204030204" pitchFamily="34" charset="0"/>
                <a:sym typeface="+mn-ea"/>
              </a:rPr>
              <a:t>Dispatch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Remote stun/revive</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All subscribers locating</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Operation Management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Video service license</a:t>
            </a:r>
            <a:r>
              <a:rPr lang="zh-CN" altLang="en-US" sz="800" kern="0" dirty="0" smtClean="0">
                <a:ea typeface="微软雅黑" panose="020B0503020204020204" charset="-122"/>
                <a:cs typeface="Calibri" panose="020F0502020204030204" pitchFamily="34" charset="0"/>
                <a:sym typeface="+mn-ea"/>
              </a:rPr>
              <a:t> </a:t>
            </a:r>
            <a:r>
              <a:rPr lang="en-US" altLang="zh-CN" sz="800" kern="0" dirty="0" smtClean="0">
                <a:ea typeface="微软雅黑" panose="020B0503020204020204" charset="-122"/>
                <a:cs typeface="Calibri" panose="020F0502020204030204" pitchFamily="34" charset="0"/>
                <a:sym typeface="+mn-ea"/>
              </a:rPr>
              <a:t>control</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Storage service license control</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dirty="0" smtClean="0">
                <a:ea typeface="微软雅黑" panose="020B0503020204020204" charset="-122"/>
                <a:cs typeface="Calibri" panose="020F0502020204030204" pitchFamily="34" charset="0"/>
                <a:sym typeface="+mn-ea"/>
              </a:rPr>
              <a:t>Online/offline user data export</a:t>
            </a:r>
            <a:endParaRPr lang="zh-CN" altLang="en-US" sz="80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dirty="0" smtClean="0">
                <a:ea typeface="微软雅黑" panose="020B0503020204020204" charset="-122"/>
                <a:cs typeface="Calibri" panose="020F0502020204030204" pitchFamily="34" charset="0"/>
                <a:sym typeface="+mn-ea"/>
              </a:rPr>
              <a:t>Voice service statistics export</a:t>
            </a:r>
            <a:endParaRPr lang="zh-CN" altLang="en-US" sz="80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dirty="0" smtClean="0">
                <a:ea typeface="微软雅黑" panose="020B0503020204020204" charset="-122"/>
                <a:cs typeface="Calibri" panose="020F0502020204030204" pitchFamily="34" charset="0"/>
                <a:sym typeface="+mn-ea"/>
              </a:rPr>
              <a:t>Video service statistics export</a:t>
            </a:r>
            <a:endParaRPr lang="zh-CN" altLang="en-US" sz="80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dirty="0" smtClean="0">
                <a:ea typeface="微软雅黑" panose="020B0503020204020204" charset="-122"/>
                <a:cs typeface="Calibri" panose="020F0502020204030204" pitchFamily="34" charset="0"/>
                <a:sym typeface="+mn-ea"/>
              </a:rPr>
              <a:t>Message service statistics export</a:t>
            </a:r>
            <a:endParaRPr lang="zh-CN" altLang="en-US" sz="90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Video Service</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Terminal transfer video and foward a copy to dispatch console</a:t>
            </a:r>
            <a:endParaRPr lang="zh-CN" altLang="en-US" sz="900" kern="0" dirty="0" smtClean="0">
              <a:ea typeface="微软雅黑" panose="020B0503020204020204" charset="-122"/>
              <a:cs typeface="Calibri" panose="020F0502020204030204" pitchFamily="34" charset="0"/>
              <a:sym typeface="+mn-ea"/>
            </a:endParaRPr>
          </a:p>
          <a:p>
            <a:pPr marL="14605" lvl="1" algn="l" defTabSz="913765">
              <a:lnSpc>
                <a:spcPct val="115000"/>
              </a:lnSpc>
              <a:buClrTx/>
              <a:buSzTx/>
              <a:buFontTx/>
              <a:buNone/>
              <a:defRPr/>
            </a:pPr>
            <a:r>
              <a:rPr lang="en-US" altLang="zh-CN" sz="1200" b="1" kern="0" dirty="0" smtClean="0">
                <a:ea typeface="微软雅黑" panose="020B0503020204020204" charset="-122"/>
                <a:cs typeface="Calibri" panose="020F0502020204030204" pitchFamily="34" charset="0"/>
                <a:sym typeface="+mn-ea"/>
              </a:rPr>
              <a:t>System Deployment and Reliability</a:t>
            </a:r>
            <a:endParaRPr lang="en-US" altLang="zh-CN" sz="900" b="1"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Support board-based Mini eChat deployment</a:t>
            </a:r>
            <a:endParaRPr lang="zh-CN" altLang="en-US" sz="800" kern="0" dirty="0" smtClean="0">
              <a:ea typeface="微软雅黑" panose="020B0503020204020204" charset="-122"/>
              <a:cs typeface="Calibri" panose="020F0502020204030204" pitchFamily="34" charset="0"/>
              <a:sym typeface="+mn-ea"/>
            </a:endParaRPr>
          </a:p>
          <a:p>
            <a:pPr marL="120650" lvl="1" indent="-120650" defTabSz="913765">
              <a:lnSpc>
                <a:spcPct val="115000"/>
              </a:lnSpc>
              <a:buFont typeface="Arial" panose="020B0604020202020204" pitchFamily="34" charset="0"/>
              <a:buChar char="•"/>
              <a:defRPr/>
            </a:pPr>
            <a:r>
              <a:rPr lang="en-US" altLang="zh-CN" sz="800" kern="0" dirty="0" smtClean="0">
                <a:ea typeface="微软雅黑" panose="020B0503020204020204" charset="-122"/>
                <a:cs typeface="Calibri" panose="020F0502020204030204" pitchFamily="34" charset="0"/>
                <a:sym typeface="+mn-ea"/>
              </a:rPr>
              <a:t>Support main and standby Mini eChat deployment</a:t>
            </a:r>
            <a:endParaRPr lang="zh-CN" altLang="en-US" sz="1050" kern="0" dirty="0" smtClean="0">
              <a:ea typeface="微软雅黑" panose="020B0503020204020204" charset="-122"/>
              <a:cs typeface="Calibri" panose="020F0502020204030204" pitchFamily="34" charset="0"/>
              <a:sym typeface="+mn-ea"/>
            </a:endParaRPr>
          </a:p>
          <a:p>
            <a:pPr marL="0" lvl="1" indent="0" defTabSz="913765">
              <a:lnSpc>
                <a:spcPct val="115000"/>
              </a:lnSpc>
              <a:buFont typeface="Arial" panose="020B0604020202020204" pitchFamily="34" charset="0"/>
              <a:buNone/>
              <a:defRPr/>
            </a:pPr>
            <a:endParaRPr lang="en-US" altLang="zh-CN" sz="900" kern="0" dirty="0" smtClean="0">
              <a:cs typeface="Calibri" panose="020F0502020204030204" pitchFamily="34" charset="0"/>
            </a:endParaRPr>
          </a:p>
        </p:txBody>
      </p:sp>
      <p:sp>
        <p:nvSpPr>
          <p:cNvPr id="3" name="右箭头 2"/>
          <p:cNvSpPr/>
          <p:nvPr/>
        </p:nvSpPr>
        <p:spPr bwMode="auto">
          <a:xfrm>
            <a:off x="248285" y="4431030"/>
            <a:ext cx="8689340" cy="309880"/>
          </a:xfrm>
          <a:prstGeom prst="rightArrow">
            <a:avLst>
              <a:gd name="adj1" fmla="val 100000"/>
              <a:gd name="adj2" fmla="val 50000"/>
            </a:avLst>
          </a:prstGeom>
          <a:solidFill>
            <a:sysClr val="window" lastClr="FFFFFF"/>
          </a:solidFill>
          <a:ln w="9525" cap="flat" cmpd="sng" algn="ctr">
            <a:solidFill>
              <a:sysClr val="window" lastClr="FFFFFF">
                <a:lumMod val="75000"/>
              </a:sysClr>
            </a:solidFill>
            <a:prstDash val="solid"/>
            <a:round/>
            <a:headEnd type="none" w="med" len="med"/>
            <a:tailEnd type="none" w="med" len="med"/>
          </a:ln>
          <a:effectLst>
            <a:outerShdw blurRad="254000" algn="ctr" rotWithShape="0">
              <a:srgbClr val="000000">
                <a:alpha val="40000"/>
              </a:srgbClr>
            </a:outerShdw>
          </a:effectLst>
        </p:spPr>
        <p:txBody>
          <a:bodyPr vert="horz" wrap="square" lIns="67464" tIns="35080" rIns="67464" bIns="35080" numCol="1" rtlCol="0" anchor="ctr" anchorCtr="0" compatLnSpc="1">
            <a:noAutofit/>
          </a:bodyPr>
          <a:p>
            <a:pPr marL="266700" indent="-266700" defTabSz="913765">
              <a:buClr>
                <a:srgbClr val="0066FF"/>
              </a:buClr>
              <a:buSzPct val="80000"/>
              <a:defRPr/>
            </a:pPr>
            <a:endParaRPr lang="zh-CN" altLang="en-US" sz="100" b="1" kern="0" dirty="0" smtClean="0">
              <a:solidFill>
                <a:sysClr val="windowText" lastClr="000000"/>
              </a:solidFill>
              <a:latin typeface="微软雅黑" panose="020B0503020204020204" charset="-122"/>
              <a:ea typeface="微软雅黑" panose="020B0503020204020204" charset="-122"/>
            </a:endParaRPr>
          </a:p>
        </p:txBody>
      </p:sp>
      <p:sp>
        <p:nvSpPr>
          <p:cNvPr id="4" name="矩形 44"/>
          <p:cNvSpPr/>
          <p:nvPr/>
        </p:nvSpPr>
        <p:spPr bwMode="auto">
          <a:xfrm>
            <a:off x="2570688" y="4476758"/>
            <a:ext cx="1471500" cy="221933"/>
          </a:xfrm>
          <a:prstGeom prst="rect">
            <a:avLst/>
          </a:prstGeom>
          <a:solidFill>
            <a:srgbClr val="DBFF93"/>
          </a:solidFill>
          <a:ln w="9525">
            <a:noFill/>
            <a:round/>
          </a:ln>
          <a:effectLst>
            <a:outerShdw sx="1000" sy="1000" algn="ctr" rotWithShape="0">
              <a:srgbClr val="000000"/>
            </a:outerShdw>
          </a:effectLst>
        </p:spPr>
        <p:txBody>
          <a:bodyPr wrap="square" lIns="53970" tIns="53970" rIns="53970" bIns="53970" anchor="ctr" anchorCtr="0"/>
          <a:p>
            <a:pPr marL="177800" lvl="1" indent="-177800" defTabSz="913765">
              <a:buClr>
                <a:srgbClr val="0066FF"/>
              </a:buClr>
              <a:buSzPct val="80000"/>
              <a:defRPr/>
            </a:pPr>
            <a:endParaRPr lang="zh-CN" altLang="en-US" sz="750" b="1" kern="0" dirty="0" smtClean="0">
              <a:solidFill>
                <a:sysClr val="windowText" lastClr="000000"/>
              </a:solidFill>
              <a:cs typeface="Times New Roman" panose="02020603050405020304" pitchFamily="18" charset="0"/>
            </a:endParaRPr>
          </a:p>
        </p:txBody>
      </p:sp>
      <p:sp>
        <p:nvSpPr>
          <p:cNvPr id="5" name="TextBox 11"/>
          <p:cNvSpPr txBox="1"/>
          <p:nvPr/>
        </p:nvSpPr>
        <p:spPr>
          <a:xfrm>
            <a:off x="2899365" y="4461784"/>
            <a:ext cx="873212" cy="228600"/>
          </a:xfrm>
          <a:prstGeom prst="rect">
            <a:avLst/>
          </a:prstGeom>
          <a:noFill/>
        </p:spPr>
        <p:txBody>
          <a:bodyPr wrap="square" lIns="68542" tIns="34272" rIns="68542" bIns="34272" rtlCol="0">
            <a:spAutoFit/>
          </a:bodyPr>
          <a:p>
            <a:r>
              <a:rPr lang="en-US" altLang="zh-CN" sz="1050" b="1" dirty="0" smtClean="0">
                <a:solidFill>
                  <a:prstClr val="black"/>
                </a:solidFill>
                <a:latin typeface="微软雅黑" panose="020B0503020204020204" charset="-122"/>
                <a:ea typeface="微软雅黑" panose="020B0503020204020204" charset="-122"/>
              </a:rPr>
              <a:t>2018.12.30</a:t>
            </a:r>
            <a:endParaRPr lang="en-US" altLang="zh-CN" sz="1050" b="1" dirty="0" smtClean="0">
              <a:solidFill>
                <a:prstClr val="black"/>
              </a:solidFill>
              <a:latin typeface="微软雅黑" panose="020B0503020204020204" charset="-122"/>
              <a:ea typeface="微软雅黑" panose="020B0503020204020204" charset="-122"/>
            </a:endParaRPr>
          </a:p>
        </p:txBody>
      </p:sp>
      <p:sp>
        <p:nvSpPr>
          <p:cNvPr id="9" name="矩形 44"/>
          <p:cNvSpPr/>
          <p:nvPr/>
        </p:nvSpPr>
        <p:spPr bwMode="auto">
          <a:xfrm>
            <a:off x="7108874" y="4472759"/>
            <a:ext cx="1471500" cy="228481"/>
          </a:xfrm>
          <a:prstGeom prst="rect">
            <a:avLst/>
          </a:prstGeom>
          <a:solidFill>
            <a:srgbClr val="FFEB97"/>
          </a:solidFill>
          <a:ln w="9525">
            <a:noFill/>
            <a:round/>
          </a:ln>
          <a:effectLst>
            <a:outerShdw sx="1000" sy="1000" algn="ctr" rotWithShape="0">
              <a:srgbClr val="000000"/>
            </a:outerShdw>
          </a:effectLst>
        </p:spPr>
        <p:txBody>
          <a:bodyPr wrap="square" lIns="53970" tIns="53970" rIns="53970" bIns="53970" anchor="ctr" anchorCtr="0"/>
          <a:p>
            <a:pPr marL="177800" lvl="1" indent="-177800" defTabSz="913765">
              <a:buClr>
                <a:srgbClr val="0066FF"/>
              </a:buClr>
              <a:buSzPct val="80000"/>
              <a:defRPr/>
            </a:pPr>
            <a:endParaRPr lang="en-US" altLang="zh-CN" sz="750" b="1" kern="0" dirty="0" smtClean="0">
              <a:solidFill>
                <a:sysClr val="windowText" lastClr="000000"/>
              </a:solidFill>
              <a:cs typeface="Times New Roman" panose="02020603050405020304" pitchFamily="18" charset="0"/>
            </a:endParaRPr>
          </a:p>
        </p:txBody>
      </p:sp>
      <p:sp>
        <p:nvSpPr>
          <p:cNvPr id="12" name="矩形 44"/>
          <p:cNvSpPr/>
          <p:nvPr/>
        </p:nvSpPr>
        <p:spPr bwMode="auto">
          <a:xfrm>
            <a:off x="4811998" y="4473194"/>
            <a:ext cx="1471500" cy="221933"/>
          </a:xfrm>
          <a:prstGeom prst="rect">
            <a:avLst/>
          </a:prstGeom>
          <a:solidFill>
            <a:srgbClr val="A5C3E9"/>
          </a:solidFill>
          <a:ln w="9525">
            <a:noFill/>
            <a:round/>
          </a:ln>
          <a:effectLst>
            <a:outerShdw sx="1000" sy="1000" algn="ctr" rotWithShape="0">
              <a:srgbClr val="000000"/>
            </a:outerShdw>
          </a:effectLst>
        </p:spPr>
        <p:txBody>
          <a:bodyPr wrap="square" lIns="53970" tIns="53970" rIns="53970" bIns="53970" anchor="ctr" anchorCtr="0"/>
          <a:p>
            <a:pPr marL="177800" lvl="1" indent="-177800" defTabSz="913765">
              <a:buClr>
                <a:srgbClr val="0066FF"/>
              </a:buClr>
              <a:buSzPct val="80000"/>
              <a:defRPr/>
            </a:pPr>
            <a:endParaRPr lang="zh-CN" altLang="en-US" sz="750" b="1" kern="0" dirty="0" smtClean="0">
              <a:solidFill>
                <a:sysClr val="windowText" lastClr="000000"/>
              </a:solidFill>
              <a:cs typeface="Times New Roman" panose="02020603050405020304" pitchFamily="18" charset="0"/>
            </a:endParaRPr>
          </a:p>
        </p:txBody>
      </p:sp>
      <p:sp>
        <p:nvSpPr>
          <p:cNvPr id="13" name="TextBox 49"/>
          <p:cNvSpPr txBox="1"/>
          <p:nvPr/>
        </p:nvSpPr>
        <p:spPr>
          <a:xfrm>
            <a:off x="5140995" y="4458220"/>
            <a:ext cx="873212" cy="228600"/>
          </a:xfrm>
          <a:prstGeom prst="rect">
            <a:avLst/>
          </a:prstGeom>
          <a:noFill/>
        </p:spPr>
        <p:txBody>
          <a:bodyPr wrap="square" lIns="68542" tIns="34272" rIns="68542" bIns="34272" rtlCol="0">
            <a:spAutoFit/>
          </a:bodyPr>
          <a:p>
            <a:r>
              <a:rPr lang="en-US" altLang="zh-CN" sz="1050" b="1" dirty="0" smtClean="0">
                <a:solidFill>
                  <a:prstClr val="black"/>
                </a:solidFill>
                <a:latin typeface="微软雅黑" panose="020B0503020204020204" charset="-122"/>
                <a:ea typeface="微软雅黑" panose="020B0503020204020204" charset="-122"/>
              </a:rPr>
              <a:t>2019.06.30</a:t>
            </a:r>
            <a:endParaRPr lang="en-US" altLang="zh-CN" sz="1050" b="1" dirty="0" smtClean="0">
              <a:solidFill>
                <a:prstClr val="black"/>
              </a:solidFill>
              <a:latin typeface="微软雅黑" panose="020B0503020204020204" charset="-122"/>
              <a:ea typeface="微软雅黑" panose="020B0503020204020204" charset="-122"/>
            </a:endParaRPr>
          </a:p>
        </p:txBody>
      </p:sp>
      <p:sp>
        <p:nvSpPr>
          <p:cNvPr id="15" name="TextBox 49"/>
          <p:cNvSpPr txBox="1"/>
          <p:nvPr/>
        </p:nvSpPr>
        <p:spPr>
          <a:xfrm>
            <a:off x="7476207" y="4489017"/>
            <a:ext cx="873212" cy="228600"/>
          </a:xfrm>
          <a:prstGeom prst="rect">
            <a:avLst/>
          </a:prstGeom>
          <a:noFill/>
        </p:spPr>
        <p:txBody>
          <a:bodyPr wrap="square" lIns="68542" tIns="34272" rIns="68542" bIns="34272" rtlCol="0">
            <a:spAutoFit/>
          </a:bodyPr>
          <a:p>
            <a:r>
              <a:rPr lang="en-US" altLang="zh-CN" sz="1050" b="1" dirty="0" smtClean="0">
                <a:solidFill>
                  <a:prstClr val="black"/>
                </a:solidFill>
                <a:latin typeface="微软雅黑" panose="020B0503020204020204" charset="-122"/>
                <a:ea typeface="微软雅黑" panose="020B0503020204020204" charset="-122"/>
              </a:rPr>
              <a:t>2019.12.30</a:t>
            </a:r>
            <a:endParaRPr lang="en-US" altLang="zh-CN" sz="1050" b="1" dirty="0" smtClean="0">
              <a:solidFill>
                <a:prstClr val="black"/>
              </a:solidFill>
              <a:latin typeface="微软雅黑" panose="020B0503020204020204" charset="-122"/>
              <a:ea typeface="微软雅黑" panose="020B0503020204020204" charset="-122"/>
            </a:endParaRPr>
          </a:p>
        </p:txBody>
      </p:sp>
      <p:grpSp>
        <p:nvGrpSpPr>
          <p:cNvPr id="16" name="组合 30"/>
          <p:cNvGrpSpPr/>
          <p:nvPr/>
        </p:nvGrpSpPr>
        <p:grpSpPr>
          <a:xfrm>
            <a:off x="6205419" y="4822706"/>
            <a:ext cx="2825515" cy="262796"/>
            <a:chOff x="5448300" y="6133545"/>
            <a:chExt cx="3767353" cy="350394"/>
          </a:xfrm>
        </p:grpSpPr>
        <p:grpSp>
          <p:nvGrpSpPr>
            <p:cNvPr id="17" name="组合 169"/>
            <p:cNvGrpSpPr/>
            <p:nvPr/>
          </p:nvGrpSpPr>
          <p:grpSpPr>
            <a:xfrm>
              <a:off x="5448300" y="6133545"/>
              <a:ext cx="3643088" cy="350394"/>
              <a:chOff x="4885372" y="6149607"/>
              <a:chExt cx="3643088" cy="350394"/>
            </a:xfrm>
          </p:grpSpPr>
          <p:sp>
            <p:nvSpPr>
              <p:cNvPr id="18" name="矩形 43"/>
              <p:cNvSpPr/>
              <p:nvPr/>
            </p:nvSpPr>
            <p:spPr bwMode="auto">
              <a:xfrm>
                <a:off x="4885372" y="6149607"/>
                <a:ext cx="3643088" cy="350394"/>
              </a:xfrm>
              <a:prstGeom prst="rect">
                <a:avLst/>
              </a:prstGeom>
              <a:solidFill>
                <a:sysClr val="window" lastClr="FFFFFF"/>
              </a:solidFill>
              <a:ln w="9525" cap="flat" cmpd="sng" algn="ctr">
                <a:solidFill>
                  <a:sysClr val="window" lastClr="FFFFFF">
                    <a:lumMod val="75000"/>
                  </a:sysClr>
                </a:solidFill>
                <a:prstDash val="solid"/>
                <a:round/>
                <a:headEnd type="none" w="med" len="med"/>
                <a:tailEnd type="none" w="med" len="med"/>
              </a:ln>
              <a:effectLst>
                <a:outerShdw blurRad="254000" algn="ctr" rotWithShape="0">
                  <a:srgbClr val="000000">
                    <a:alpha val="40000"/>
                  </a:srgbClr>
                </a:outerShdw>
              </a:effectLst>
            </p:spPr>
            <p:txBody>
              <a:bodyPr vert="horz" wrap="square" lIns="67500" tIns="35100" rIns="67500" bIns="35100" numCol="1" rtlCol="0" anchor="ctr" anchorCtr="0" compatLnSpc="1">
                <a:noAutofit/>
              </a:bodyPr>
              <a:p>
                <a:pPr marL="266700" indent="-266700" algn="ctr" defTabSz="914400">
                  <a:buClr>
                    <a:srgbClr val="0066FF"/>
                  </a:buClr>
                  <a:buSzPct val="80000"/>
                  <a:defRPr/>
                </a:pPr>
                <a:endParaRPr lang="zh-CN" altLang="en-US" sz="100" kern="0" dirty="0" smtClean="0">
                  <a:solidFill>
                    <a:sysClr val="windowText" lastClr="000000"/>
                  </a:solidFill>
                  <a:latin typeface="微软雅黑" panose="020B0503020204020204" charset="-122"/>
                  <a:ea typeface="微软雅黑" panose="020B0503020204020204" charset="-122"/>
                </a:endParaRPr>
              </a:p>
            </p:txBody>
          </p:sp>
          <p:sp>
            <p:nvSpPr>
              <p:cNvPr id="19" name="矩形 44"/>
              <p:cNvSpPr/>
              <p:nvPr/>
            </p:nvSpPr>
            <p:spPr bwMode="auto">
              <a:xfrm>
                <a:off x="4996650" y="6221615"/>
                <a:ext cx="756084" cy="216024"/>
              </a:xfrm>
              <a:prstGeom prst="rect">
                <a:avLst/>
              </a:prstGeom>
              <a:solidFill>
                <a:srgbClr val="DDD9C3"/>
              </a:solidFill>
              <a:ln w="9525">
                <a:noFill/>
                <a:round/>
              </a:ln>
              <a:effectLst>
                <a:outerShdw sx="1000" sy="1000" algn="ctr" rotWithShape="0">
                  <a:srgbClr val="000000"/>
                </a:outerShdw>
              </a:effectLst>
            </p:spPr>
            <p:txBody>
              <a:bodyPr wrap="square" lIns="54000" tIns="54000" rIns="54000" bIns="54000" anchor="ctr" anchorCtr="0"/>
              <a:p>
                <a:pPr marL="177800" lvl="1" indent="-177800" defTabSz="914400">
                  <a:buClr>
                    <a:srgbClr val="0066FF"/>
                  </a:buClr>
                  <a:buSzPct val="80000"/>
                  <a:defRPr/>
                </a:pPr>
                <a:r>
                  <a:rPr lang="en-US" altLang="zh-CN" sz="790" b="1" kern="0" dirty="0" smtClean="0">
                    <a:solidFill>
                      <a:sysClr val="windowText" lastClr="000000"/>
                    </a:solidFill>
                    <a:cs typeface="Times New Roman" panose="02020603050405020304" pitchFamily="18" charset="0"/>
                  </a:rPr>
                  <a:t>Released</a:t>
                </a:r>
                <a:endParaRPr lang="zh-CN" altLang="en-US" sz="790" b="1" kern="0" dirty="0" smtClean="0">
                  <a:solidFill>
                    <a:sysClr val="windowText" lastClr="000000"/>
                  </a:solidFill>
                  <a:cs typeface="Times New Roman" panose="02020603050405020304" pitchFamily="18" charset="0"/>
                </a:endParaRPr>
              </a:p>
            </p:txBody>
          </p:sp>
          <p:sp>
            <p:nvSpPr>
              <p:cNvPr id="20" name="矩形 45"/>
              <p:cNvSpPr/>
              <p:nvPr/>
            </p:nvSpPr>
            <p:spPr bwMode="auto">
              <a:xfrm>
                <a:off x="5852750" y="6221614"/>
                <a:ext cx="864096" cy="228109"/>
              </a:xfrm>
              <a:prstGeom prst="rect">
                <a:avLst/>
              </a:prstGeom>
              <a:solidFill>
                <a:srgbClr val="DBFF93">
                  <a:alpha val="80000"/>
                </a:srgbClr>
              </a:solidFill>
              <a:ln w="9525">
                <a:noFill/>
                <a:round/>
              </a:ln>
              <a:effectLst>
                <a:outerShdw sx="1000" sy="1000" algn="ctr" rotWithShape="0">
                  <a:srgbClr val="000000"/>
                </a:outerShdw>
              </a:effectLst>
            </p:spPr>
            <p:txBody>
              <a:bodyPr wrap="square" lIns="54000" tIns="54000" rIns="54000" bIns="54000" anchor="ctr" anchorCtr="0"/>
              <a:p>
                <a:pPr marL="177800" lvl="1" indent="-177800" algn="ctr" defTabSz="914400">
                  <a:lnSpc>
                    <a:spcPct val="115000"/>
                  </a:lnSpc>
                  <a:buClr>
                    <a:srgbClr val="0066FF"/>
                  </a:buClr>
                  <a:buSzPct val="80000"/>
                  <a:defRPr/>
                </a:pPr>
                <a:r>
                  <a:rPr lang="en-US" altLang="zh-CN" sz="790" b="1" kern="0" dirty="0" smtClean="0">
                    <a:solidFill>
                      <a:sysClr val="windowText" lastClr="000000"/>
                    </a:solidFill>
                    <a:cs typeface="Times New Roman" panose="02020603050405020304" pitchFamily="18" charset="0"/>
                  </a:rPr>
                  <a:t>Developing</a:t>
                </a:r>
                <a:endParaRPr lang="zh-CN" altLang="en-US" sz="790" b="1" kern="0" dirty="0" smtClean="0">
                  <a:solidFill>
                    <a:sysClr val="windowText" lastClr="000000"/>
                  </a:solidFill>
                  <a:cs typeface="Times New Roman" panose="02020603050405020304" pitchFamily="18" charset="0"/>
                </a:endParaRPr>
              </a:p>
            </p:txBody>
          </p:sp>
          <p:sp>
            <p:nvSpPr>
              <p:cNvPr id="21" name="矩形 46"/>
              <p:cNvSpPr/>
              <p:nvPr/>
            </p:nvSpPr>
            <p:spPr bwMode="auto">
              <a:xfrm>
                <a:off x="6810570" y="6221615"/>
                <a:ext cx="756084" cy="216024"/>
              </a:xfrm>
              <a:prstGeom prst="rect">
                <a:avLst/>
              </a:prstGeom>
              <a:solidFill>
                <a:srgbClr val="A5C3E9">
                  <a:alpha val="80000"/>
                </a:srgbClr>
              </a:solidFill>
              <a:ln w="9525">
                <a:noFill/>
                <a:round/>
              </a:ln>
              <a:effectLst>
                <a:outerShdw sx="1000" sy="1000" algn="ctr" rotWithShape="0">
                  <a:srgbClr val="000000"/>
                </a:outerShdw>
              </a:effectLst>
            </p:spPr>
            <p:txBody>
              <a:bodyPr wrap="square" lIns="54000" tIns="54000" rIns="54000" bIns="54000" anchor="ctr" anchorCtr="0"/>
              <a:p>
                <a:pPr marL="177800" lvl="1" indent="-177800" algn="ctr" defTabSz="914400">
                  <a:lnSpc>
                    <a:spcPct val="115000"/>
                  </a:lnSpc>
                  <a:buClr>
                    <a:srgbClr val="0066FF"/>
                  </a:buClr>
                  <a:buSzPct val="80000"/>
                  <a:defRPr/>
                </a:pPr>
                <a:r>
                  <a:rPr lang="en-US" altLang="zh-CN" sz="790" b="1" kern="0" dirty="0" smtClean="0">
                    <a:solidFill>
                      <a:sysClr val="windowText" lastClr="000000"/>
                    </a:solidFill>
                    <a:cs typeface="Times New Roman" panose="02020603050405020304" pitchFamily="18" charset="0"/>
                  </a:rPr>
                  <a:t>Planned</a:t>
                </a:r>
                <a:endParaRPr lang="zh-CN" altLang="en-US" sz="790" b="1" kern="0" dirty="0" smtClean="0">
                  <a:solidFill>
                    <a:sysClr val="windowText" lastClr="000000"/>
                  </a:solidFill>
                  <a:cs typeface="Times New Roman" panose="02020603050405020304" pitchFamily="18" charset="0"/>
                </a:endParaRPr>
              </a:p>
            </p:txBody>
          </p:sp>
          <p:sp>
            <p:nvSpPr>
              <p:cNvPr id="22" name="矩形 46"/>
              <p:cNvSpPr/>
              <p:nvPr/>
            </p:nvSpPr>
            <p:spPr bwMode="auto">
              <a:xfrm>
                <a:off x="7652044" y="6223540"/>
                <a:ext cx="756084" cy="216024"/>
              </a:xfrm>
              <a:prstGeom prst="rect">
                <a:avLst/>
              </a:prstGeom>
              <a:solidFill>
                <a:srgbClr val="FFEB97">
                  <a:alpha val="80000"/>
                </a:srgbClr>
              </a:solidFill>
              <a:ln w="9525">
                <a:noFill/>
                <a:round/>
              </a:ln>
              <a:effectLst>
                <a:outerShdw sx="1000" sy="1000" algn="ctr" rotWithShape="0">
                  <a:srgbClr val="000000"/>
                </a:outerShdw>
              </a:effectLst>
            </p:spPr>
            <p:txBody>
              <a:bodyPr wrap="square" lIns="54000" tIns="54000" rIns="54000" bIns="54000" anchor="ctr" anchorCtr="0"/>
              <a:p>
                <a:pPr marL="177800" lvl="1" indent="-177800" algn="ctr" defTabSz="914400">
                  <a:lnSpc>
                    <a:spcPct val="115000"/>
                  </a:lnSpc>
                  <a:buClr>
                    <a:srgbClr val="0066FF"/>
                  </a:buClr>
                  <a:buSzPct val="80000"/>
                  <a:defRPr/>
                </a:pPr>
                <a:endParaRPr lang="zh-CN" altLang="en-US" sz="675" b="1" kern="0" dirty="0" smtClean="0">
                  <a:solidFill>
                    <a:sysClr val="windowText" lastClr="000000"/>
                  </a:solidFill>
                  <a:cs typeface="Times New Roman" panose="02020603050405020304" pitchFamily="18" charset="0"/>
                </a:endParaRPr>
              </a:p>
            </p:txBody>
          </p:sp>
        </p:grpSp>
        <p:sp>
          <p:nvSpPr>
            <p:cNvPr id="23" name="TextBox 27"/>
            <p:cNvSpPr txBox="1"/>
            <p:nvPr/>
          </p:nvSpPr>
          <p:spPr>
            <a:xfrm>
              <a:off x="8244112" y="6192446"/>
              <a:ext cx="971541" cy="282787"/>
            </a:xfrm>
            <a:prstGeom prst="rect">
              <a:avLst/>
            </a:prstGeom>
            <a:noFill/>
          </p:spPr>
          <p:txBody>
            <a:bodyPr wrap="square" rtlCol="0">
              <a:spAutoFit/>
            </a:bodyPr>
            <a:p>
              <a:r>
                <a:rPr lang="en-US" altLang="zh-CN" sz="790" b="1" dirty="0" smtClean="0">
                  <a:solidFill>
                    <a:prstClr val="black"/>
                  </a:solidFill>
                </a:rPr>
                <a:t>Planning</a:t>
              </a:r>
              <a:endParaRPr lang="zh-CN" altLang="en-US" sz="790" b="1" dirty="0">
                <a:solidFill>
                  <a:prstClr val="black"/>
                </a:solidFill>
              </a:endParaRPr>
            </a:p>
          </p:txBody>
        </p:sp>
      </p:grpSp>
      <p:sp>
        <p:nvSpPr>
          <p:cNvPr id="24" name="矩形 44"/>
          <p:cNvSpPr/>
          <p:nvPr/>
        </p:nvSpPr>
        <p:spPr bwMode="auto">
          <a:xfrm>
            <a:off x="550545" y="4477226"/>
            <a:ext cx="1413510" cy="221933"/>
          </a:xfrm>
          <a:prstGeom prst="rect">
            <a:avLst/>
          </a:prstGeom>
          <a:solidFill>
            <a:srgbClr val="DDD9C3"/>
          </a:solidFill>
          <a:ln w="9525">
            <a:noFill/>
            <a:round/>
          </a:ln>
          <a:effectLst>
            <a:outerShdw sx="1000" sy="1000" algn="ctr" rotWithShape="0">
              <a:srgbClr val="000000"/>
            </a:outerShdw>
          </a:effectLst>
        </p:spPr>
        <p:txBody>
          <a:bodyPr wrap="square" lIns="53970" tIns="53970" rIns="53970" bIns="53970" anchor="ctr" anchorCtr="0"/>
          <a:p>
            <a:pPr marL="177800" lvl="1" indent="-177800" defTabSz="913765">
              <a:buClr>
                <a:srgbClr val="0066FF"/>
              </a:buClr>
              <a:buSzPct val="80000"/>
              <a:defRPr/>
            </a:pPr>
            <a:endParaRPr lang="zh-CN" altLang="en-US" sz="750" b="1" kern="0" dirty="0" smtClean="0">
              <a:solidFill>
                <a:sysClr val="windowText" lastClr="000000"/>
              </a:solidFill>
              <a:cs typeface="Times New Roman" panose="02020603050405020304" pitchFamily="18" charset="0"/>
            </a:endParaRPr>
          </a:p>
        </p:txBody>
      </p:sp>
      <p:sp>
        <p:nvSpPr>
          <p:cNvPr id="25" name="TextBox 11"/>
          <p:cNvSpPr txBox="1"/>
          <p:nvPr/>
        </p:nvSpPr>
        <p:spPr>
          <a:xfrm>
            <a:off x="621506" y="4461034"/>
            <a:ext cx="1153478" cy="228600"/>
          </a:xfrm>
          <a:prstGeom prst="rect">
            <a:avLst/>
          </a:prstGeom>
          <a:noFill/>
        </p:spPr>
        <p:txBody>
          <a:bodyPr wrap="square" lIns="68542" tIns="34272" rIns="68542" bIns="34272" rtlCol="0">
            <a:spAutoFit/>
          </a:bodyPr>
          <a:p>
            <a:pPr algn="ctr"/>
            <a:r>
              <a:rPr lang="en-US" altLang="zh-CN" sz="1050" b="1" dirty="0" smtClean="0">
                <a:solidFill>
                  <a:prstClr val="black"/>
                </a:solidFill>
                <a:latin typeface="微软雅黑" panose="020B0503020204020204" charset="-122"/>
                <a:ea typeface="微软雅黑" panose="020B0503020204020204" charset="-122"/>
              </a:rPr>
              <a:t>2018.06.30</a:t>
            </a:r>
            <a:endParaRPr lang="en-US" altLang="zh-CN" sz="1050" b="1" dirty="0" smtClean="0">
              <a:solidFill>
                <a:prstClr val="black"/>
              </a:solidFill>
              <a:latin typeface="微软雅黑" panose="020B0503020204020204" charset="-122"/>
              <a:ea typeface="微软雅黑" panose="020B0503020204020204" charset="-122"/>
            </a:endParaRPr>
          </a:p>
        </p:txBody>
      </p:sp>
      <p:sp>
        <p:nvSpPr>
          <p:cNvPr id="28" name="下箭头 27"/>
          <p:cNvSpPr/>
          <p:nvPr/>
        </p:nvSpPr>
        <p:spPr bwMode="auto">
          <a:xfrm>
            <a:off x="1144905" y="4380071"/>
            <a:ext cx="146685" cy="96679"/>
          </a:xfrm>
          <a:prstGeom prst="downArrow">
            <a:avLst/>
          </a:prstGeom>
          <a:solidFill>
            <a:srgbClr val="2F2F2F"/>
          </a:solidFill>
          <a:ln w="9525" cap="flat" cmpd="sng" algn="ctr">
            <a:noFill/>
            <a:prstDash val="solid"/>
            <a:round/>
            <a:headEnd type="none" w="med" len="med"/>
            <a:tailEnd type="none" w="med" len="med"/>
          </a:ln>
          <a:effectLst/>
        </p:spPr>
        <p:txBody>
          <a:bodyPr vert="horz" wrap="square" lIns="67464" tIns="35080" rIns="67464" bIns="35080" numCol="1" rtlCol="0" anchor="ctr" anchorCtr="0" compatLnSpc="1">
            <a:noAutofit/>
          </a:bodyPr>
          <a:p>
            <a:pPr marL="266700" indent="-266700" defTabSz="913765">
              <a:buClr>
                <a:srgbClr val="0066FF"/>
              </a:buClr>
              <a:buSzPct val="80000"/>
              <a:defRPr/>
            </a:pPr>
            <a:endParaRPr lang="zh-CN" altLang="en-US" sz="100" b="1" kern="0" dirty="0" smtClean="0">
              <a:solidFill>
                <a:sysClr val="windowText" lastClr="000000"/>
              </a:solidFill>
              <a:latin typeface="微软雅黑" panose="020B0503020204020204" charset="-122"/>
              <a:ea typeface="微软雅黑" panose="020B0503020204020204" charset="-122"/>
            </a:endParaRPr>
          </a:p>
        </p:txBody>
      </p:sp>
      <p:sp>
        <p:nvSpPr>
          <p:cNvPr id="29" name="下箭头 28"/>
          <p:cNvSpPr/>
          <p:nvPr/>
        </p:nvSpPr>
        <p:spPr bwMode="auto">
          <a:xfrm>
            <a:off x="3218339" y="4378801"/>
            <a:ext cx="146685" cy="96679"/>
          </a:xfrm>
          <a:prstGeom prst="downArrow">
            <a:avLst/>
          </a:prstGeom>
          <a:solidFill>
            <a:srgbClr val="2F2F2F"/>
          </a:solidFill>
          <a:ln w="9525" cap="flat" cmpd="sng" algn="ctr">
            <a:noFill/>
            <a:prstDash val="solid"/>
            <a:round/>
            <a:headEnd type="none" w="med" len="med"/>
            <a:tailEnd type="none" w="med" len="med"/>
          </a:ln>
          <a:effectLst/>
        </p:spPr>
        <p:txBody>
          <a:bodyPr vert="horz" wrap="square" lIns="67464" tIns="35080" rIns="67464" bIns="35080" numCol="1" rtlCol="0" anchor="ctr" anchorCtr="0" compatLnSpc="1">
            <a:noAutofit/>
          </a:bodyPr>
          <a:p>
            <a:pPr marL="266700" indent="-266700" defTabSz="913765">
              <a:buClr>
                <a:srgbClr val="0066FF"/>
              </a:buClr>
              <a:buSzPct val="80000"/>
              <a:defRPr/>
            </a:pPr>
            <a:endParaRPr lang="zh-CN" altLang="en-US" sz="100" b="1" kern="0" dirty="0" smtClean="0">
              <a:solidFill>
                <a:sysClr val="windowText" lastClr="000000"/>
              </a:solidFill>
              <a:latin typeface="微软雅黑" panose="020B0503020204020204" charset="-122"/>
              <a:ea typeface="微软雅黑" panose="020B0503020204020204" charset="-122"/>
            </a:endParaRPr>
          </a:p>
        </p:txBody>
      </p:sp>
      <p:sp>
        <p:nvSpPr>
          <p:cNvPr id="30" name="下箭头 29"/>
          <p:cNvSpPr/>
          <p:nvPr/>
        </p:nvSpPr>
        <p:spPr bwMode="auto">
          <a:xfrm>
            <a:off x="5447506" y="4382611"/>
            <a:ext cx="146685" cy="96679"/>
          </a:xfrm>
          <a:prstGeom prst="downArrow">
            <a:avLst/>
          </a:prstGeom>
          <a:solidFill>
            <a:srgbClr val="2F2F2F"/>
          </a:solidFill>
          <a:ln w="9525" cap="flat" cmpd="sng" algn="ctr">
            <a:noFill/>
            <a:prstDash val="solid"/>
            <a:round/>
            <a:headEnd type="none" w="med" len="med"/>
            <a:tailEnd type="none" w="med" len="med"/>
          </a:ln>
          <a:effectLst/>
        </p:spPr>
        <p:txBody>
          <a:bodyPr vert="horz" wrap="square" lIns="67464" tIns="35080" rIns="67464" bIns="35080" numCol="1" rtlCol="0" anchor="ctr" anchorCtr="0" compatLnSpc="1">
            <a:noAutofit/>
          </a:bodyPr>
          <a:p>
            <a:pPr marL="266700" indent="-266700" defTabSz="913765">
              <a:buClr>
                <a:srgbClr val="0066FF"/>
              </a:buClr>
              <a:buSzPct val="80000"/>
              <a:defRPr/>
            </a:pPr>
            <a:endParaRPr lang="zh-CN" altLang="en-US" sz="100" b="1" kern="0" dirty="0" smtClean="0">
              <a:solidFill>
                <a:sysClr val="windowText" lastClr="000000"/>
              </a:solidFill>
              <a:latin typeface="微软雅黑" panose="020B0503020204020204" charset="-122"/>
              <a:ea typeface="微软雅黑" panose="020B0503020204020204" charset="-122"/>
            </a:endParaRPr>
          </a:p>
        </p:txBody>
      </p:sp>
      <p:sp>
        <p:nvSpPr>
          <p:cNvPr id="31" name="下箭头 30"/>
          <p:cNvSpPr/>
          <p:nvPr/>
        </p:nvSpPr>
        <p:spPr bwMode="auto">
          <a:xfrm>
            <a:off x="7787958" y="4388168"/>
            <a:ext cx="146685" cy="96679"/>
          </a:xfrm>
          <a:prstGeom prst="downArrow">
            <a:avLst/>
          </a:prstGeom>
          <a:solidFill>
            <a:srgbClr val="2F2F2F"/>
          </a:solidFill>
          <a:ln w="9525" cap="flat" cmpd="sng" algn="ctr">
            <a:noFill/>
            <a:prstDash val="solid"/>
            <a:round/>
            <a:headEnd type="none" w="med" len="med"/>
            <a:tailEnd type="none" w="med" len="med"/>
          </a:ln>
          <a:effectLst/>
        </p:spPr>
        <p:txBody>
          <a:bodyPr vert="horz" wrap="square" lIns="67464" tIns="35080" rIns="67464" bIns="35080" numCol="1" rtlCol="0" anchor="ctr" anchorCtr="0" compatLnSpc="1">
            <a:noAutofit/>
          </a:bodyPr>
          <a:p>
            <a:pPr marL="266700" indent="-266700" defTabSz="913765">
              <a:buClr>
                <a:srgbClr val="0066FF"/>
              </a:buClr>
              <a:buSzPct val="80000"/>
              <a:defRPr/>
            </a:pPr>
            <a:endParaRPr lang="zh-CN" altLang="en-US" sz="100" b="1" kern="0" dirty="0" smtClean="0">
              <a:solidFill>
                <a:sysClr val="windowText" lastClr="000000"/>
              </a:solidFill>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ZTE-Internal use only-16X9">
  <a:themeElements>
    <a:clrScheme name="中兴品牌色彩体系">
      <a:dk1>
        <a:srgbClr val="008ED3"/>
      </a:dk1>
      <a:lt1>
        <a:srgbClr val="FFFFFF"/>
      </a:lt1>
      <a:dk2>
        <a:srgbClr val="0067B4"/>
      </a:dk2>
      <a:lt2>
        <a:srgbClr val="58595B"/>
      </a:lt2>
      <a:accent1>
        <a:srgbClr val="FFDE40"/>
      </a:accent1>
      <a:accent2>
        <a:srgbClr val="61CCF0"/>
      </a:accent2>
      <a:accent3>
        <a:srgbClr val="EE3D8A"/>
      </a:accent3>
      <a:accent4>
        <a:srgbClr val="922990"/>
      </a:accent4>
      <a:accent5>
        <a:srgbClr val="8DC642"/>
      </a:accent5>
      <a:accent6>
        <a:srgbClr val="58595B"/>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oAutofit/>
      </a:bodyPr>
      <a:lstStyle>
        <a:defPPr>
          <a:defRPr kumimoji="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ZTE-InternalUseOnly-16X9</Template>
  <TotalTime>0</TotalTime>
  <Words>24651</Words>
  <Application>WPS 演示</Application>
  <PresentationFormat>全屏显示(16:9)</PresentationFormat>
  <Paragraphs>1509</Paragraphs>
  <Slides>42</Slides>
  <Notes>15</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61" baseType="lpstr">
      <vt:lpstr>Arial</vt:lpstr>
      <vt:lpstr>宋体</vt:lpstr>
      <vt:lpstr>Wingdings</vt:lpstr>
      <vt:lpstr>Calibri</vt:lpstr>
      <vt:lpstr>微软雅黑</vt:lpstr>
      <vt:lpstr>Arial</vt:lpstr>
      <vt:lpstr>Heiti SC Light</vt:lpstr>
      <vt:lpstr>MS PGothic</vt:lpstr>
      <vt:lpstr>Wingdings</vt:lpstr>
      <vt:lpstr>宋体</vt:lpstr>
      <vt:lpstr>楷体_GB2312</vt:lpstr>
      <vt:lpstr>Impact</vt:lpstr>
      <vt:lpstr>Calibri</vt:lpstr>
      <vt:lpstr>Times New Roman</vt:lpstr>
      <vt:lpstr>Arial Unicode MS</vt:lpstr>
      <vt:lpstr>Monotype Sorts</vt:lpstr>
      <vt:lpstr>新宋体</vt:lpstr>
      <vt:lpstr>ZTE-Internal use only-16X9</vt:lpstr>
      <vt:lpstr>StaticDib</vt:lpstr>
      <vt:lpstr>PowerPoint 演示文稿</vt:lpstr>
      <vt:lpstr>PowerPoint 演示文稿</vt:lpstr>
      <vt:lpstr>PowerPoint 演示文稿</vt:lpstr>
      <vt:lpstr>eChat System Architecture</vt:lpstr>
      <vt:lpstr>PowerPoint 演示文稿</vt:lpstr>
      <vt:lpstr>PowerPoint 演示文稿</vt:lpstr>
      <vt:lpstr>eChat Solution – Key Technologies </vt:lpstr>
      <vt:lpstr>eChat Solution Features </vt:lpstr>
      <vt:lpstr>eChat Solution Roadmap</vt:lpstr>
      <vt:lpstr> Group Call</vt:lpstr>
      <vt:lpstr>Private Call</vt:lpstr>
      <vt:lpstr>Priority Service, Working First</vt:lpstr>
      <vt:lpstr>Dispatching Console</vt:lpstr>
      <vt:lpstr>Video Backhaul</vt:lpstr>
      <vt:lpstr>Video Push</vt:lpstr>
      <vt:lpstr>Video Forwarding and Distribution</vt:lpstr>
      <vt:lpstr>eChat Interconnection with DMR</vt:lpstr>
      <vt:lpstr>eChat Trunking System – Highlights</vt:lpstr>
      <vt:lpstr>PowerPoint 演示文稿</vt:lpstr>
      <vt:lpstr>PowerPoint 演示文稿</vt:lpstr>
      <vt:lpstr>mini-eChat Migaration to Distributed eChat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mini-eChat Migaration to Distributed eChat (1)</vt:lpstr>
      <vt:lpstr>mini-eChat Migaration to Distributed eChat (2) </vt:lpstr>
      <vt:lpstr>Terminal - e350 handheld radio</vt:lpstr>
      <vt:lpstr>Terminal - e700 handheld radio</vt:lpstr>
      <vt:lpstr>Professional Terminal - GH651A handheld radio</vt:lpstr>
      <vt:lpstr>Smart Terminal – GH880B </vt:lpstr>
      <vt:lpstr>Smart Terminal – GH820 </vt:lpstr>
      <vt:lpstr>Dual Model Terminal – GH910 </vt:lpstr>
      <vt:lpstr>Professional Terminal - GM651A Vehicle Mounted Radio</vt:lpstr>
      <vt:lpstr>PowerPoint 演示文稿</vt:lpstr>
      <vt:lpstr>PowerPoint 演示文稿</vt:lpstr>
      <vt:lpstr>eChat Trunking System Global Footprint </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Leo</cp:lastModifiedBy>
  <cp:revision>599</cp:revision>
  <dcterms:created xsi:type="dcterms:W3CDTF">2016-10-14T02:39:00Z</dcterms:created>
  <dcterms:modified xsi:type="dcterms:W3CDTF">2019-07-02T08:50:22Z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ies>
</file>